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6" r:id="rId5"/>
  </p:sldMasterIdLst>
  <p:notesMasterIdLst>
    <p:notesMasterId r:id="rId12"/>
  </p:notesMasterIdLst>
  <p:handoutMasterIdLst>
    <p:handoutMasterId r:id="rId228"/>
  </p:handoutMasterIdLst>
  <p:sldIdLst>
    <p:sldId id="589" r:id="rId6"/>
    <p:sldId id="975" r:id="rId7"/>
    <p:sldId id="958" r:id="rId8"/>
    <p:sldId id="959" r:id="rId9"/>
    <p:sldId id="960" r:id="rId10"/>
    <p:sldId id="956" r:id="rId11"/>
    <p:sldId id="957" r:id="rId13"/>
    <p:sldId id="976" r:id="rId14"/>
    <p:sldId id="977" r:id="rId15"/>
    <p:sldId id="978" r:id="rId16"/>
    <p:sldId id="979" r:id="rId17"/>
    <p:sldId id="961" r:id="rId18"/>
    <p:sldId id="962" r:id="rId19"/>
    <p:sldId id="963" r:id="rId20"/>
    <p:sldId id="968" r:id="rId21"/>
    <p:sldId id="967" r:id="rId22"/>
    <p:sldId id="966" r:id="rId23"/>
    <p:sldId id="965" r:id="rId24"/>
    <p:sldId id="964" r:id="rId25"/>
    <p:sldId id="971" r:id="rId26"/>
    <p:sldId id="969" r:id="rId27"/>
    <p:sldId id="972" r:id="rId28"/>
    <p:sldId id="970" r:id="rId29"/>
    <p:sldId id="973" r:id="rId30"/>
    <p:sldId id="974" r:id="rId31"/>
    <p:sldId id="1160" r:id="rId32"/>
    <p:sldId id="1161" r:id="rId33"/>
    <p:sldId id="1162" r:id="rId34"/>
    <p:sldId id="592" r:id="rId35"/>
    <p:sldId id="794" r:id="rId36"/>
    <p:sldId id="598" r:id="rId37"/>
    <p:sldId id="600" r:id="rId38"/>
    <p:sldId id="602" r:id="rId39"/>
    <p:sldId id="605" r:id="rId40"/>
    <p:sldId id="606" r:id="rId41"/>
    <p:sldId id="607" r:id="rId42"/>
    <p:sldId id="608" r:id="rId43"/>
    <p:sldId id="610" r:id="rId44"/>
    <p:sldId id="611" r:id="rId45"/>
    <p:sldId id="795" r:id="rId46"/>
    <p:sldId id="594" r:id="rId47"/>
    <p:sldId id="595" r:id="rId48"/>
    <p:sldId id="614" r:id="rId49"/>
    <p:sldId id="617" r:id="rId50"/>
    <p:sldId id="618" r:id="rId51"/>
    <p:sldId id="619" r:id="rId52"/>
    <p:sldId id="620" r:id="rId53"/>
    <p:sldId id="622" r:id="rId54"/>
    <p:sldId id="1163" r:id="rId55"/>
    <p:sldId id="1164" r:id="rId56"/>
    <p:sldId id="623" r:id="rId57"/>
    <p:sldId id="624" r:id="rId58"/>
    <p:sldId id="625" r:id="rId59"/>
    <p:sldId id="626" r:id="rId60"/>
    <p:sldId id="627" r:id="rId61"/>
    <p:sldId id="628" r:id="rId62"/>
    <p:sldId id="629" r:id="rId63"/>
    <p:sldId id="1165" r:id="rId64"/>
    <p:sldId id="1166" r:id="rId65"/>
    <p:sldId id="630" r:id="rId66"/>
    <p:sldId id="631" r:id="rId67"/>
    <p:sldId id="632" r:id="rId68"/>
    <p:sldId id="633" r:id="rId69"/>
    <p:sldId id="635" r:id="rId70"/>
    <p:sldId id="636" r:id="rId71"/>
    <p:sldId id="638" r:id="rId72"/>
    <p:sldId id="639" r:id="rId73"/>
    <p:sldId id="640" r:id="rId74"/>
    <p:sldId id="641" r:id="rId75"/>
    <p:sldId id="642" r:id="rId76"/>
    <p:sldId id="643" r:id="rId77"/>
    <p:sldId id="644" r:id="rId78"/>
    <p:sldId id="646" r:id="rId79"/>
    <p:sldId id="647" r:id="rId80"/>
    <p:sldId id="650" r:id="rId81"/>
    <p:sldId id="651" r:id="rId82"/>
    <p:sldId id="653" r:id="rId83"/>
    <p:sldId id="654" r:id="rId84"/>
    <p:sldId id="1328" r:id="rId85"/>
    <p:sldId id="1329" r:id="rId86"/>
    <p:sldId id="657" r:id="rId87"/>
    <p:sldId id="658" r:id="rId88"/>
    <p:sldId id="659" r:id="rId89"/>
    <p:sldId id="660" r:id="rId90"/>
    <p:sldId id="661" r:id="rId91"/>
    <p:sldId id="662" r:id="rId92"/>
    <p:sldId id="663" r:id="rId93"/>
    <p:sldId id="665" r:id="rId94"/>
    <p:sldId id="666" r:id="rId95"/>
    <p:sldId id="667" r:id="rId96"/>
    <p:sldId id="668" r:id="rId97"/>
    <p:sldId id="669" r:id="rId98"/>
    <p:sldId id="670" r:id="rId99"/>
    <p:sldId id="1442" r:id="rId100"/>
    <p:sldId id="1443" r:id="rId101"/>
    <p:sldId id="671" r:id="rId102"/>
    <p:sldId id="673" r:id="rId103"/>
    <p:sldId id="674" r:id="rId104"/>
    <p:sldId id="675" r:id="rId105"/>
    <p:sldId id="676" r:id="rId106"/>
    <p:sldId id="677" r:id="rId107"/>
    <p:sldId id="678" r:id="rId108"/>
    <p:sldId id="680" r:id="rId109"/>
    <p:sldId id="681" r:id="rId110"/>
    <p:sldId id="682" r:id="rId111"/>
    <p:sldId id="683" r:id="rId112"/>
    <p:sldId id="686" r:id="rId113"/>
    <p:sldId id="797" r:id="rId114"/>
    <p:sldId id="687" r:id="rId115"/>
    <p:sldId id="688" r:id="rId116"/>
    <p:sldId id="689" r:id="rId117"/>
    <p:sldId id="690" r:id="rId118"/>
    <p:sldId id="691" r:id="rId119"/>
    <p:sldId id="1553" r:id="rId120"/>
    <p:sldId id="1554" r:id="rId121"/>
    <p:sldId id="1555" r:id="rId122"/>
    <p:sldId id="1542" r:id="rId123"/>
    <p:sldId id="1543" r:id="rId124"/>
    <p:sldId id="1544" r:id="rId125"/>
    <p:sldId id="1545" r:id="rId126"/>
    <p:sldId id="1546" r:id="rId127"/>
    <p:sldId id="1547" r:id="rId128"/>
    <p:sldId id="1548" r:id="rId129"/>
    <p:sldId id="1550" r:id="rId130"/>
    <p:sldId id="1549" r:id="rId131"/>
    <p:sldId id="700" r:id="rId132"/>
    <p:sldId id="701" r:id="rId133"/>
    <p:sldId id="702" r:id="rId134"/>
    <p:sldId id="703" r:id="rId135"/>
    <p:sldId id="704" r:id="rId136"/>
    <p:sldId id="705" r:id="rId137"/>
    <p:sldId id="706" r:id="rId138"/>
    <p:sldId id="707" r:id="rId139"/>
    <p:sldId id="1640" r:id="rId140"/>
    <p:sldId id="1647" r:id="rId141"/>
    <p:sldId id="708" r:id="rId142"/>
    <p:sldId id="709" r:id="rId143"/>
    <p:sldId id="711" r:id="rId144"/>
    <p:sldId id="712" r:id="rId145"/>
    <p:sldId id="713" r:id="rId146"/>
    <p:sldId id="715" r:id="rId147"/>
    <p:sldId id="716" r:id="rId148"/>
    <p:sldId id="717" r:id="rId149"/>
    <p:sldId id="718" r:id="rId150"/>
    <p:sldId id="719" r:id="rId151"/>
    <p:sldId id="1641" r:id="rId152"/>
    <p:sldId id="720" r:id="rId153"/>
    <p:sldId id="1642" r:id="rId154"/>
    <p:sldId id="1643" r:id="rId155"/>
    <p:sldId id="721" r:id="rId156"/>
    <p:sldId id="722" r:id="rId157"/>
    <p:sldId id="1644" r:id="rId158"/>
    <p:sldId id="1645" r:id="rId159"/>
    <p:sldId id="724" r:id="rId160"/>
    <p:sldId id="725" r:id="rId161"/>
    <p:sldId id="1646" r:id="rId162"/>
    <p:sldId id="726" r:id="rId163"/>
    <p:sldId id="727" r:id="rId164"/>
    <p:sldId id="728" r:id="rId165"/>
    <p:sldId id="729" r:id="rId166"/>
    <p:sldId id="730" r:id="rId167"/>
    <p:sldId id="731" r:id="rId168"/>
    <p:sldId id="732" r:id="rId169"/>
    <p:sldId id="733" r:id="rId170"/>
    <p:sldId id="735" r:id="rId171"/>
    <p:sldId id="736" r:id="rId172"/>
    <p:sldId id="1815" r:id="rId173"/>
    <p:sldId id="737" r:id="rId174"/>
    <p:sldId id="1817" r:id="rId175"/>
    <p:sldId id="739" r:id="rId176"/>
    <p:sldId id="1818" r:id="rId177"/>
    <p:sldId id="741" r:id="rId178"/>
    <p:sldId id="743" r:id="rId179"/>
    <p:sldId id="745" r:id="rId180"/>
    <p:sldId id="746" r:id="rId181"/>
    <p:sldId id="747" r:id="rId182"/>
    <p:sldId id="748" r:id="rId183"/>
    <p:sldId id="1819" r:id="rId184"/>
    <p:sldId id="1820" r:id="rId185"/>
    <p:sldId id="1861" r:id="rId186"/>
    <p:sldId id="1862" r:id="rId187"/>
    <p:sldId id="1863" r:id="rId188"/>
    <p:sldId id="1864" r:id="rId189"/>
    <p:sldId id="1865" r:id="rId190"/>
    <p:sldId id="1866" r:id="rId191"/>
    <p:sldId id="1867" r:id="rId192"/>
    <p:sldId id="751" r:id="rId193"/>
    <p:sldId id="752" r:id="rId194"/>
    <p:sldId id="753" r:id="rId195"/>
    <p:sldId id="754" r:id="rId196"/>
    <p:sldId id="798" r:id="rId197"/>
    <p:sldId id="1971" r:id="rId198"/>
    <p:sldId id="755" r:id="rId199"/>
    <p:sldId id="756" r:id="rId200"/>
    <p:sldId id="757" r:id="rId201"/>
    <p:sldId id="758" r:id="rId202"/>
    <p:sldId id="760" r:id="rId203"/>
    <p:sldId id="761" r:id="rId204"/>
    <p:sldId id="763" r:id="rId205"/>
    <p:sldId id="765" r:id="rId206"/>
    <p:sldId id="766" r:id="rId207"/>
    <p:sldId id="768" r:id="rId208"/>
    <p:sldId id="770" r:id="rId209"/>
    <p:sldId id="771" r:id="rId210"/>
    <p:sldId id="773" r:id="rId211"/>
    <p:sldId id="775" r:id="rId212"/>
    <p:sldId id="776" r:id="rId213"/>
    <p:sldId id="778" r:id="rId214"/>
    <p:sldId id="1973" r:id="rId215"/>
    <p:sldId id="1974" r:id="rId216"/>
    <p:sldId id="1975" r:id="rId217"/>
    <p:sldId id="779" r:id="rId218"/>
    <p:sldId id="780" r:id="rId219"/>
    <p:sldId id="782" r:id="rId220"/>
    <p:sldId id="784" r:id="rId221"/>
    <p:sldId id="785" r:id="rId222"/>
    <p:sldId id="786" r:id="rId223"/>
    <p:sldId id="787" r:id="rId224"/>
    <p:sldId id="788" r:id="rId225"/>
    <p:sldId id="790" r:id="rId226"/>
    <p:sldId id="791" r:id="rId227"/>
  </p:sldIdLst>
  <p:sldSz cx="9144000" cy="6858000" type="screen4x3"/>
  <p:notesSz cx="6858000" cy="9144000"/>
  <p:custDataLst>
    <p:tags r:id="rId232"/>
  </p:custDataLst>
  <p:defaultTextStyle>
    <a:defPPr>
      <a:defRPr lang="en-US"/>
    </a:defPPr>
    <a:lvl1pPr marL="0" lvl="0"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5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99"/>
    <a:srgbClr val="5B9BD5"/>
    <a:srgbClr val="FF0000"/>
    <a:srgbClr val="E07540"/>
    <a:srgbClr val="5D3991"/>
    <a:srgbClr val="719E48"/>
    <a:srgbClr val="5893CA"/>
    <a:srgbClr val="FFFF00"/>
    <a:srgbClr val="AAE2C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8614"/>
  </p:normalViewPr>
  <p:slideViewPr>
    <p:cSldViewPr showGuides="1">
      <p:cViewPr varScale="1">
        <p:scale>
          <a:sx n="97" d="100"/>
          <a:sy n="97" d="100"/>
        </p:scale>
        <p:origin x="-1398" y="-96"/>
      </p:cViewPr>
      <p:guideLst>
        <p:guide orient="horz" pos="2253"/>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2" Type="http://schemas.openxmlformats.org/officeDocument/2006/relationships/tags" Target="tags/tag26.xml"/><Relationship Id="rId231" Type="http://schemas.openxmlformats.org/officeDocument/2006/relationships/tableStyles" Target="tableStyles.xml"/><Relationship Id="rId230" Type="http://schemas.openxmlformats.org/officeDocument/2006/relationships/viewProps" Target="viewProps.xml"/><Relationship Id="rId23" Type="http://schemas.openxmlformats.org/officeDocument/2006/relationships/slide" Target="slides/slide17.xml"/><Relationship Id="rId229" Type="http://schemas.openxmlformats.org/officeDocument/2006/relationships/presProps" Target="presProps.xml"/><Relationship Id="rId228" Type="http://schemas.openxmlformats.org/officeDocument/2006/relationships/handoutMaster" Target="handoutMasters/handoutMaster1.xml"/><Relationship Id="rId227" Type="http://schemas.openxmlformats.org/officeDocument/2006/relationships/slide" Target="slides/slide221.xml"/><Relationship Id="rId226" Type="http://schemas.openxmlformats.org/officeDocument/2006/relationships/slide" Target="slides/slide220.xml"/><Relationship Id="rId225" Type="http://schemas.openxmlformats.org/officeDocument/2006/relationships/slide" Target="slides/slide219.xml"/><Relationship Id="rId224" Type="http://schemas.openxmlformats.org/officeDocument/2006/relationships/slide" Target="slides/slide218.xml"/><Relationship Id="rId223" Type="http://schemas.openxmlformats.org/officeDocument/2006/relationships/slide" Target="slides/slide217.xml"/><Relationship Id="rId222" Type="http://schemas.openxmlformats.org/officeDocument/2006/relationships/slide" Target="slides/slide216.xml"/><Relationship Id="rId221" Type="http://schemas.openxmlformats.org/officeDocument/2006/relationships/slide" Target="slides/slide215.xml"/><Relationship Id="rId220" Type="http://schemas.openxmlformats.org/officeDocument/2006/relationships/slide" Target="slides/slide214.xml"/><Relationship Id="rId22" Type="http://schemas.openxmlformats.org/officeDocument/2006/relationships/slide" Target="slides/slide16.xml"/><Relationship Id="rId219" Type="http://schemas.openxmlformats.org/officeDocument/2006/relationships/slide" Target="slides/slide213.xml"/><Relationship Id="rId218" Type="http://schemas.openxmlformats.org/officeDocument/2006/relationships/slide" Target="slides/slide212.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21" Type="http://schemas.openxmlformats.org/officeDocument/2006/relationships/slide" Target="slides/slide15.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20" Type="http://schemas.openxmlformats.org/officeDocument/2006/relationships/slide" Target="slides/slide14.xml"/><Relationship Id="rId2" Type="http://schemas.openxmlformats.org/officeDocument/2006/relationships/theme" Target="theme/theme1.xml"/><Relationship Id="rId199" Type="http://schemas.openxmlformats.org/officeDocument/2006/relationships/slide" Target="slides/slide193.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90" Type="http://schemas.openxmlformats.org/officeDocument/2006/relationships/slide" Target="slides/slide184.xml"/><Relationship Id="rId19" Type="http://schemas.openxmlformats.org/officeDocument/2006/relationships/slide" Target="slides/slide13.xml"/><Relationship Id="rId189" Type="http://schemas.openxmlformats.org/officeDocument/2006/relationships/slide" Target="slides/slide183.xml"/><Relationship Id="rId188" Type="http://schemas.openxmlformats.org/officeDocument/2006/relationships/slide" Target="slides/slide182.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8" Type="http://schemas.openxmlformats.org/officeDocument/2006/relationships/slide" Target="slides/slide12.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176" Type="http://schemas.openxmlformats.org/officeDocument/2006/relationships/slide" Target="slides/slide170.xml"/><Relationship Id="rId175" Type="http://schemas.openxmlformats.org/officeDocument/2006/relationships/slide" Target="slides/slide169.xml"/><Relationship Id="rId174" Type="http://schemas.openxmlformats.org/officeDocument/2006/relationships/slide" Target="slides/slide168.xml"/><Relationship Id="rId173" Type="http://schemas.openxmlformats.org/officeDocument/2006/relationships/slide" Target="slides/slide167.xml"/><Relationship Id="rId172" Type="http://schemas.openxmlformats.org/officeDocument/2006/relationships/slide" Target="slides/slide166.xml"/><Relationship Id="rId171" Type="http://schemas.openxmlformats.org/officeDocument/2006/relationships/slide" Target="slides/slide165.xml"/><Relationship Id="rId170" Type="http://schemas.openxmlformats.org/officeDocument/2006/relationships/slide" Target="slides/slide164.xml"/><Relationship Id="rId17" Type="http://schemas.openxmlformats.org/officeDocument/2006/relationships/slide" Target="slides/slide11.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165" Type="http://schemas.openxmlformats.org/officeDocument/2006/relationships/slide" Target="slides/slide159.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1" Type="http://schemas.openxmlformats.org/officeDocument/2006/relationships/slide" Target="slides/slide155.xml"/><Relationship Id="rId160" Type="http://schemas.openxmlformats.org/officeDocument/2006/relationships/slide" Target="slides/slide154.xml"/><Relationship Id="rId16" Type="http://schemas.openxmlformats.org/officeDocument/2006/relationships/slide" Target="slides/slide10.xml"/><Relationship Id="rId159" Type="http://schemas.openxmlformats.org/officeDocument/2006/relationships/slide" Target="slides/slide153.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54" Type="http://schemas.openxmlformats.org/officeDocument/2006/relationships/slide" Target="slides/slide148.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0" Type="http://schemas.openxmlformats.org/officeDocument/2006/relationships/slide" Target="slides/slide144.xml"/><Relationship Id="rId15" Type="http://schemas.openxmlformats.org/officeDocument/2006/relationships/slide" Target="slides/slide9.xml"/><Relationship Id="rId149" Type="http://schemas.openxmlformats.org/officeDocument/2006/relationships/slide" Target="slides/slide143.xml"/><Relationship Id="rId148" Type="http://schemas.openxmlformats.org/officeDocument/2006/relationships/slide" Target="slides/slide142.xml"/><Relationship Id="rId147" Type="http://schemas.openxmlformats.org/officeDocument/2006/relationships/slide" Target="slides/slide141.xml"/><Relationship Id="rId146" Type="http://schemas.openxmlformats.org/officeDocument/2006/relationships/slide" Target="slides/slide140.xml"/><Relationship Id="rId145" Type="http://schemas.openxmlformats.org/officeDocument/2006/relationships/slide" Target="slides/slide139.xml"/><Relationship Id="rId144" Type="http://schemas.openxmlformats.org/officeDocument/2006/relationships/slide" Target="slides/slide138.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8.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notesMaster" Target="notesMasters/notesMaster1.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6.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4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b="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4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b="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4"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94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4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b="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4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Times New Roman" panose="02020603050405020304" pitchFamily="18" charset="0"/>
                <a:ea typeface="宋体" panose="02010600030101010101" pitchFamily="2" charset="-122"/>
                <a:cs typeface="+mn-cs"/>
              </a:rPr>
            </a:fld>
            <a:endParaRPr lang="zh-CN" altLang="en-US" sz="1200" b="0"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685800" y="1143000"/>
            <a:ext cx="5486400" cy="3086100"/>
          </a:xfrm>
        </p:spPr>
      </p:sp>
      <p:sp>
        <p:nvSpPr>
          <p:cNvPr id="180227" name="Rectangle 3"/>
          <p:cNvSpPr>
            <a:spLocks noGrp="1" noChangeArrowheads="1"/>
          </p:cNvSpPr>
          <p:nvPr>
            <p:ph type="body" idx="1"/>
          </p:nvPr>
        </p:nvSpPr>
        <p:spPr>
          <a:noFill/>
        </p:spPr>
        <p:txBody>
          <a:bodyPr/>
          <a:lstStyle/>
          <a:p>
            <a:endParaRPr lang="zh-CN" altLang="en-US">
              <a:latin typeface="楷体" panose="02010609060101010101" pitchFamily="49" charset="-122"/>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indent="0" algn="r"/>
            <a:fld id="{9A0DB2DC-4C9A-4742-B13C-FB6460FD3503}" type="slidenum">
              <a:rPr lang="zh-CN" altLang="en-US" sz="1200" b="0" dirty="0">
                <a:latin typeface="Times New Roman" panose="02020603050405020304" pitchFamily="18" charset="0"/>
                <a:ea typeface="宋体" panose="02010600030101010101" pitchFamily="2" charset="-122"/>
              </a:rPr>
            </a:fld>
            <a:endParaRPr lang="zh-CN" altLang="en-US" sz="1200" b="0" dirty="0">
              <a:latin typeface="Times New Roman" panose="02020603050405020304" pitchFamily="18" charset="0"/>
              <a:ea typeface="宋体" panose="02010600030101010101" pitchFamily="2" charset="-122"/>
            </a:endParaRPr>
          </a:p>
        </p:txBody>
      </p:sp>
      <p:sp>
        <p:nvSpPr>
          <p:cNvPr id="55298" name="Rectangle 2"/>
          <p:cNvSpPr>
            <a:spLocks noRot="1" noTextEdit="1"/>
          </p:cNvSpPr>
          <p:nvPr>
            <p:ph type="sldImg"/>
          </p:nvPr>
        </p:nvSpPr>
        <p:spPr/>
      </p:sp>
      <p:sp>
        <p:nvSpPr>
          <p:cNvPr id="55299" name="Rectangle 3"/>
          <p:cNvSpPr>
            <a:spLocks noGrp="1"/>
          </p:cNvSpPr>
          <p:nvPr>
            <p:ph type="body"/>
          </p:nvPr>
        </p:nvSpPr>
        <p:spPr>
          <a:xfrm>
            <a:off x="914400" y="4343400"/>
            <a:ext cx="5029200" cy="4114800"/>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indent="0" algn="r"/>
            <a:fld id="{9A0DB2DC-4C9A-4742-B13C-FB6460FD3503}" type="slidenum">
              <a:rPr lang="zh-CN" altLang="en-US" sz="1200" b="0" dirty="0">
                <a:latin typeface="Times New Roman" panose="02020603050405020304" pitchFamily="18" charset="0"/>
                <a:ea typeface="宋体" panose="02010600030101010101" pitchFamily="2" charset="-122"/>
              </a:rPr>
            </a:fld>
            <a:endParaRPr lang="zh-CN" altLang="en-US" sz="1200" b="0" dirty="0">
              <a:latin typeface="Times New Roman" panose="02020603050405020304" pitchFamily="18" charset="0"/>
              <a:ea typeface="宋体" panose="02010600030101010101" pitchFamily="2" charset="-122"/>
            </a:endParaRPr>
          </a:p>
        </p:txBody>
      </p:sp>
      <p:sp>
        <p:nvSpPr>
          <p:cNvPr id="57346" name="Rectangle 2"/>
          <p:cNvSpPr>
            <a:spLocks noRot="1" noTextEdit="1"/>
          </p:cNvSpPr>
          <p:nvPr>
            <p:ph type="sldImg"/>
          </p:nvPr>
        </p:nvSpPr>
        <p:spPr/>
      </p:sp>
      <p:sp>
        <p:nvSpPr>
          <p:cNvPr id="57347" name="Rectangle 3"/>
          <p:cNvSpPr>
            <a:spLocks noGrp="1"/>
          </p:cNvSpPr>
          <p:nvPr>
            <p:ph type="body"/>
          </p:nvPr>
        </p:nvSpPr>
        <p:spPr>
          <a:xfrm>
            <a:off x="914400" y="4343400"/>
            <a:ext cx="5029200" cy="4114800"/>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indent="0" algn="r"/>
            <a:fld id="{9A0DB2DC-4C9A-4742-B13C-FB6460FD3503}" type="slidenum">
              <a:rPr lang="zh-CN" altLang="en-US" sz="1200" b="0" dirty="0">
                <a:latin typeface="Times New Roman" panose="02020603050405020304" pitchFamily="18" charset="0"/>
                <a:ea typeface="宋体" panose="02010600030101010101" pitchFamily="2" charset="-122"/>
              </a:rPr>
            </a:fld>
            <a:endParaRPr lang="zh-CN" altLang="en-US" sz="1200" b="0" dirty="0">
              <a:latin typeface="Times New Roman" panose="02020603050405020304" pitchFamily="18" charset="0"/>
              <a:ea typeface="宋体" panose="02010600030101010101" pitchFamily="2" charset="-122"/>
            </a:endParaRPr>
          </a:p>
        </p:txBody>
      </p:sp>
      <p:sp>
        <p:nvSpPr>
          <p:cNvPr id="69634" name="Rectangle 2"/>
          <p:cNvSpPr>
            <a:spLocks noRot="1" noTextEdit="1"/>
          </p:cNvSpPr>
          <p:nvPr>
            <p:ph type="sldImg"/>
          </p:nvPr>
        </p:nvSpPr>
        <p:spPr/>
      </p:sp>
      <p:sp>
        <p:nvSpPr>
          <p:cNvPr id="69635" name="Rectangle 3"/>
          <p:cNvSpPr>
            <a:spLocks noGrp="1"/>
          </p:cNvSpPr>
          <p:nvPr>
            <p:ph type="body"/>
          </p:nvPr>
        </p:nvSpPr>
        <p:spPr>
          <a:xfrm>
            <a:off x="914400" y="4343400"/>
            <a:ext cx="5029200" cy="4114800"/>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kumimoji="0" lang="zh-CN" altLang="en-US" b="1" smtClean="0">
              <a:ln>
                <a:noFill/>
              </a:ln>
              <a:effectLst/>
              <a:latin typeface="Arial" panose="020B0604020202020204" pitchFamily="34" charset="0"/>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dirty="0">
              <a:sym typeface="+mn-e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6150" y="1066800"/>
            <a:ext cx="1771650" cy="5440363"/>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1981200" y="1066800"/>
            <a:ext cx="5162550" cy="5440363"/>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628650" y="1825625"/>
            <a:ext cx="7886700" cy="4351338"/>
          </a:xfrm>
          <a:prstGeom prst="rect">
            <a:avLst/>
          </a:prstGeo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5163" y="0"/>
            <a:ext cx="2128837" cy="6176963"/>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28650" y="0"/>
            <a:ext cx="6234113" cy="6176963"/>
          </a:xfrm>
          <a:prstGeom prst="rect">
            <a:avLst/>
          </a:prstGeo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436226" name="Rectangle 2"/>
          <p:cNvSpPr>
            <a:spLocks noGrp="1" noChangeArrowheads="1"/>
          </p:cNvSpPr>
          <p:nvPr>
            <p:ph type="ctrTitle"/>
          </p:nvPr>
        </p:nvSpPr>
        <p:spPr>
          <a:xfrm>
            <a:off x="468313" y="2276475"/>
            <a:ext cx="8207375" cy="609600"/>
          </a:xfrm>
        </p:spPr>
        <p:txBody>
          <a:bodyPr/>
          <a:lstStyle>
            <a:lvl1pPr algn="ctr">
              <a:defRPr sz="4800" b="1">
                <a:solidFill>
                  <a:srgbClr val="FF3300"/>
                </a:solidFill>
              </a:defRPr>
            </a:lvl1pPr>
          </a:lstStyle>
          <a:p>
            <a:pPr lvl="0" fontAlgn="base"/>
            <a:r>
              <a:rPr lang="zh-CN" altLang="en-US" strike="noStrike" noProof="0" smtClean="0"/>
              <a:t>单击此处编辑母版标题样式</a:t>
            </a:r>
            <a:endParaRPr lang="zh-CN" altLang="en-US" strike="noStrike" noProof="0" smtClean="0"/>
          </a:p>
        </p:txBody>
      </p:sp>
      <p:sp>
        <p:nvSpPr>
          <p:cNvPr id="436227" name="Rectangle 3"/>
          <p:cNvSpPr>
            <a:spLocks noGrp="1" noChangeArrowheads="1"/>
          </p:cNvSpPr>
          <p:nvPr>
            <p:ph type="subTitle" idx="1"/>
          </p:nvPr>
        </p:nvSpPr>
        <p:spPr>
          <a:xfrm>
            <a:off x="39688" y="4038600"/>
            <a:ext cx="9104312" cy="304800"/>
          </a:xfrm>
        </p:spPr>
        <p:txBody>
          <a:bodyPr/>
          <a:lstStyle>
            <a:lvl1pPr marL="0" indent="0">
              <a:buFontTx/>
              <a:buNone/>
              <a:defRPr sz="1800"/>
            </a:lvl1pPr>
          </a:lstStyle>
          <a:p>
            <a:pPr lvl="0" fontAlgn="base"/>
            <a:r>
              <a:rPr lang="zh-CN" altLang="en-US" strike="noStrike" noProof="0" smtClean="0"/>
              <a:t>单击此处编辑母版副标题样式</a:t>
            </a:r>
            <a:endParaRPr lang="zh-CN" altLang="en-US" strike="noStrike" noProof="0" smtClean="0"/>
          </a:p>
        </p:txBody>
      </p:sp>
      <p:sp>
        <p:nvSpPr>
          <p:cNvPr id="8" name="Rectangle 4"/>
          <p:cNvSpPr>
            <a:spLocks noGrp="1" noChangeArrowheads="1"/>
          </p:cNvSpPr>
          <p:nvPr>
            <p:ph type="dt" sz="half" idx="2"/>
          </p:nvPr>
        </p:nvSpPr>
        <p:spPr bwMode="auto">
          <a:xfrm>
            <a:off x="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b="0">
                <a:solidFill>
                  <a:srgbClr val="5F5F5F"/>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5F5F5F"/>
              </a:solidFill>
              <a:effectLst/>
              <a:uLnTx/>
              <a:uFillTx/>
              <a:latin typeface="Eurostile" pitchFamily="34" charset="0"/>
              <a:ea typeface="宋体" panose="02010600030101010101" pitchFamily="2" charset="-122"/>
              <a:cs typeface="+mn-cs"/>
            </a:endParaRPr>
          </a:p>
        </p:txBody>
      </p:sp>
      <p:sp>
        <p:nvSpPr>
          <p:cNvPr id="9" name="Rectangle 5"/>
          <p:cNvSpPr>
            <a:spLocks noGrp="1" noChangeArrowheads="1"/>
          </p:cNvSpPr>
          <p:nvPr>
            <p:ph type="ftr" sz="quarter" idx="3"/>
          </p:nvPr>
        </p:nvSpPr>
        <p:spPr bwMode="auto">
          <a:xfrm>
            <a:off x="3124200" y="66294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b="0">
                <a:solidFill>
                  <a:srgbClr val="5F5F5F"/>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5F5F5F"/>
              </a:solidFill>
              <a:effectLst/>
              <a:uLnTx/>
              <a:uFillTx/>
              <a:latin typeface="Eurostile" pitchFamily="34" charset="0"/>
              <a:ea typeface="宋体" panose="02010600030101010101" pitchFamily="2" charset="-122"/>
              <a:cs typeface="+mn-cs"/>
            </a:endParaRPr>
          </a:p>
        </p:txBody>
      </p:sp>
      <p:sp>
        <p:nvSpPr>
          <p:cNvPr id="10" name="Rectangle 6"/>
          <p:cNvSpPr>
            <a:spLocks noGrp="1" noChangeArrowheads="1"/>
          </p:cNvSpPr>
          <p:nvPr>
            <p:ph type="sldNum" sz="quarter" idx="4"/>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
            <a:pPr algn="r" eaLnBrk="1" fontAlgn="base" hangingPunct="1"/>
            <a:fld id="{9A0DB2DC-4C9A-4742-B13C-FB6460FD3503}" type="slidenum">
              <a:rPr lang="zh-CN" altLang="en-US" b="0" strike="noStrike" noProof="1" dirty="0">
                <a:solidFill>
                  <a:srgbClr val="5F5F5F"/>
                </a:solidFill>
                <a:latin typeface="Eurostile" pitchFamily="34" charset="0"/>
                <a:ea typeface="宋体" panose="02010600030101010101" pitchFamily="2" charset="-122"/>
                <a:cs typeface="+mn-cs"/>
              </a:rPr>
            </a:fld>
            <a:endParaRPr lang="zh-CN" altLang="en-US" b="0" strike="noStrike" noProof="1" dirty="0">
              <a:solidFill>
                <a:srgbClr val="5F5F5F"/>
              </a:solidFill>
              <a:latin typeface="Eurostile" pitchFamily="34" charset="0"/>
            </a:endParaRPr>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en-US" strike="noStrike" noProof="1" smtClean="0"/>
              <a:t>Click to edit Master text styles</a:t>
            </a:r>
            <a:endParaRPr 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30238" y="2505075"/>
            <a:ext cx="3868737"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788"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1"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0080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0" y="0"/>
            <a:ext cx="6705600" cy="640080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sz="half" idx="1"/>
          </p:nvPr>
        </p:nvSpPr>
        <p:spPr>
          <a:xfrm>
            <a:off x="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59974"/>
            <a:ext cx="9156071" cy="53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436226" name="Rectangle 2"/>
          <p:cNvSpPr>
            <a:spLocks noGrp="1" noChangeArrowheads="1"/>
          </p:cNvSpPr>
          <p:nvPr>
            <p:ph type="ctrTitle"/>
          </p:nvPr>
        </p:nvSpPr>
        <p:spPr>
          <a:xfrm>
            <a:off x="468313" y="2276475"/>
            <a:ext cx="8207375" cy="609600"/>
          </a:xfrm>
        </p:spPr>
        <p:txBody>
          <a:bodyPr/>
          <a:lstStyle>
            <a:lvl1pPr algn="ctr">
              <a:defRPr sz="4800" b="1">
                <a:solidFill>
                  <a:srgbClr val="FF3300"/>
                </a:solidFill>
              </a:defRPr>
            </a:lvl1pPr>
          </a:lstStyle>
          <a:p>
            <a:pPr lvl="0" fontAlgn="base"/>
            <a:r>
              <a:rPr lang="zh-CN" altLang="en-US" strike="noStrike" noProof="0" smtClean="0"/>
              <a:t>单击此处编辑母版标题样式</a:t>
            </a:r>
            <a:endParaRPr lang="zh-CN" altLang="en-US" strike="noStrike" noProof="0" smtClean="0"/>
          </a:p>
        </p:txBody>
      </p:sp>
      <p:sp>
        <p:nvSpPr>
          <p:cNvPr id="436227" name="Rectangle 3"/>
          <p:cNvSpPr>
            <a:spLocks noGrp="1" noChangeArrowheads="1"/>
          </p:cNvSpPr>
          <p:nvPr>
            <p:ph type="subTitle" idx="1"/>
          </p:nvPr>
        </p:nvSpPr>
        <p:spPr>
          <a:xfrm>
            <a:off x="39688" y="4038600"/>
            <a:ext cx="9104312" cy="304800"/>
          </a:xfrm>
        </p:spPr>
        <p:txBody>
          <a:bodyPr/>
          <a:lstStyle>
            <a:lvl1pPr marL="0" indent="0">
              <a:buFontTx/>
              <a:buNone/>
              <a:defRPr sz="1800"/>
            </a:lvl1pPr>
          </a:lstStyle>
          <a:p>
            <a:pPr lvl="0" fontAlgn="base"/>
            <a:r>
              <a:rPr lang="zh-CN" altLang="en-US" strike="noStrike" noProof="0" smtClean="0"/>
              <a:t>单击此处编辑母版副标题样式</a:t>
            </a:r>
            <a:endParaRPr lang="zh-CN" altLang="en-US" strike="noStrike" noProof="0" smtClean="0"/>
          </a:p>
        </p:txBody>
      </p:sp>
      <p:sp>
        <p:nvSpPr>
          <p:cNvPr id="8" name="Rectangle 4"/>
          <p:cNvSpPr>
            <a:spLocks noGrp="1" noChangeArrowheads="1"/>
          </p:cNvSpPr>
          <p:nvPr>
            <p:ph type="dt" sz="half" idx="2"/>
          </p:nvPr>
        </p:nvSpPr>
        <p:spPr bwMode="auto">
          <a:xfrm>
            <a:off x="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b="0">
                <a:solidFill>
                  <a:srgbClr val="5F5F5F"/>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5F5F5F"/>
              </a:solidFill>
              <a:effectLst/>
              <a:uLnTx/>
              <a:uFillTx/>
              <a:latin typeface="Eurostile" pitchFamily="34" charset="0"/>
              <a:ea typeface="宋体" panose="02010600030101010101" pitchFamily="2" charset="-122"/>
              <a:cs typeface="+mn-cs"/>
            </a:endParaRPr>
          </a:p>
        </p:txBody>
      </p:sp>
      <p:sp>
        <p:nvSpPr>
          <p:cNvPr id="9" name="Rectangle 5"/>
          <p:cNvSpPr>
            <a:spLocks noGrp="1" noChangeArrowheads="1"/>
          </p:cNvSpPr>
          <p:nvPr>
            <p:ph type="ftr" sz="quarter" idx="3"/>
          </p:nvPr>
        </p:nvSpPr>
        <p:spPr bwMode="auto">
          <a:xfrm>
            <a:off x="3124200" y="66294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b="0">
                <a:solidFill>
                  <a:srgbClr val="5F5F5F"/>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rgbClr val="5F5F5F"/>
              </a:solidFill>
              <a:effectLst/>
              <a:uLnTx/>
              <a:uFillTx/>
              <a:latin typeface="Eurostile" pitchFamily="34" charset="0"/>
              <a:ea typeface="宋体" panose="02010600030101010101" pitchFamily="2" charset="-122"/>
              <a:cs typeface="+mn-cs"/>
            </a:endParaRPr>
          </a:p>
        </p:txBody>
      </p:sp>
      <p:sp>
        <p:nvSpPr>
          <p:cNvPr id="10" name="Rectangle 6"/>
          <p:cNvSpPr>
            <a:spLocks noGrp="1" noChangeArrowheads="1"/>
          </p:cNvSpPr>
          <p:nvPr>
            <p:ph type="sldNum" sz="quarter" idx="4"/>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
            <a:pPr algn="r" eaLnBrk="1" fontAlgn="base" hangingPunct="1"/>
            <a:fld id="{9A0DB2DC-4C9A-4742-B13C-FB6460FD3503}" type="slidenum">
              <a:rPr lang="zh-CN" altLang="en-US" b="0" strike="noStrike" noProof="1" dirty="0">
                <a:solidFill>
                  <a:srgbClr val="5F5F5F"/>
                </a:solidFill>
                <a:latin typeface="Eurostile" pitchFamily="34" charset="0"/>
                <a:ea typeface="宋体" panose="02010600030101010101" pitchFamily="2" charset="-122"/>
                <a:cs typeface="+mn-cs"/>
              </a:rPr>
            </a:fld>
            <a:endParaRPr lang="zh-CN" altLang="en-US" b="0" strike="noStrike" noProof="1" dirty="0">
              <a:solidFill>
                <a:srgbClr val="5F5F5F"/>
              </a:solidFill>
              <a:latin typeface="Eurostile" pitchFamily="34" charset="0"/>
            </a:endParaRPr>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en-US" strike="noStrike" noProof="1" smtClean="0"/>
              <a:t>Click to edit Master text styles</a:t>
            </a:r>
            <a:endParaRPr 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1981200" y="1981200"/>
            <a:ext cx="3467100"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5600700" y="1981200"/>
            <a:ext cx="3467100" cy="4525963"/>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30238" y="2505075"/>
            <a:ext cx="3868737"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788"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1"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40080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0" y="0"/>
            <a:ext cx="6705600" cy="6400800"/>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57200"/>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sz="half" idx="1"/>
          </p:nvPr>
        </p:nvSpPr>
        <p:spPr>
          <a:xfrm>
            <a:off x="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48200" y="457200"/>
            <a:ext cx="4495800" cy="5943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59974"/>
            <a:ext cx="9156071" cy="53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30238" y="2505075"/>
            <a:ext cx="3868737"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788"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5.jpeg"/><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4.xml"/><Relationship Id="rId14" Type="http://schemas.openxmlformats.org/officeDocument/2006/relationships/image" Target="../media/image5.jpeg"/><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026" name="Rectangle 2"/>
          <p:cNvSpPr>
            <a:spLocks noGrp="1"/>
          </p:cNvSpPr>
          <p:nvPr>
            <p:ph type="title"/>
          </p:nvPr>
        </p:nvSpPr>
        <p:spPr>
          <a:xfrm>
            <a:off x="2133600" y="1066800"/>
            <a:ext cx="6324600" cy="838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1981200" y="1981200"/>
            <a:ext cx="7086600" cy="4525963"/>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600" kern="12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defRPr>
      </a:lvl2pPr>
      <a:lvl3pPr algn="ctr" rtl="0" eaLnBrk="0" fontAlgn="base" hangingPunct="0">
        <a:spcBef>
          <a:spcPct val="0"/>
        </a:spcBef>
        <a:spcAft>
          <a:spcPct val="0"/>
        </a:spcAft>
        <a:defRPr sz="3600">
          <a:solidFill>
            <a:schemeClr val="tx2"/>
          </a:solidFill>
          <a:latin typeface="Arial" panose="020B0604020202020204" pitchFamily="34" charset="0"/>
        </a:defRPr>
      </a:lvl3pPr>
      <a:lvl4pPr algn="ctr" rtl="0" eaLnBrk="0" fontAlgn="base" hangingPunct="0">
        <a:spcBef>
          <a:spcPct val="0"/>
        </a:spcBef>
        <a:spcAft>
          <a:spcPct val="0"/>
        </a:spcAft>
        <a:defRPr sz="3600">
          <a:solidFill>
            <a:schemeClr val="tx2"/>
          </a:solidFill>
          <a:latin typeface="Arial" panose="020B0604020202020204" pitchFamily="34" charset="0"/>
        </a:defRPr>
      </a:lvl4pPr>
      <a:lvl5pPr algn="ctr" rtl="0" eaLnBrk="0" fontAlgn="base" hangingPunct="0">
        <a:spcBef>
          <a:spcPct val="0"/>
        </a:spcBef>
        <a:spcAft>
          <a:spcPct val="0"/>
        </a:spcAft>
        <a:defRPr sz="3600">
          <a:solidFill>
            <a:schemeClr val="tx2"/>
          </a:solidFill>
          <a:latin typeface="Arial" panose="020B0604020202020204" pitchFamily="34" charset="0"/>
        </a:defRPr>
      </a:lvl5pPr>
      <a:lvl6pPr marL="457200" algn="ctr" rtl="0" fontAlgn="base">
        <a:spcBef>
          <a:spcPct val="0"/>
        </a:spcBef>
        <a:spcAft>
          <a:spcPct val="0"/>
        </a:spcAft>
        <a:defRPr sz="3600">
          <a:solidFill>
            <a:schemeClr val="tx2"/>
          </a:solidFill>
          <a:latin typeface="Arial" panose="020B0604020202020204" pitchFamily="34" charset="0"/>
        </a:defRPr>
      </a:lvl6pPr>
      <a:lvl7pPr marL="914400" algn="ctr" rtl="0" fontAlgn="base">
        <a:spcBef>
          <a:spcPct val="0"/>
        </a:spcBef>
        <a:spcAft>
          <a:spcPct val="0"/>
        </a:spcAft>
        <a:defRPr sz="3600">
          <a:solidFill>
            <a:schemeClr val="tx2"/>
          </a:solidFill>
          <a:latin typeface="Arial" panose="020B0604020202020204" pitchFamily="34" charset="0"/>
        </a:defRPr>
      </a:lvl7pPr>
      <a:lvl8pPr marL="1371600" algn="ctr" rtl="0" fontAlgn="base">
        <a:spcBef>
          <a:spcPct val="0"/>
        </a:spcBef>
        <a:spcAft>
          <a:spcPct val="0"/>
        </a:spcAft>
        <a:defRPr sz="3600">
          <a:solidFill>
            <a:schemeClr val="tx2"/>
          </a:solidFill>
          <a:latin typeface="Arial" panose="020B0604020202020204" pitchFamily="34" charset="0"/>
        </a:defRPr>
      </a:lvl8pPr>
      <a:lvl9pPr marL="1828800" algn="ctr" rtl="0" fontAlgn="base">
        <a:spcBef>
          <a:spcPct val="0"/>
        </a:spcBef>
        <a:spcAft>
          <a:spcPct val="0"/>
        </a:spcAft>
        <a:defRPr sz="36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050" name="Rectangle 2"/>
          <p:cNvSpPr>
            <a:spLocks noGrp="1"/>
          </p:cNvSpPr>
          <p:nvPr>
            <p:ph type="title"/>
          </p:nvPr>
        </p:nvSpPr>
        <p:spPr>
          <a:xfrm>
            <a:off x="4724400" y="0"/>
            <a:ext cx="4419600" cy="2209800"/>
          </a:xfrm>
          <a:prstGeom prst="rect">
            <a:avLst/>
          </a:prstGeom>
          <a:noFill/>
          <a:ln w="9525">
            <a:noFill/>
          </a:ln>
        </p:spPr>
        <p:txBody>
          <a:bodyPr anchor="ctr" anchorCtr="0"/>
          <a:p>
            <a:pPr lvl="0"/>
            <a:r>
              <a:rPr lang="en-US" altLang="zh-CN" dirty="0"/>
              <a:t>CODE NUMBER</a:t>
            </a:r>
            <a:br>
              <a:rPr lang="en-US" altLang="zh-CN" dirty="0"/>
            </a:br>
            <a:r>
              <a:rPr lang="en-US" altLang="zh-CN" dirty="0"/>
              <a:t>POPUPS</a:t>
            </a:r>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000" b="1" kern="1200">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Rounded MT Bold" panose="020F0704030504030204" pitchFamily="34" charset="0"/>
        </a:defRPr>
      </a:lvl2pPr>
      <a:lvl3pPr algn="ctr" rtl="0" eaLnBrk="0" fontAlgn="base" hangingPunct="0">
        <a:spcBef>
          <a:spcPct val="0"/>
        </a:spcBef>
        <a:spcAft>
          <a:spcPct val="0"/>
        </a:spcAft>
        <a:defRPr sz="4000" b="1">
          <a:solidFill>
            <a:srgbClr val="CC0000"/>
          </a:solidFill>
          <a:latin typeface="Arial Rounded MT Bold" panose="020F0704030504030204" pitchFamily="34" charset="0"/>
        </a:defRPr>
      </a:lvl3pPr>
      <a:lvl4pPr algn="ctr" rtl="0" eaLnBrk="0" fontAlgn="base" hangingPunct="0">
        <a:spcBef>
          <a:spcPct val="0"/>
        </a:spcBef>
        <a:spcAft>
          <a:spcPct val="0"/>
        </a:spcAft>
        <a:defRPr sz="4000" b="1">
          <a:solidFill>
            <a:srgbClr val="CC0000"/>
          </a:solidFill>
          <a:latin typeface="Arial Rounded MT Bold" panose="020F0704030504030204" pitchFamily="34" charset="0"/>
        </a:defRPr>
      </a:lvl4pPr>
      <a:lvl5pPr algn="ctr" rtl="0" eaLnBrk="0" fontAlgn="base" hangingPunct="0">
        <a:spcBef>
          <a:spcPct val="0"/>
        </a:spcBef>
        <a:spcAft>
          <a:spcPct val="0"/>
        </a:spcAft>
        <a:defRPr sz="4000" b="1">
          <a:solidFill>
            <a:srgbClr val="CC0000"/>
          </a:solidFill>
          <a:latin typeface="Arial Rounded MT Bold" panose="020F0704030504030204" pitchFamily="34" charset="0"/>
        </a:defRPr>
      </a:lvl5pPr>
      <a:lvl6pPr marL="457200" algn="ctr" rtl="0" fontAlgn="base">
        <a:spcBef>
          <a:spcPct val="0"/>
        </a:spcBef>
        <a:spcAft>
          <a:spcPct val="0"/>
        </a:spcAft>
        <a:defRPr sz="4000" b="1">
          <a:solidFill>
            <a:srgbClr val="CC0000"/>
          </a:solidFill>
          <a:latin typeface="Arial Rounded MT Bold" panose="020F0704030504030204" pitchFamily="34" charset="0"/>
        </a:defRPr>
      </a:lvl6pPr>
      <a:lvl7pPr marL="914400" algn="ctr" rtl="0" fontAlgn="base">
        <a:spcBef>
          <a:spcPct val="0"/>
        </a:spcBef>
        <a:spcAft>
          <a:spcPct val="0"/>
        </a:spcAft>
        <a:defRPr sz="4000" b="1">
          <a:solidFill>
            <a:srgbClr val="CC0000"/>
          </a:solidFill>
          <a:latin typeface="Arial Rounded MT Bold" panose="020F0704030504030204" pitchFamily="34" charset="0"/>
        </a:defRPr>
      </a:lvl7pPr>
      <a:lvl8pPr marL="1371600" algn="ctr" rtl="0" fontAlgn="base">
        <a:spcBef>
          <a:spcPct val="0"/>
        </a:spcBef>
        <a:spcAft>
          <a:spcPct val="0"/>
        </a:spcAft>
        <a:defRPr sz="4000" b="1">
          <a:solidFill>
            <a:srgbClr val="CC0000"/>
          </a:solidFill>
          <a:latin typeface="Arial Rounded MT Bold" panose="020F0704030504030204" pitchFamily="34" charset="0"/>
        </a:defRPr>
      </a:lvl8pPr>
      <a:lvl9pPr marL="1828800" algn="ctr" rtl="0" fontAlgn="base">
        <a:spcBef>
          <a:spcPct val="0"/>
        </a:spcBef>
        <a:spcAft>
          <a:spcPct val="0"/>
        </a:spcAft>
        <a:defRPr sz="4000" b="1">
          <a:solidFill>
            <a:srgbClr val="CC0000"/>
          </a:solidFill>
          <a:latin typeface="Arial Rounded MT Bold" panose="020F070403050403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p:sp>
        <p:nvSpPr>
          <p:cNvPr id="3074" name="Rectangle 2"/>
          <p:cNvSpPr>
            <a:spLocks noChangeArrowheads="1"/>
          </p:cNvSpPr>
          <p:nvPr/>
        </p:nvSpPr>
        <p:spPr bwMode="auto">
          <a:xfrm>
            <a:off x="0" y="0"/>
            <a:ext cx="9144000" cy="498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p:cNvSpPr>
          <p:nvPr>
            <p:ph type="body"/>
          </p:nvPr>
        </p:nvSpPr>
        <p:spPr>
          <a:xfrm>
            <a:off x="0" y="457200"/>
            <a:ext cx="9144000" cy="59436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76" name="Rectangle 4"/>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Rectangle 5"/>
          <p:cNvSpPr>
            <a:spLocks noGrp="1" noChangeArrowheads="1"/>
          </p:cNvSpPr>
          <p:nvPr>
            <p:ph type="dt" sz="half" idx="2"/>
          </p:nvPr>
        </p:nvSpPr>
        <p:spPr bwMode="auto">
          <a:xfrm>
            <a:off x="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latin typeface="Eurostile"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35206" name="Rectangle 6"/>
          <p:cNvSpPr>
            <a:spLocks noGrp="1" noChangeArrowheads="1"/>
          </p:cNvSpPr>
          <p:nvPr>
            <p:ph type="ftr" sz="quarter" idx="3"/>
          </p:nvPr>
        </p:nvSpPr>
        <p:spPr bwMode="auto">
          <a:xfrm>
            <a:off x="3124200" y="66294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latin typeface="Eurostile"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35207" name="Rectangle 7"/>
          <p:cNvSpPr>
            <a:spLocks noGrp="1" noChangeArrowheads="1"/>
          </p:cNvSpPr>
          <p:nvPr>
            <p:ph type="sldNum" sz="quarter" idx="4"/>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latin typeface="Eurostile" pitchFamily="34" charset="0"/>
              </a:defRPr>
            </a:lvl1pPr>
          </a:lstStyle>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hf sldNum="0" hdr="0" ft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20000"/>
        </a:spcBef>
        <a:spcAft>
          <a:spcPct val="0"/>
        </a:spcAft>
        <a:buChar char="•"/>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i="1" kern="1200">
          <a:solidFill>
            <a:schemeClr val="tx1"/>
          </a:solidFill>
          <a:latin typeface="Franklin Gothic Book" panose="020B0503020102020204" pitchFamily="34" charset="0"/>
          <a:ea typeface="+mn-ea"/>
          <a:cs typeface="+mn-cs"/>
        </a:defRPr>
      </a:lvl4pPr>
      <a:lvl5pPr marL="2057400" indent="-228600" algn="l" rtl="0" eaLnBrk="0" fontAlgn="base" hangingPunct="0">
        <a:spcBef>
          <a:spcPct val="20000"/>
        </a:spcBef>
        <a:spcAft>
          <a:spcPct val="0"/>
        </a:spcAft>
        <a:buChar char="•"/>
        <a:defRPr sz="2000" i="1"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p:sp>
        <p:nvSpPr>
          <p:cNvPr id="3074" name="Rectangle 2"/>
          <p:cNvSpPr>
            <a:spLocks noChangeArrowheads="1"/>
          </p:cNvSpPr>
          <p:nvPr/>
        </p:nvSpPr>
        <p:spPr bwMode="auto">
          <a:xfrm>
            <a:off x="0" y="0"/>
            <a:ext cx="9144000" cy="4984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p:cNvSpPr>
          <p:nvPr>
            <p:ph type="body"/>
          </p:nvPr>
        </p:nvSpPr>
        <p:spPr>
          <a:xfrm>
            <a:off x="0" y="457200"/>
            <a:ext cx="9144000" cy="5943600"/>
          </a:xfrm>
          <a:prstGeom prst="rect">
            <a:avLst/>
          </a:prstGeom>
          <a:noFill/>
          <a:ln w="9525">
            <a:noFill/>
          </a:ln>
        </p:spPr>
        <p:txBody>
          <a:bodyPr anchor="t" anchorCtr="0"/>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76" name="Rectangle 4"/>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Rectangle 5"/>
          <p:cNvSpPr>
            <a:spLocks noGrp="1" noChangeArrowheads="1"/>
          </p:cNvSpPr>
          <p:nvPr>
            <p:ph type="dt" sz="half" idx="2"/>
          </p:nvPr>
        </p:nvSpPr>
        <p:spPr bwMode="auto">
          <a:xfrm>
            <a:off x="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latin typeface="Eurostile"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35206" name="Rectangle 6"/>
          <p:cNvSpPr>
            <a:spLocks noGrp="1" noChangeArrowheads="1"/>
          </p:cNvSpPr>
          <p:nvPr>
            <p:ph type="ftr" sz="quarter" idx="3"/>
          </p:nvPr>
        </p:nvSpPr>
        <p:spPr bwMode="auto">
          <a:xfrm>
            <a:off x="3124200" y="66294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latin typeface="Eurostile"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1" i="0" u="none" strike="noStrike" kern="1200" cap="none" spc="0" normalizeH="0" baseline="0" noProof="0">
              <a:ln>
                <a:noFill/>
              </a:ln>
              <a:solidFill>
                <a:schemeClr val="tx1"/>
              </a:solidFill>
              <a:effectLst/>
              <a:uLnTx/>
              <a:uFillTx/>
              <a:latin typeface="Eurostile" pitchFamily="34" charset="0"/>
              <a:ea typeface="宋体" panose="02010600030101010101" pitchFamily="2" charset="-122"/>
              <a:cs typeface="+mn-cs"/>
            </a:endParaRPr>
          </a:p>
        </p:txBody>
      </p:sp>
      <p:sp>
        <p:nvSpPr>
          <p:cNvPr id="435207" name="Rectangle 7"/>
          <p:cNvSpPr>
            <a:spLocks noGrp="1" noChangeArrowheads="1"/>
          </p:cNvSpPr>
          <p:nvPr>
            <p:ph type="sldNum" sz="quarter" idx="4"/>
          </p:nvPr>
        </p:nvSpPr>
        <p:spPr bwMode="auto">
          <a:xfrm>
            <a:off x="7239000" y="6629400"/>
            <a:ext cx="1905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latin typeface="Eurostile" pitchFamily="34" charset="0"/>
              </a:defRPr>
            </a:lvl1pPr>
          </a:lstStyle>
          <a:p>
            <a:pPr lvl="0" eaLnBrk="1" fontAlgn="base" hangingPunct="1"/>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ransition>
    <p:fade thruBlk="1"/>
  </p:transition>
  <p:hf sldNum="0" hdr="0" ft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20000"/>
        </a:spcBef>
        <a:spcAft>
          <a:spcPct val="0"/>
        </a:spcAft>
        <a:buChar char="•"/>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i="1" kern="1200">
          <a:solidFill>
            <a:schemeClr val="tx1"/>
          </a:solidFill>
          <a:latin typeface="Franklin Gothic Book" panose="020B0503020102020204" pitchFamily="34" charset="0"/>
          <a:ea typeface="+mn-ea"/>
          <a:cs typeface="+mn-cs"/>
        </a:defRPr>
      </a:lvl4pPr>
      <a:lvl5pPr marL="2057400" indent="-228600" algn="l" rtl="0" eaLnBrk="0" fontAlgn="base" hangingPunct="0">
        <a:spcBef>
          <a:spcPct val="20000"/>
        </a:spcBef>
        <a:spcAft>
          <a:spcPct val="0"/>
        </a:spcAft>
        <a:buChar char="•"/>
        <a:defRPr sz="2000" i="1"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4.xml"/><Relationship Id="rId2" Type="http://schemas.openxmlformats.org/officeDocument/2006/relationships/image" Target="../media/image39.wmf"/><Relationship Id="rId1" Type="http://schemas.openxmlformats.org/officeDocument/2006/relationships/oleObject" Target="../embeddings/oleObject4.bin"/></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4.xml"/><Relationship Id="rId2" Type="http://schemas.openxmlformats.org/officeDocument/2006/relationships/image" Target="../media/image40.wmf"/><Relationship Id="rId1" Type="http://schemas.openxmlformats.org/officeDocument/2006/relationships/oleObject" Target="../embeddings/oleObject5.bin"/></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4.xml"/><Relationship Id="rId2" Type="http://schemas.openxmlformats.org/officeDocument/2006/relationships/image" Target="../media/image41.wmf"/><Relationship Id="rId1" Type="http://schemas.openxmlformats.org/officeDocument/2006/relationships/oleObject" Target="../embeddings/oleObject6.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4.xml"/><Relationship Id="rId2" Type="http://schemas.openxmlformats.org/officeDocument/2006/relationships/image" Target="../media/image42.wmf"/><Relationship Id="rId1" Type="http://schemas.openxmlformats.org/officeDocument/2006/relationships/oleObject" Target="../embeddings/oleObject7.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xml"/><Relationship Id="rId1" Type="http://schemas.openxmlformats.org/officeDocument/2006/relationships/tags" Target="../tags/tag1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4.xml"/><Relationship Id="rId1" Type="http://schemas.openxmlformats.org/officeDocument/2006/relationships/tags" Target="../tags/tag19.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4.xml"/><Relationship Id="rId1" Type="http://schemas.openxmlformats.org/officeDocument/2006/relationships/tags" Target="../tags/tag20.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4.xml"/><Relationship Id="rId1" Type="http://schemas.openxmlformats.org/officeDocument/2006/relationships/tags" Target="../tags/tag21.xml"/></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4.xml"/><Relationship Id="rId2" Type="http://schemas.openxmlformats.org/officeDocument/2006/relationships/image" Target="../media/image47.png"/><Relationship Id="rId1" Type="http://schemas.openxmlformats.org/officeDocument/2006/relationships/image" Target="../media/image4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3.xml"/><Relationship Id="rId1" Type="http://schemas.openxmlformats.org/officeDocument/2006/relationships/tags" Target="../tags/tag2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4.xml"/><Relationship Id="rId1" Type="http://schemas.openxmlformats.org/officeDocument/2006/relationships/image" Target="../media/image4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4.xml"/><Relationship Id="rId2" Type="http://schemas.openxmlformats.org/officeDocument/2006/relationships/tags" Target="../tags/tag24.xml"/><Relationship Id="rId1" Type="http://schemas.openxmlformats.org/officeDocument/2006/relationships/image" Target="../media/image50.png"/></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8.vml"/><Relationship Id="rId3" Type="http://schemas.openxmlformats.org/officeDocument/2006/relationships/slideLayout" Target="../slideLayouts/slideLayout24.xml"/><Relationship Id="rId2" Type="http://schemas.openxmlformats.org/officeDocument/2006/relationships/image" Target="../media/image51.wmf"/><Relationship Id="rId1" Type="http://schemas.openxmlformats.org/officeDocument/2006/relationships/oleObject" Target="../embeddings/oleObject8.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9.vml"/><Relationship Id="rId3" Type="http://schemas.openxmlformats.org/officeDocument/2006/relationships/slideLayout" Target="../slideLayouts/slideLayout34.xml"/><Relationship Id="rId2" Type="http://schemas.openxmlformats.org/officeDocument/2006/relationships/image" Target="../media/image54.wmf"/><Relationship Id="rId1" Type="http://schemas.openxmlformats.org/officeDocument/2006/relationships/oleObject" Target="../embeddings/oleObject9.bin"/></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50.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5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4.xml"/><Relationship Id="rId2" Type="http://schemas.openxmlformats.org/officeDocument/2006/relationships/image" Target="../media/image57.wmf"/><Relationship Id="rId1" Type="http://schemas.openxmlformats.org/officeDocument/2006/relationships/oleObject" Target="../embeddings/oleObject10.bin"/></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34.xml"/><Relationship Id="rId2" Type="http://schemas.openxmlformats.org/officeDocument/2006/relationships/image" Target="../media/image58.wmf"/><Relationship Id="rId1" Type="http://schemas.openxmlformats.org/officeDocument/2006/relationships/oleObject" Target="../embeddings/oleObject11.bin"/></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6.xml"/><Relationship Id="rId15" Type="http://schemas.openxmlformats.org/officeDocument/2006/relationships/slideLayout" Target="../slideLayouts/slideLayout37.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4.xml"/><Relationship Id="rId1" Type="http://schemas.openxmlformats.org/officeDocument/2006/relationships/image" Target="../media/image59.png"/></Relationships>
</file>

<file path=ppt/slides/_rels/slide173.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vmlDrawing" Target="../drawings/vmlDrawing12.vml"/><Relationship Id="rId3" Type="http://schemas.openxmlformats.org/officeDocument/2006/relationships/slideLayout" Target="../slideLayouts/slideLayout34.xml"/><Relationship Id="rId2" Type="http://schemas.openxmlformats.org/officeDocument/2006/relationships/image" Target="../media/image60.wmf"/><Relationship Id="rId1" Type="http://schemas.openxmlformats.org/officeDocument/2006/relationships/oleObject" Target="../embeddings/oleObject12.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6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vmlDrawing" Target="../drawings/vmlDrawing13.vml"/><Relationship Id="rId3" Type="http://schemas.openxmlformats.org/officeDocument/2006/relationships/slideLayout" Target="../slideLayouts/slideLayout24.xml"/><Relationship Id="rId2" Type="http://schemas.openxmlformats.org/officeDocument/2006/relationships/image" Target="../media/image62.wmf"/><Relationship Id="rId1" Type="http://schemas.openxmlformats.org/officeDocument/2006/relationships/oleObject" Target="../embeddings/oleObject13.bin"/></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tags" Target="../tags/tag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4.xml"/><Relationship Id="rId1" Type="http://schemas.openxmlformats.org/officeDocument/2006/relationships/image" Target="../media/image6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image" Target="../media/image13.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4.xml"/><Relationship Id="rId1" Type="http://schemas.openxmlformats.org/officeDocument/2006/relationships/image" Target="../media/image64.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8.xml"/><Relationship Id="rId1" Type="http://schemas.openxmlformats.org/officeDocument/2006/relationships/image" Target="../media/image65.png"/></Relationships>
</file>

<file path=ppt/slides/_rels/slide20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34.xml"/><Relationship Id="rId2" Type="http://schemas.openxmlformats.org/officeDocument/2006/relationships/image" Target="../media/image66.wmf"/><Relationship Id="rId1" Type="http://schemas.openxmlformats.org/officeDocument/2006/relationships/oleObject" Target="../embeddings/oleObject14.bin"/></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7.xml"/><Relationship Id="rId1"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15.vml"/><Relationship Id="rId3" Type="http://schemas.openxmlformats.org/officeDocument/2006/relationships/slideLayout" Target="../slideLayouts/slideLayout24.xml"/><Relationship Id="rId2" Type="http://schemas.openxmlformats.org/officeDocument/2006/relationships/image" Target="../media/image67.wmf"/><Relationship Id="rId1" Type="http://schemas.openxmlformats.org/officeDocument/2006/relationships/oleObject" Target="../embeddings/oleObject15.bin"/></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vmlDrawing" Target="../drawings/vmlDrawing16.vml"/><Relationship Id="rId3" Type="http://schemas.openxmlformats.org/officeDocument/2006/relationships/slideLayout" Target="../slideLayouts/slideLayout24.xml"/><Relationship Id="rId2" Type="http://schemas.openxmlformats.org/officeDocument/2006/relationships/image" Target="../media/image68.wmf"/><Relationship Id="rId1"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34.xml"/><Relationship Id="rId2" Type="http://schemas.openxmlformats.org/officeDocument/2006/relationships/image" Target="../media/image69.wmf"/><Relationship Id="rId1"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7.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vml"/><Relationship Id="rId3" Type="http://schemas.openxmlformats.org/officeDocument/2006/relationships/slideLayout" Target="../slideLayouts/slideLayout34.xml"/><Relationship Id="rId2" Type="http://schemas.openxmlformats.org/officeDocument/2006/relationships/image" Target="../media/image20.wmf"/><Relationship Id="rId1"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xml"/><Relationship Id="rId1" Type="http://schemas.openxmlformats.org/officeDocument/2006/relationships/image" Target="../media/image2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4.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4.xml"/><Relationship Id="rId2" Type="http://schemas.openxmlformats.org/officeDocument/2006/relationships/image" Target="../media/image32.wmf"/><Relationship Id="rId1" Type="http://schemas.openxmlformats.org/officeDocument/2006/relationships/oleObject" Target="../embeddings/oleObject2.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5.png"/></Relationships>
</file>

<file path=ppt/slides/_rels/slide9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4.xml"/><Relationship Id="rId2" Type="http://schemas.openxmlformats.org/officeDocument/2006/relationships/image" Target="../media/image36.wmf"/><Relationship Id="rId1" Type="http://schemas.openxmlformats.org/officeDocument/2006/relationships/oleObject" Target="../embeddings/oleObject3.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4"/>
          <p:cNvSpPr>
            <a:spLocks noGrp="1"/>
          </p:cNvSpPr>
          <p:nvPr>
            <p:ph type="ctrTitle"/>
          </p:nvPr>
        </p:nvSpPr>
        <p:spPr/>
        <p:txBody>
          <a:bodyPr wrap="square" lIns="91440" tIns="45720" rIns="91440" bIns="45720" anchor="ctr" anchorCtr="0"/>
          <a:p>
            <a:pPr eaLnBrk="1" hangingPunct="1">
              <a:buClrTx/>
              <a:buSzTx/>
              <a:buFontTx/>
            </a:pPr>
            <a:r>
              <a:rPr lang="zh-CN" altLang="en-US" sz="4400" kern="1200" dirty="0">
                <a:solidFill>
                  <a:srgbClr val="FF3300"/>
                </a:solidFill>
                <a:latin typeface="+mj-lt"/>
                <a:ea typeface="宋体" panose="02010600030101010101" pitchFamily="2" charset="-122"/>
                <a:cs typeface="+mj-cs"/>
              </a:rPr>
              <a:t>第</a:t>
            </a:r>
            <a:r>
              <a:rPr lang="en-US" altLang="zh-CN" sz="4400" kern="1200" dirty="0">
                <a:solidFill>
                  <a:srgbClr val="FF3300"/>
                </a:solidFill>
                <a:latin typeface="+mj-lt"/>
                <a:ea typeface="宋体" panose="02010600030101010101" pitchFamily="2" charset="-122"/>
                <a:cs typeface="+mj-cs"/>
              </a:rPr>
              <a:t>4</a:t>
            </a:r>
            <a:r>
              <a:rPr lang="zh-CN" altLang="en-US" sz="4400" kern="1200" dirty="0">
                <a:solidFill>
                  <a:srgbClr val="FF3300"/>
                </a:solidFill>
                <a:latin typeface="+mj-lt"/>
                <a:ea typeface="宋体" panose="02010600030101010101" pitchFamily="2" charset="-122"/>
                <a:cs typeface="+mj-cs"/>
              </a:rPr>
              <a:t>章 存储器管理</a:t>
            </a:r>
            <a:endParaRPr lang="en-US" altLang="zh-CN" sz="4400" kern="1200" dirty="0">
              <a:solidFill>
                <a:srgbClr val="FF3300"/>
              </a:solidFill>
              <a:latin typeface="+mj-lt"/>
              <a:ea typeface="宋体" panose="02010600030101010101" pitchFamily="2" charset="-122"/>
              <a:cs typeface="+mj-cs"/>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逻辑地址和物理地址</a:t>
            </a:r>
            <a:endParaRPr lang="zh-CN" altLang="en-US" dirty="0">
              <a:ea typeface="宋体" panose="02010600030101010101" pitchFamily="2" charset="-122"/>
            </a:endParaRPr>
          </a:p>
        </p:txBody>
      </p:sp>
      <p:sp>
        <p:nvSpPr>
          <p:cNvPr id="11266" name="Rectangle 3"/>
          <p:cNvSpPr>
            <a:spLocks noGrp="1"/>
          </p:cNvSpPr>
          <p:nvPr>
            <p:ph idx="1"/>
          </p:nvPr>
        </p:nvSpPr>
        <p:spPr>
          <a:xfrm>
            <a:off x="250825" y="692150"/>
            <a:ext cx="8353425" cy="5905500"/>
          </a:xfrm>
        </p:spPr>
        <p:txBody>
          <a:bodyPr wrap="square" lIns="91440" tIns="45720" rIns="91440" bIns="45720" anchor="t" anchorCtr="0"/>
          <a:p>
            <a:pPr eaLnBrk="1" hangingPunct="1">
              <a:lnSpc>
                <a:spcPct val="80000"/>
              </a:lnSpc>
            </a:pPr>
            <a:r>
              <a:rPr lang="zh-CN" altLang="en-US" sz="2400" dirty="0">
                <a:latin typeface="楷体_GB2312" pitchFamily="49" charset="-122"/>
                <a:ea typeface="楷体_GB2312" pitchFamily="49" charset="-122"/>
              </a:rPr>
              <a:t>将逻辑地址空间与物理地址空间相分离，是内存管理的核心。</a:t>
            </a:r>
            <a:endParaRPr lang="en-US" altLang="zh-CN" sz="2400" dirty="0">
              <a:latin typeface="楷体_GB2312" pitchFamily="49" charset="-122"/>
              <a:ea typeface="楷体_GB2312" pitchFamily="49" charset="-122"/>
            </a:endParaRPr>
          </a:p>
          <a:p>
            <a:pPr eaLnBrk="1" hangingPunct="1">
              <a:lnSpc>
                <a:spcPct val="80000"/>
              </a:lnSpc>
            </a:pPr>
            <a:r>
              <a:rPr lang="zh-CN" altLang="en-US" sz="2400" dirty="0">
                <a:latin typeface="楷体_GB2312" pitchFamily="49" charset="-122"/>
                <a:ea typeface="楷体_GB2312" pitchFamily="49" charset="-122"/>
              </a:rPr>
              <a:t>逻辑地址（虚地址）与物理地址是相同</a:t>
            </a:r>
            <a:r>
              <a:rPr lang="en-US" altLang="zh-CN" sz="2400" dirty="0">
                <a:latin typeface="楷体_GB2312" pitchFamily="49" charset="-122"/>
                <a:ea typeface="楷体_GB2312" pitchFamily="49" charset="-122"/>
              </a:rPr>
              <a:t>:</a:t>
            </a:r>
            <a:endParaRPr lang="zh-CN" altLang="en-US" sz="2400" dirty="0">
              <a:latin typeface="楷体_GB2312" pitchFamily="49" charset="-122"/>
              <a:ea typeface="楷体_GB2312" pitchFamily="49" charset="-122"/>
            </a:endParaRPr>
          </a:p>
          <a:p>
            <a:pPr lvl="1" eaLnBrk="1" hangingPunct="1">
              <a:lnSpc>
                <a:spcPct val="80000"/>
              </a:lnSpc>
            </a:pPr>
            <a:r>
              <a:rPr lang="zh-CN" altLang="en-US" dirty="0">
                <a:latin typeface="楷体_GB2312" pitchFamily="49" charset="-122"/>
                <a:ea typeface="楷体_GB2312" pitchFamily="49" charset="-122"/>
              </a:rPr>
              <a:t>地址映像工作在</a:t>
            </a:r>
            <a:r>
              <a:rPr lang="zh-CN" altLang="en-US" dirty="0">
                <a:solidFill>
                  <a:srgbClr val="FF0000"/>
                </a:solidFill>
                <a:latin typeface="楷体_GB2312" pitchFamily="49" charset="-122"/>
                <a:ea typeface="楷体_GB2312" pitchFamily="49" charset="-122"/>
              </a:rPr>
              <a:t>编译阶段或加载阶段</a:t>
            </a:r>
            <a:r>
              <a:rPr lang="zh-CN" altLang="en-US" dirty="0">
                <a:latin typeface="楷体_GB2312" pitchFamily="49" charset="-122"/>
                <a:ea typeface="楷体_GB2312" pitchFamily="49" charset="-122"/>
              </a:rPr>
              <a:t>完成</a:t>
            </a:r>
            <a:endParaRPr lang="zh-CN" altLang="en-US" dirty="0">
              <a:latin typeface="楷体_GB2312" pitchFamily="49" charset="-122"/>
              <a:ea typeface="楷体_GB2312" pitchFamily="49" charset="-122"/>
            </a:endParaRPr>
          </a:p>
          <a:p>
            <a:pPr eaLnBrk="1" hangingPunct="1">
              <a:lnSpc>
                <a:spcPct val="80000"/>
              </a:lnSpc>
            </a:pPr>
            <a:r>
              <a:rPr lang="zh-CN" altLang="en-US" sz="2400" dirty="0">
                <a:solidFill>
                  <a:srgbClr val="FF0000"/>
                </a:solidFill>
              </a:rPr>
              <a:t>重定位</a:t>
            </a:r>
            <a:endParaRPr lang="zh-CN" altLang="en-US" sz="2400" dirty="0">
              <a:solidFill>
                <a:srgbClr val="FF0000"/>
              </a:solidFill>
            </a:endParaRPr>
          </a:p>
          <a:p>
            <a:pPr lvl="1" eaLnBrk="1" hangingPunct="1">
              <a:lnSpc>
                <a:spcPct val="80000"/>
              </a:lnSpc>
            </a:pPr>
            <a:r>
              <a:rPr lang="zh-CN" altLang="en-US" dirty="0"/>
              <a:t>进程的逻辑地址空间不同于物理地址空间，所以存储管理模块（</a:t>
            </a:r>
            <a:r>
              <a:rPr lang="en-US" altLang="zh-CN" dirty="0">
                <a:latin typeface="楷体_GB2312" pitchFamily="49" charset="-122"/>
                <a:ea typeface="楷体_GB2312" pitchFamily="49" charset="-122"/>
              </a:rPr>
              <a:t>MMU</a:t>
            </a:r>
            <a:r>
              <a:rPr lang="zh-CN" altLang="en-US" dirty="0">
                <a:latin typeface="楷体_GB2312" pitchFamily="49" charset="-122"/>
                <a:ea typeface="楷体_GB2312" pitchFamily="49" charset="-122"/>
              </a:rPr>
              <a:t>）</a:t>
            </a:r>
            <a:r>
              <a:rPr lang="zh-CN" altLang="en-US" dirty="0"/>
              <a:t>要解决逻辑地址到物理地址的映射问题</a:t>
            </a:r>
            <a:endParaRPr lang="zh-CN" altLang="en-US" dirty="0"/>
          </a:p>
          <a:p>
            <a:pPr lvl="1" eaLnBrk="1" hangingPunct="1">
              <a:lnSpc>
                <a:spcPct val="80000"/>
              </a:lnSpc>
            </a:pPr>
            <a:r>
              <a:rPr lang="zh-CN" altLang="en-US" dirty="0"/>
              <a:t>也称地址映射、地址映像</a:t>
            </a:r>
            <a:endParaRPr lang="zh-CN" altLang="en-US" dirty="0"/>
          </a:p>
          <a:p>
            <a:pPr lvl="1" eaLnBrk="1" hangingPunct="1">
              <a:lnSpc>
                <a:spcPct val="80000"/>
              </a:lnSpc>
            </a:pPr>
            <a:r>
              <a:rPr lang="zh-CN" altLang="en-US" dirty="0">
                <a:latin typeface="楷体_GB2312" pitchFamily="49" charset="-122"/>
                <a:ea typeface="楷体_GB2312" pitchFamily="49" charset="-122"/>
              </a:rPr>
              <a:t>在</a:t>
            </a:r>
            <a:r>
              <a:rPr lang="zh-CN" altLang="en-US" dirty="0">
                <a:solidFill>
                  <a:srgbClr val="FF0000"/>
                </a:solidFill>
                <a:latin typeface="楷体_GB2312" pitchFamily="49" charset="-122"/>
                <a:ea typeface="楷体_GB2312" pitchFamily="49" charset="-122"/>
              </a:rPr>
              <a:t>执行阶段</a:t>
            </a:r>
            <a:r>
              <a:rPr lang="zh-CN" altLang="en-US" dirty="0">
                <a:latin typeface="楷体_GB2312" pitchFamily="49" charset="-122"/>
                <a:ea typeface="楷体_GB2312" pitchFamily="49" charset="-122"/>
              </a:rPr>
              <a:t>完成</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p:cNvSpPr>
          <p:nvPr>
            <p:ph idx="1"/>
          </p:nvPr>
        </p:nvSpPr>
        <p:spPr>
          <a:xfrm>
            <a:off x="372110" y="548640"/>
            <a:ext cx="8399780" cy="5400675"/>
          </a:xfrm>
        </p:spPr>
        <p:txBody>
          <a:bodyPr wrap="square" lIns="91440" tIns="45720" rIns="91440" bIns="45720" anchor="t" anchorCtr="0"/>
          <a:p>
            <a:pPr algn="just" eaLnBrk="1" hangingPunct="1"/>
            <a:r>
              <a:rPr lang="zh-CN" altLang="en-US" dirty="0"/>
              <a:t>例：在页式存储管理中，假定访问主存的时间为</a:t>
            </a:r>
            <a:r>
              <a:rPr lang="en-US" altLang="zh-CN" dirty="0"/>
              <a:t>200</a:t>
            </a:r>
            <a:r>
              <a:rPr lang="zh-CN" altLang="en-US" dirty="0"/>
              <a:t>毫微秒，访问高速缓冲存储器的时间为</a:t>
            </a:r>
            <a:r>
              <a:rPr lang="en-US" altLang="zh-CN" dirty="0"/>
              <a:t>40</a:t>
            </a:r>
            <a:r>
              <a:rPr lang="zh-CN" altLang="en-US" dirty="0"/>
              <a:t>毫微秒，高速缓冲存储器为</a:t>
            </a:r>
            <a:r>
              <a:rPr lang="en-US" altLang="zh-CN" dirty="0"/>
              <a:t>16</a:t>
            </a:r>
            <a:r>
              <a:rPr lang="zh-CN" altLang="en-US" dirty="0"/>
              <a:t>个单元，查快表的命中率为</a:t>
            </a:r>
            <a:r>
              <a:rPr lang="en-US" altLang="zh-CN" dirty="0"/>
              <a:t>90%</a:t>
            </a:r>
            <a:r>
              <a:rPr lang="zh-CN" altLang="en-US" dirty="0"/>
              <a:t>，则将逻辑地址转换成绝对地址进行存取的平均时间为</a:t>
            </a:r>
            <a:r>
              <a:rPr lang="en-US" altLang="zh-CN" dirty="0"/>
              <a:t>___</a:t>
            </a:r>
            <a:endParaRPr lang="en-US" altLang="zh-CN" dirty="0"/>
          </a:p>
          <a:p>
            <a:pPr algn="just" eaLnBrk="1" hangingPunct="1"/>
            <a:r>
              <a:rPr lang="en-US" altLang="zh-CN" sz="2400" dirty="0"/>
              <a:t>(40+200+200)*10%+(40+200)*90%=260</a:t>
            </a:r>
            <a:r>
              <a:rPr lang="zh-CN" altLang="en-US" sz="2400" dirty="0"/>
              <a:t>毫微秒</a:t>
            </a:r>
            <a:endParaRPr lang="en-US" altLang="zh-CN" sz="2400" dirty="0"/>
          </a:p>
        </p:txBody>
      </p:sp>
    </p:spTree>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a:xfrm>
            <a:off x="35560" y="44450"/>
            <a:ext cx="7772400" cy="4603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4.5.4  </a:t>
            </a:r>
            <a:r>
              <a:rPr lang="zh-CN" altLang="en-US" b="1" dirty="0">
                <a:latin typeface="宋体" panose="02010600030101010101" pitchFamily="2" charset="-122"/>
                <a:ea typeface="宋体" panose="02010600030101010101" pitchFamily="2" charset="-122"/>
              </a:rPr>
              <a:t>两级和多级页表</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86018" name="Rectangle 3"/>
          <p:cNvSpPr>
            <a:spLocks noGrp="1"/>
          </p:cNvSpPr>
          <p:nvPr>
            <p:ph idx="1"/>
          </p:nvPr>
        </p:nvSpPr>
        <p:spPr>
          <a:xfrm>
            <a:off x="297180" y="621030"/>
            <a:ext cx="8569325" cy="5474970"/>
          </a:xfrm>
        </p:spPr>
        <p:txBody>
          <a:bodyPr wrap="square" lIns="91440" tIns="45720" rIns="91440" bIns="45720" anchor="t" anchorCtr="0"/>
          <a:p>
            <a:pPr eaLnBrk="1" hangingPunct="1"/>
            <a:r>
              <a:rPr lang="zh-CN" altLang="en-US" sz="2400" dirty="0"/>
              <a:t>现代计算机系统，</a:t>
            </a:r>
            <a:r>
              <a:rPr lang="en-US" altLang="zh-CN" sz="2400" dirty="0"/>
              <a:t>CPU</a:t>
            </a:r>
            <a:r>
              <a:rPr lang="zh-CN" altLang="en-US" sz="2400" dirty="0"/>
              <a:t>都支持非常大的逻辑地址空间（</a:t>
            </a:r>
            <a:r>
              <a:rPr lang="en-US" altLang="zh-CN" sz="2400" dirty="0"/>
              <a:t>2</a:t>
            </a:r>
            <a:r>
              <a:rPr lang="en-US" altLang="zh-CN" sz="2400" baseline="30000" dirty="0"/>
              <a:t>32</a:t>
            </a:r>
            <a:r>
              <a:rPr lang="en-US" altLang="zh-CN" sz="2400" dirty="0"/>
              <a:t>--2</a:t>
            </a:r>
            <a:r>
              <a:rPr lang="en-US" altLang="zh-CN" sz="2400" baseline="30000" dirty="0"/>
              <a:t>64</a:t>
            </a:r>
            <a:r>
              <a:rPr lang="zh-CN" altLang="en-US" sz="2400" dirty="0"/>
              <a:t>）。这样可想而知页表会非常大。</a:t>
            </a:r>
            <a:endParaRPr lang="zh-CN" altLang="en-US" sz="2400" dirty="0"/>
          </a:p>
          <a:p>
            <a:pPr eaLnBrk="1" hangingPunct="1"/>
            <a:r>
              <a:rPr lang="zh-CN" altLang="en-US" sz="2400" dirty="0"/>
              <a:t>设逻辑地址宽度为32</a:t>
            </a:r>
            <a:r>
              <a:rPr lang="en-US" altLang="zh-CN" sz="2400" dirty="0"/>
              <a:t>bit，</a:t>
            </a:r>
            <a:r>
              <a:rPr lang="zh-CN" altLang="en-US" sz="2400" dirty="0"/>
              <a:t>假设页面大小为4</a:t>
            </a:r>
            <a:r>
              <a:rPr lang="en-US" altLang="zh-CN" sz="2400" dirty="0"/>
              <a:t>K（</a:t>
            </a:r>
            <a:r>
              <a:rPr lang="zh-CN" altLang="en-US" sz="2400" dirty="0"/>
              <a:t>即2</a:t>
            </a:r>
            <a:r>
              <a:rPr lang="en-US" altLang="zh-CN" sz="2400" baseline="30000" dirty="0"/>
              <a:t>12</a:t>
            </a:r>
            <a:r>
              <a:rPr lang="zh-CN" altLang="en-US" sz="2400" dirty="0"/>
              <a:t>），页表项达1</a:t>
            </a:r>
            <a:r>
              <a:rPr lang="en-US" altLang="zh-CN" sz="2400" dirty="0"/>
              <a:t>M</a:t>
            </a:r>
            <a:r>
              <a:rPr lang="zh-CN" altLang="en-US" sz="2400" dirty="0"/>
              <a:t>之多，每个页表项为</a:t>
            </a:r>
            <a:r>
              <a:rPr lang="en-US" altLang="zh-CN" sz="2400" dirty="0"/>
              <a:t>4</a:t>
            </a:r>
            <a:r>
              <a:rPr lang="zh-CN" altLang="en-US" sz="2400" dirty="0"/>
              <a:t>个字节，仅页表项就要占用</a:t>
            </a:r>
            <a:r>
              <a:rPr lang="en-US" altLang="zh-CN" sz="2400" dirty="0"/>
              <a:t>4MB</a:t>
            </a:r>
            <a:r>
              <a:rPr lang="zh-CN" altLang="en-US" sz="2400" dirty="0"/>
              <a:t>的连续内存空间。解决方法：</a:t>
            </a:r>
            <a:endParaRPr lang="zh-CN" altLang="en-US" sz="2400" dirty="0"/>
          </a:p>
          <a:p>
            <a:pPr lvl="1" eaLnBrk="1" hangingPunct="1"/>
            <a:r>
              <a:rPr lang="zh-CN" altLang="en-US" dirty="0"/>
              <a:t>分散存储；</a:t>
            </a:r>
            <a:endParaRPr lang="zh-CN" altLang="en-US" dirty="0"/>
          </a:p>
          <a:p>
            <a:pPr lvl="1" eaLnBrk="1" hangingPunct="1"/>
            <a:r>
              <a:rPr lang="zh-CN" altLang="en-US" dirty="0"/>
              <a:t>当前需要的放在内存，其余的暂存于磁盘。</a:t>
            </a:r>
            <a:endParaRPr lang="zh-CN" altLang="en-US" dirty="0"/>
          </a:p>
        </p:txBody>
      </p:sp>
      <p:graphicFrame>
        <p:nvGraphicFramePr>
          <p:cNvPr id="86019" name="Object 4"/>
          <p:cNvGraphicFramePr>
            <a:graphicFrameLocks noChangeAspect="1"/>
          </p:cNvGraphicFramePr>
          <p:nvPr/>
        </p:nvGraphicFramePr>
        <p:xfrm>
          <a:off x="4527550" y="3333750"/>
          <a:ext cx="88900" cy="190500"/>
        </p:xfrm>
        <a:graphic>
          <a:graphicData uri="http://schemas.openxmlformats.org/presentationml/2006/ole">
            <mc:AlternateContent xmlns:mc="http://schemas.openxmlformats.org/markup-compatibility/2006">
              <mc:Choice xmlns:v="urn:schemas-microsoft-com:vml" Requires="v">
                <p:oleObj spid="_x0000_s3093" name="" r:id="rId1" imgW="88900" imgH="190500" progId="Equation.3">
                  <p:embed/>
                </p:oleObj>
              </mc:Choice>
              <mc:Fallback>
                <p:oleObj name="" r:id="rId1" imgW="88900" imgH="190500" progId="Equation.3">
                  <p:embed/>
                  <p:pic>
                    <p:nvPicPr>
                      <p:cNvPr id="0" name="图片 3092"/>
                      <p:cNvPicPr/>
                      <p:nvPr/>
                    </p:nvPicPr>
                    <p:blipFill>
                      <a:blip r:embed="rId2"/>
                      <a:stretch>
                        <a:fillRect/>
                      </a:stretch>
                    </p:blipFill>
                    <p:spPr>
                      <a:xfrm>
                        <a:off x="4527550" y="3333750"/>
                        <a:ext cx="88900" cy="190500"/>
                      </a:xfrm>
                      <a:prstGeom prst="rect">
                        <a:avLst/>
                      </a:prstGeom>
                      <a:noFill/>
                      <a:ln w="38100">
                        <a:noFill/>
                        <a:miter/>
                      </a:ln>
                    </p:spPr>
                  </p:pic>
                </p:oleObj>
              </mc:Fallback>
            </mc:AlternateContent>
          </a:graphicData>
        </a:graphic>
      </p:graphicFrame>
    </p:spTree>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idx="1"/>
          </p:nvPr>
        </p:nvSpPr>
        <p:spPr>
          <a:xfrm>
            <a:off x="34925" y="549275"/>
            <a:ext cx="8893175" cy="5851525"/>
          </a:xfrm>
        </p:spPr>
        <p:txBody>
          <a:bodyPr wrap="square" lIns="91440" tIns="45720" rIns="91440" bIns="45720" anchor="t" anchorCtr="0"/>
          <a:p>
            <a:pPr eaLnBrk="1" hangingPunct="1"/>
            <a:r>
              <a:rPr lang="zh-CN" altLang="en-US" sz="2400" dirty="0"/>
              <a:t>两级页表（</a:t>
            </a:r>
            <a:r>
              <a:rPr lang="en-US" altLang="zh-CN" sz="2400" dirty="0"/>
              <a:t>Two Level Page Table）</a:t>
            </a:r>
            <a:endParaRPr lang="en-US" altLang="zh-CN" sz="2400" dirty="0"/>
          </a:p>
          <a:p>
            <a:pPr lvl="1" eaLnBrk="1" hangingPunct="1"/>
            <a:r>
              <a:rPr lang="zh-CN" altLang="en-US" dirty="0"/>
              <a:t>分散存储：将页表分页，每个页面的大小与物理页框的大小相同。解决难于找到大的连续物理内存的问题。</a:t>
            </a:r>
            <a:endParaRPr lang="zh-CN" altLang="en-US" dirty="0"/>
          </a:p>
          <a:p>
            <a:pPr lvl="1" eaLnBrk="1" hangingPunct="1"/>
            <a:r>
              <a:rPr lang="zh-CN" altLang="en-US" dirty="0"/>
              <a:t>相应的机制：增加页表的页表，即外层页表，也叫页目录表。</a:t>
            </a:r>
            <a:endParaRPr lang="zh-CN" altLang="en-US" dirty="0"/>
          </a:p>
          <a:p>
            <a:pPr lvl="1" eaLnBrk="1" hangingPunct="1"/>
            <a:r>
              <a:rPr lang="zh-CN" altLang="en-US" dirty="0"/>
              <a:t>页目录表也存放在内存中。此时，</a:t>
            </a:r>
            <a:r>
              <a:rPr lang="en-US" altLang="zh-CN" dirty="0"/>
              <a:t>PCB</a:t>
            </a:r>
            <a:r>
              <a:rPr lang="zh-CN" altLang="en-US" dirty="0"/>
              <a:t>中存放的是本进程对应的页目录表所在的物理页框号。上下文切换时，由</a:t>
            </a:r>
            <a:r>
              <a:rPr lang="en-US" altLang="zh-CN" dirty="0"/>
              <a:t>OS</a:t>
            </a:r>
            <a:r>
              <a:rPr lang="zh-CN" altLang="en-US" dirty="0"/>
              <a:t>加载到专用寄存器。</a:t>
            </a:r>
            <a:endParaRPr lang="zh-CN" altLang="en-US" dirty="0"/>
          </a:p>
        </p:txBody>
      </p:sp>
      <p:sp>
        <p:nvSpPr>
          <p:cNvPr id="87043" name="Rectangle 4"/>
          <p:cNvSpPr/>
          <p:nvPr/>
        </p:nvSpPr>
        <p:spPr>
          <a:xfrm>
            <a:off x="395288" y="3476625"/>
            <a:ext cx="8001000" cy="744538"/>
          </a:xfrm>
          <a:prstGeom prst="rect">
            <a:avLst/>
          </a:prstGeom>
          <a:noFill/>
          <a:ln w="9525">
            <a:noFill/>
          </a:ln>
        </p:spPr>
        <p:txBody>
          <a:bodyPr anchor="ctr" anchorCtr="0"/>
          <a:p>
            <a:r>
              <a:rPr lang="zh-CN" altLang="en-US" sz="2000" b="0" dirty="0">
                <a:latin typeface="宋体" panose="02010600030101010101" pitchFamily="2" charset="-122"/>
                <a:ea typeface="楷体_GB2312" pitchFamily="49" charset="-122"/>
              </a:rPr>
              <a:t>逻辑地址结构：</a:t>
            </a:r>
            <a:endParaRPr lang="en-US" altLang="zh-CN" sz="2000" b="0" dirty="0">
              <a:latin typeface="宋体" panose="02010600030101010101" pitchFamily="2" charset="-122"/>
              <a:ea typeface="楷体_GB2312" pitchFamily="49" charset="-122"/>
            </a:endParaRPr>
          </a:p>
        </p:txBody>
      </p:sp>
      <p:graphicFrame>
        <p:nvGraphicFramePr>
          <p:cNvPr id="87044" name="Object 5"/>
          <p:cNvGraphicFramePr>
            <a:graphicFrameLocks noChangeAspect="1"/>
          </p:cNvGraphicFramePr>
          <p:nvPr/>
        </p:nvGraphicFramePr>
        <p:xfrm>
          <a:off x="611188" y="4125913"/>
          <a:ext cx="7696200" cy="1895475"/>
        </p:xfrm>
        <a:graphic>
          <a:graphicData uri="http://schemas.openxmlformats.org/presentationml/2006/ole">
            <mc:AlternateContent xmlns:mc="http://schemas.openxmlformats.org/markup-compatibility/2006">
              <mc:Choice xmlns:v="urn:schemas-microsoft-com:vml" Requires="v">
                <p:oleObj spid="_x0000_s3094" name="" r:id="rId1" imgW="4601210" imgH="1047115" progId="Visio.Drawing.6">
                  <p:embed/>
                </p:oleObj>
              </mc:Choice>
              <mc:Fallback>
                <p:oleObj name="" r:id="rId1" imgW="4601210" imgH="1047115" progId="Visio.Drawing.6">
                  <p:embed/>
                  <p:pic>
                    <p:nvPicPr>
                      <p:cNvPr id="0" name="图片 3093"/>
                      <p:cNvPicPr/>
                      <p:nvPr/>
                    </p:nvPicPr>
                    <p:blipFill>
                      <a:blip r:embed="rId2"/>
                      <a:stretch>
                        <a:fillRect/>
                      </a:stretch>
                    </p:blipFill>
                    <p:spPr>
                      <a:xfrm>
                        <a:off x="611188" y="4125913"/>
                        <a:ext cx="7696200" cy="1895475"/>
                      </a:xfrm>
                      <a:prstGeom prst="rect">
                        <a:avLst/>
                      </a:prstGeom>
                      <a:solidFill>
                        <a:schemeClr val="bg1"/>
                      </a:solidFill>
                      <a:ln w="38100">
                        <a:noFill/>
                        <a:miter/>
                      </a:ln>
                    </p:spPr>
                  </p:pic>
                </p:oleObj>
              </mc:Fallback>
            </mc:AlternateContent>
          </a:graphicData>
        </a:graphic>
      </p:graphicFrame>
      <p:sp>
        <p:nvSpPr>
          <p:cNvPr id="86017" name="Rectangle 2"/>
          <p:cNvSpPr>
            <a:spLocks noGrp="1"/>
          </p:cNvSpPr>
          <p:nvPr>
            <p:ph type="title"/>
          </p:nvPr>
        </p:nvSpPr>
        <p:spPr>
          <a:xfrm>
            <a:off x="35560" y="44450"/>
            <a:ext cx="7772400" cy="4603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4.5.4  </a:t>
            </a:r>
            <a:r>
              <a:rPr lang="zh-CN" altLang="en-US" b="1" dirty="0">
                <a:latin typeface="宋体" panose="02010600030101010101" pitchFamily="2" charset="-122"/>
                <a:ea typeface="宋体" panose="02010600030101010101" pitchFamily="2" charset="-122"/>
              </a:rPr>
              <a:t>两级和多级页表</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p:nvPr/>
        </p:nvSpPr>
        <p:spPr>
          <a:xfrm>
            <a:off x="2700338" y="16049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graphicFrame>
        <p:nvGraphicFramePr>
          <p:cNvPr id="88066" name="Object 3"/>
          <p:cNvGraphicFramePr>
            <a:graphicFrameLocks noChangeAspect="1"/>
          </p:cNvGraphicFramePr>
          <p:nvPr/>
        </p:nvGraphicFramePr>
        <p:xfrm>
          <a:off x="755650" y="1628775"/>
          <a:ext cx="6934200" cy="4414838"/>
        </p:xfrm>
        <a:graphic>
          <a:graphicData uri="http://schemas.openxmlformats.org/presentationml/2006/ole">
            <mc:AlternateContent xmlns:mc="http://schemas.openxmlformats.org/markup-compatibility/2006">
              <mc:Choice xmlns:v="urn:schemas-microsoft-com:vml" Requires="v">
                <p:oleObj spid="_x0000_s3095" name="" r:id="rId1" imgW="3744595" imgH="3653155" progId="Visio.Drawing.6">
                  <p:embed/>
                </p:oleObj>
              </mc:Choice>
              <mc:Fallback>
                <p:oleObj name="" r:id="rId1" imgW="3744595" imgH="3653155" progId="Visio.Drawing.6">
                  <p:embed/>
                  <p:pic>
                    <p:nvPicPr>
                      <p:cNvPr id="0" name="图片 3094"/>
                      <p:cNvPicPr/>
                      <p:nvPr/>
                    </p:nvPicPr>
                    <p:blipFill>
                      <a:blip r:embed="rId2"/>
                      <a:stretch>
                        <a:fillRect/>
                      </a:stretch>
                    </p:blipFill>
                    <p:spPr>
                      <a:xfrm>
                        <a:off x="755650" y="1628775"/>
                        <a:ext cx="6934200" cy="4414838"/>
                      </a:xfrm>
                      <a:prstGeom prst="rect">
                        <a:avLst/>
                      </a:prstGeom>
                      <a:solidFill>
                        <a:schemeClr val="bg1"/>
                      </a:solidFill>
                      <a:ln w="38100">
                        <a:noFill/>
                        <a:miter/>
                      </a:ln>
                    </p:spPr>
                  </p:pic>
                </p:oleObj>
              </mc:Fallback>
            </mc:AlternateContent>
          </a:graphicData>
        </a:graphic>
      </p:graphicFrame>
      <p:sp>
        <p:nvSpPr>
          <p:cNvPr id="88067" name="Rectangle 4"/>
          <p:cNvSpPr>
            <a:spLocks noGrp="1"/>
          </p:cNvSpPr>
          <p:nvPr>
            <p:ph idx="1"/>
          </p:nvPr>
        </p:nvSpPr>
        <p:spPr>
          <a:xfrm>
            <a:off x="755650" y="549275"/>
            <a:ext cx="7772400" cy="946150"/>
          </a:xfrm>
        </p:spPr>
        <p:txBody>
          <a:bodyPr wrap="square" lIns="91440" tIns="45720" rIns="91440" bIns="45720" anchor="t" anchorCtr="0"/>
          <a:p>
            <a:pPr eaLnBrk="1" hangingPunct="1"/>
            <a:r>
              <a:rPr lang="zh-CN" altLang="en-US" dirty="0"/>
              <a:t>两级页表结构： </a:t>
            </a:r>
            <a:endParaRPr lang="zh-CN" altLang="en-US" dirty="0"/>
          </a:p>
        </p:txBody>
      </p:sp>
      <p:sp>
        <p:nvSpPr>
          <p:cNvPr id="86017" name="Rectangle 2"/>
          <p:cNvSpPr>
            <a:spLocks noGrp="1"/>
          </p:cNvSpPr>
          <p:nvPr>
            <p:ph type="title"/>
          </p:nvPr>
        </p:nvSpPr>
        <p:spPr>
          <a:xfrm>
            <a:off x="35560" y="44450"/>
            <a:ext cx="7772400" cy="4603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4.5.4  </a:t>
            </a:r>
            <a:r>
              <a:rPr lang="zh-CN" altLang="en-US" b="1" dirty="0">
                <a:latin typeface="宋体" panose="02010600030101010101" pitchFamily="2" charset="-122"/>
                <a:ea typeface="宋体" panose="02010600030101010101" pitchFamily="2" charset="-122"/>
              </a:rPr>
              <a:t>两级和多级页表</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p:nvPr/>
        </p:nvSpPr>
        <p:spPr>
          <a:xfrm>
            <a:off x="250825" y="1382713"/>
            <a:ext cx="1366838" cy="274637"/>
          </a:xfrm>
          <a:prstGeom prst="rect">
            <a:avLst/>
          </a:prstGeom>
          <a:noFill/>
          <a:ln w="9525">
            <a:noFill/>
          </a:ln>
        </p:spPr>
        <p:txBody>
          <a:bodyPr lIns="0" tIns="0" rIns="0" bIns="0" anchor="t" anchorCtr="0">
            <a:spAutoFit/>
          </a:bodyPr>
          <a:p>
            <a:endParaRPr lang="zh-CN" altLang="en-US" b="0" dirty="0">
              <a:solidFill>
                <a:srgbClr val="FFFF00"/>
              </a:solidFill>
              <a:latin typeface="宋体" panose="02010600030101010101" pitchFamily="2" charset="-122"/>
              <a:ea typeface="宋体" panose="02010600030101010101" pitchFamily="2" charset="-122"/>
            </a:endParaRPr>
          </a:p>
        </p:txBody>
      </p:sp>
      <p:sp>
        <p:nvSpPr>
          <p:cNvPr id="89090" name="Rectangle 3"/>
          <p:cNvSpPr/>
          <p:nvPr/>
        </p:nvSpPr>
        <p:spPr>
          <a:xfrm>
            <a:off x="936625" y="5051425"/>
            <a:ext cx="2312988" cy="503238"/>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zh-CN" altLang="en-US" sz="2400" b="0" dirty="0">
              <a:solidFill>
                <a:srgbClr val="FFFF00"/>
              </a:solidFill>
              <a:latin typeface="Times New Roman" panose="02020603050405020304" pitchFamily="18" charset="0"/>
              <a:ea typeface="宋体" panose="02010600030101010101" pitchFamily="2" charset="-122"/>
            </a:endParaRPr>
          </a:p>
        </p:txBody>
      </p:sp>
      <p:sp>
        <p:nvSpPr>
          <p:cNvPr id="89091" name="Rectangle 9"/>
          <p:cNvSpPr/>
          <p:nvPr/>
        </p:nvSpPr>
        <p:spPr>
          <a:xfrm>
            <a:off x="5173663" y="5051425"/>
            <a:ext cx="1249362" cy="293688"/>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785418" name="Rectangle 10"/>
          <p:cNvSpPr/>
          <p:nvPr/>
        </p:nvSpPr>
        <p:spPr>
          <a:xfrm>
            <a:off x="7261225" y="5573713"/>
            <a:ext cx="920750" cy="274637"/>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物理地址</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89093" name="Rectangle 22"/>
          <p:cNvSpPr/>
          <p:nvPr/>
        </p:nvSpPr>
        <p:spPr>
          <a:xfrm>
            <a:off x="2120900" y="2389188"/>
            <a:ext cx="115888" cy="274637"/>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094" name="Rectangle 23"/>
          <p:cNvSpPr/>
          <p:nvPr/>
        </p:nvSpPr>
        <p:spPr>
          <a:xfrm>
            <a:off x="4403725" y="1992313"/>
            <a:ext cx="9906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095" name="Rectangle 24"/>
          <p:cNvSpPr/>
          <p:nvPr/>
        </p:nvSpPr>
        <p:spPr>
          <a:xfrm>
            <a:off x="4403725" y="2373313"/>
            <a:ext cx="9906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096" name="Rectangle 25"/>
          <p:cNvSpPr/>
          <p:nvPr/>
        </p:nvSpPr>
        <p:spPr>
          <a:xfrm>
            <a:off x="4403725" y="2754313"/>
            <a:ext cx="9906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chemeClr val="bg1"/>
                </a:solidFill>
                <a:latin typeface="宋体" panose="02010600030101010101" pitchFamily="2" charset="-122"/>
                <a:ea typeface="宋体" panose="02010600030101010101" pitchFamily="2" charset="-122"/>
              </a:rPr>
              <a:t>页框地址</a:t>
            </a:r>
            <a:endParaRPr lang="zh-CN" altLang="en-US" dirty="0">
              <a:solidFill>
                <a:schemeClr val="bg1"/>
              </a:solidFill>
              <a:latin typeface="宋体" panose="02010600030101010101" pitchFamily="2" charset="-122"/>
              <a:ea typeface="宋体" panose="02010600030101010101" pitchFamily="2" charset="-122"/>
            </a:endParaRPr>
          </a:p>
        </p:txBody>
      </p:sp>
      <p:sp>
        <p:nvSpPr>
          <p:cNvPr id="89097" name="Rectangle 26"/>
          <p:cNvSpPr/>
          <p:nvPr/>
        </p:nvSpPr>
        <p:spPr>
          <a:xfrm>
            <a:off x="4403725" y="3135313"/>
            <a:ext cx="9906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098" name="Rectangle 27"/>
          <p:cNvSpPr/>
          <p:nvPr/>
        </p:nvSpPr>
        <p:spPr>
          <a:xfrm>
            <a:off x="4403725" y="3516313"/>
            <a:ext cx="9906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099" name="Rectangle 28"/>
          <p:cNvSpPr/>
          <p:nvPr/>
        </p:nvSpPr>
        <p:spPr>
          <a:xfrm>
            <a:off x="4403725" y="3897313"/>
            <a:ext cx="9906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100" name="Rectangle 29"/>
          <p:cNvSpPr/>
          <p:nvPr/>
        </p:nvSpPr>
        <p:spPr>
          <a:xfrm>
            <a:off x="1065213" y="5151438"/>
            <a:ext cx="1841500" cy="274637"/>
          </a:xfrm>
          <a:prstGeom prst="rect">
            <a:avLst/>
          </a:prstGeom>
          <a:noFill/>
          <a:ln w="9525">
            <a:noFill/>
          </a:ln>
        </p:spPr>
        <p:txBody>
          <a:bodyPr wrap="none" lIns="0" tIns="0" rIns="0" bIns="0" anchor="t" anchorCtr="0">
            <a:spAutoFit/>
          </a:bodyPr>
          <a:p>
            <a:r>
              <a:rPr lang="zh-CN" altLang="en-US" dirty="0">
                <a:solidFill>
                  <a:schemeClr val="bg1"/>
                </a:solidFill>
                <a:latin typeface="宋体" panose="02010600030101010101" pitchFamily="2" charset="-122"/>
                <a:ea typeface="宋体" panose="02010600030101010101" pitchFamily="2" charset="-122"/>
              </a:rPr>
              <a:t>页目录地址寄存器</a:t>
            </a:r>
            <a:endParaRPr lang="zh-CN" altLang="en-US" dirty="0">
              <a:solidFill>
                <a:schemeClr val="bg1"/>
              </a:solidFill>
              <a:latin typeface="Times New Roman" panose="02020603050405020304" pitchFamily="18" charset="0"/>
              <a:ea typeface="宋体" panose="02010600030101010101" pitchFamily="2" charset="-122"/>
            </a:endParaRPr>
          </a:p>
        </p:txBody>
      </p:sp>
      <p:sp>
        <p:nvSpPr>
          <p:cNvPr id="89101" name="Rectangle 30"/>
          <p:cNvSpPr/>
          <p:nvPr/>
        </p:nvSpPr>
        <p:spPr>
          <a:xfrm>
            <a:off x="6423025" y="5051425"/>
            <a:ext cx="1219200" cy="293688"/>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89102" name="Rectangle 31"/>
          <p:cNvSpPr/>
          <p:nvPr/>
        </p:nvSpPr>
        <p:spPr>
          <a:xfrm>
            <a:off x="1120775" y="1635125"/>
            <a:ext cx="2663825" cy="366713"/>
          </a:xfrm>
          <a:prstGeom prst="rect">
            <a:avLst/>
          </a:prstGeom>
          <a:noFill/>
          <a:ln w="9525">
            <a:noFill/>
          </a:ln>
        </p:spPr>
        <p:txBody>
          <a:bodyPr anchor="t" anchorCtr="0">
            <a:spAutoFit/>
          </a:bodyPr>
          <a:p>
            <a:r>
              <a:rPr lang="zh-CN" altLang="en-US" dirty="0">
                <a:solidFill>
                  <a:srgbClr val="FF0000"/>
                </a:solidFill>
                <a:latin typeface="宋体" panose="02010600030101010101" pitchFamily="2" charset="-122"/>
                <a:ea typeface="宋体" panose="02010600030101010101" pitchFamily="2" charset="-122"/>
              </a:rPr>
              <a:t>页目录（每个进程1个）</a:t>
            </a:r>
            <a:endParaRPr lang="zh-CN" altLang="en-US" dirty="0">
              <a:solidFill>
                <a:srgbClr val="FF0000"/>
              </a:solidFill>
              <a:latin typeface="宋体" panose="02010600030101010101" pitchFamily="2" charset="-122"/>
              <a:ea typeface="宋体" panose="02010600030101010101" pitchFamily="2" charset="-122"/>
            </a:endParaRPr>
          </a:p>
        </p:txBody>
      </p:sp>
      <p:sp>
        <p:nvSpPr>
          <p:cNvPr id="89103" name="Rectangle 32"/>
          <p:cNvSpPr/>
          <p:nvPr/>
        </p:nvSpPr>
        <p:spPr>
          <a:xfrm>
            <a:off x="1774825" y="620713"/>
            <a:ext cx="16764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chemeClr val="bg1"/>
                </a:solidFill>
                <a:latin typeface="宋体" panose="02010600030101010101" pitchFamily="2" charset="-122"/>
                <a:ea typeface="宋体" panose="02010600030101010101" pitchFamily="2" charset="-122"/>
              </a:rPr>
              <a:t>目录位移</a:t>
            </a:r>
            <a:endParaRPr lang="zh-CN" altLang="en-US" dirty="0">
              <a:solidFill>
                <a:schemeClr val="bg1"/>
              </a:solidFill>
              <a:latin typeface="宋体" panose="02010600030101010101" pitchFamily="2" charset="-122"/>
              <a:ea typeface="宋体" panose="02010600030101010101" pitchFamily="2" charset="-122"/>
            </a:endParaRPr>
          </a:p>
        </p:txBody>
      </p:sp>
      <p:sp>
        <p:nvSpPr>
          <p:cNvPr id="89104" name="Rectangle 33"/>
          <p:cNvSpPr/>
          <p:nvPr/>
        </p:nvSpPr>
        <p:spPr>
          <a:xfrm>
            <a:off x="3451225" y="620713"/>
            <a:ext cx="16764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chemeClr val="bg1"/>
                </a:solidFill>
                <a:latin typeface="宋体" panose="02010600030101010101" pitchFamily="2" charset="-122"/>
                <a:ea typeface="宋体" panose="02010600030101010101" pitchFamily="2" charset="-122"/>
              </a:rPr>
              <a:t>页表位移</a:t>
            </a:r>
            <a:endParaRPr lang="zh-CN" altLang="en-US" dirty="0">
              <a:solidFill>
                <a:schemeClr val="bg1"/>
              </a:solidFill>
              <a:latin typeface="宋体" panose="02010600030101010101" pitchFamily="2" charset="-122"/>
              <a:ea typeface="宋体" panose="02010600030101010101" pitchFamily="2" charset="-122"/>
            </a:endParaRPr>
          </a:p>
        </p:txBody>
      </p:sp>
      <p:sp>
        <p:nvSpPr>
          <p:cNvPr id="89105" name="Rectangle 34"/>
          <p:cNvSpPr/>
          <p:nvPr/>
        </p:nvSpPr>
        <p:spPr>
          <a:xfrm>
            <a:off x="5127625" y="620713"/>
            <a:ext cx="16764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chemeClr val="bg1"/>
                </a:solidFill>
                <a:latin typeface="宋体" panose="02010600030101010101" pitchFamily="2" charset="-122"/>
                <a:ea typeface="宋体" panose="02010600030101010101" pitchFamily="2" charset="-122"/>
              </a:rPr>
              <a:t>页内地址</a:t>
            </a:r>
            <a:endParaRPr lang="zh-CN" altLang="en-US" dirty="0">
              <a:solidFill>
                <a:schemeClr val="bg1"/>
              </a:solidFill>
              <a:latin typeface="宋体" panose="02010600030101010101" pitchFamily="2" charset="-122"/>
              <a:ea typeface="宋体" panose="02010600030101010101" pitchFamily="2" charset="-122"/>
            </a:endParaRPr>
          </a:p>
        </p:txBody>
      </p:sp>
      <p:grpSp>
        <p:nvGrpSpPr>
          <p:cNvPr id="89106" name="Group 35"/>
          <p:cNvGrpSpPr/>
          <p:nvPr/>
        </p:nvGrpSpPr>
        <p:grpSpPr>
          <a:xfrm>
            <a:off x="7642225" y="1763713"/>
            <a:ext cx="1143000" cy="2286000"/>
            <a:chOff x="4752" y="1344"/>
            <a:chExt cx="720" cy="1440"/>
          </a:xfrm>
        </p:grpSpPr>
        <p:sp>
          <p:nvSpPr>
            <p:cNvPr id="89107" name="Rectangle 36"/>
            <p:cNvSpPr/>
            <p:nvPr/>
          </p:nvSpPr>
          <p:spPr>
            <a:xfrm>
              <a:off x="4752" y="1344"/>
              <a:ext cx="720" cy="240"/>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89108" name="Rectangle 37"/>
            <p:cNvSpPr/>
            <p:nvPr/>
          </p:nvSpPr>
          <p:spPr>
            <a:xfrm>
              <a:off x="4752" y="2544"/>
              <a:ext cx="720" cy="240"/>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89109" name="Rectangle 38"/>
            <p:cNvSpPr/>
            <p:nvPr/>
          </p:nvSpPr>
          <p:spPr>
            <a:xfrm>
              <a:off x="4752" y="2304"/>
              <a:ext cx="720" cy="240"/>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89110" name="Rectangle 39"/>
            <p:cNvSpPr/>
            <p:nvPr/>
          </p:nvSpPr>
          <p:spPr>
            <a:xfrm>
              <a:off x="4752" y="2064"/>
              <a:ext cx="720" cy="240"/>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89111" name="Rectangle 40"/>
            <p:cNvSpPr/>
            <p:nvPr/>
          </p:nvSpPr>
          <p:spPr>
            <a:xfrm>
              <a:off x="4752" y="1584"/>
              <a:ext cx="720" cy="240"/>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sp>
          <p:nvSpPr>
            <p:cNvPr id="89112" name="Rectangle 41"/>
            <p:cNvSpPr/>
            <p:nvPr/>
          </p:nvSpPr>
          <p:spPr>
            <a:xfrm>
              <a:off x="4752" y="1824"/>
              <a:ext cx="720" cy="240"/>
            </a:xfrm>
            <a:prstGeom prst="rect">
              <a:avLst/>
            </a:prstGeom>
            <a:solidFill>
              <a:schemeClr val="accent1"/>
            </a:solidFill>
            <a:ln w="12700" cap="flat" cmpd="sng">
              <a:solidFill>
                <a:srgbClr val="000000"/>
              </a:solidFill>
              <a:prstDash val="solid"/>
              <a:miter/>
              <a:headEnd type="none" w="med" len="med"/>
              <a:tailEnd type="none" w="med" len="med"/>
            </a:ln>
          </p:spPr>
          <p:txBody>
            <a:bodyPr anchor="t" anchorCtr="0"/>
            <a:p>
              <a:endParaRPr lang="en-US" altLang="en-US" dirty="0">
                <a:latin typeface="Arial" panose="020B0604020202020204" pitchFamily="34" charset="0"/>
              </a:endParaRPr>
            </a:p>
          </p:txBody>
        </p:sp>
      </p:grpSp>
      <p:grpSp>
        <p:nvGrpSpPr>
          <p:cNvPr id="785450" name="Group 42"/>
          <p:cNvGrpSpPr/>
          <p:nvPr/>
        </p:nvGrpSpPr>
        <p:grpSpPr>
          <a:xfrm>
            <a:off x="755650" y="765175"/>
            <a:ext cx="990600" cy="2057400"/>
            <a:chOff x="672" y="528"/>
            <a:chExt cx="624" cy="1296"/>
          </a:xfrm>
        </p:grpSpPr>
        <p:sp>
          <p:nvSpPr>
            <p:cNvPr id="89114" name="Line 43"/>
            <p:cNvSpPr/>
            <p:nvPr/>
          </p:nvSpPr>
          <p:spPr>
            <a:xfrm flipH="1">
              <a:off x="672" y="528"/>
              <a:ext cx="624" cy="0"/>
            </a:xfrm>
            <a:prstGeom prst="line">
              <a:avLst/>
            </a:prstGeom>
            <a:ln w="28575" cap="flat" cmpd="sng">
              <a:solidFill>
                <a:srgbClr val="0000FF"/>
              </a:solidFill>
              <a:prstDash val="solid"/>
              <a:round/>
              <a:headEnd type="none" w="med" len="med"/>
              <a:tailEnd type="none" w="med" len="med"/>
            </a:ln>
          </p:spPr>
        </p:sp>
        <p:sp>
          <p:nvSpPr>
            <p:cNvPr id="89115" name="Line 44"/>
            <p:cNvSpPr/>
            <p:nvPr/>
          </p:nvSpPr>
          <p:spPr>
            <a:xfrm>
              <a:off x="672" y="528"/>
              <a:ext cx="0" cy="1296"/>
            </a:xfrm>
            <a:prstGeom prst="line">
              <a:avLst/>
            </a:prstGeom>
            <a:ln w="28575" cap="flat" cmpd="sng">
              <a:solidFill>
                <a:srgbClr val="0000FF"/>
              </a:solidFill>
              <a:prstDash val="solid"/>
              <a:round/>
              <a:headEnd type="none" w="med" len="med"/>
              <a:tailEnd type="triangle" w="med" len="med"/>
            </a:ln>
          </p:spPr>
        </p:sp>
      </p:grpSp>
      <p:sp>
        <p:nvSpPr>
          <p:cNvPr id="785453" name="Oval 45"/>
          <p:cNvSpPr/>
          <p:nvPr/>
        </p:nvSpPr>
        <p:spPr>
          <a:xfrm>
            <a:off x="555625" y="2830513"/>
            <a:ext cx="4572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solidFill>
                  <a:srgbClr val="FFFF00"/>
                </a:solidFill>
                <a:latin typeface="宋体" panose="02010600030101010101" pitchFamily="2" charset="-122"/>
                <a:ea typeface="宋体" panose="02010600030101010101" pitchFamily="2" charset="-122"/>
              </a:rPr>
              <a:t>+</a:t>
            </a:r>
            <a:endParaRPr lang="zh-CN" altLang="en-US" sz="2400" b="0" dirty="0">
              <a:solidFill>
                <a:srgbClr val="FFFF00"/>
              </a:solidFill>
              <a:latin typeface="Times New Roman" panose="02020603050405020304" pitchFamily="18" charset="0"/>
              <a:ea typeface="宋体" panose="02010600030101010101" pitchFamily="2" charset="-122"/>
            </a:endParaRPr>
          </a:p>
        </p:txBody>
      </p:sp>
      <p:grpSp>
        <p:nvGrpSpPr>
          <p:cNvPr id="785454" name="Group 46"/>
          <p:cNvGrpSpPr/>
          <p:nvPr/>
        </p:nvGrpSpPr>
        <p:grpSpPr>
          <a:xfrm>
            <a:off x="755650" y="3213100"/>
            <a:ext cx="152400" cy="2057400"/>
            <a:chOff x="672" y="2064"/>
            <a:chExt cx="96" cy="1296"/>
          </a:xfrm>
        </p:grpSpPr>
        <p:sp>
          <p:nvSpPr>
            <p:cNvPr id="89118" name="Line 47"/>
            <p:cNvSpPr/>
            <p:nvPr/>
          </p:nvSpPr>
          <p:spPr>
            <a:xfrm flipV="1">
              <a:off x="672" y="2064"/>
              <a:ext cx="0" cy="1296"/>
            </a:xfrm>
            <a:prstGeom prst="line">
              <a:avLst/>
            </a:prstGeom>
            <a:ln w="28575" cap="flat" cmpd="sng">
              <a:solidFill>
                <a:srgbClr val="0000FF"/>
              </a:solidFill>
              <a:prstDash val="solid"/>
              <a:round/>
              <a:headEnd type="none" w="med" len="med"/>
              <a:tailEnd type="triangle" w="med" len="med"/>
            </a:ln>
          </p:spPr>
        </p:sp>
        <p:sp>
          <p:nvSpPr>
            <p:cNvPr id="89119" name="Line 48"/>
            <p:cNvSpPr/>
            <p:nvPr/>
          </p:nvSpPr>
          <p:spPr>
            <a:xfrm>
              <a:off x="672" y="3360"/>
              <a:ext cx="96" cy="0"/>
            </a:xfrm>
            <a:prstGeom prst="line">
              <a:avLst/>
            </a:prstGeom>
            <a:ln w="28575" cap="flat" cmpd="sng">
              <a:solidFill>
                <a:srgbClr val="0000FF"/>
              </a:solidFill>
              <a:prstDash val="solid"/>
              <a:round/>
              <a:headEnd type="none" w="med" len="med"/>
              <a:tailEnd type="none" w="med" len="med"/>
            </a:ln>
          </p:spPr>
        </p:sp>
      </p:grpSp>
      <p:sp>
        <p:nvSpPr>
          <p:cNvPr id="785457" name="Line 49"/>
          <p:cNvSpPr/>
          <p:nvPr/>
        </p:nvSpPr>
        <p:spPr>
          <a:xfrm>
            <a:off x="1012825" y="2982913"/>
            <a:ext cx="533400" cy="0"/>
          </a:xfrm>
          <a:prstGeom prst="line">
            <a:avLst/>
          </a:prstGeom>
          <a:ln w="28575" cap="flat" cmpd="sng">
            <a:solidFill>
              <a:schemeClr val="tx1"/>
            </a:solidFill>
            <a:prstDash val="solid"/>
            <a:round/>
            <a:headEnd type="none" w="med" len="med"/>
            <a:tailEnd type="triangle" w="med" len="med"/>
          </a:ln>
        </p:spPr>
      </p:sp>
      <p:grpSp>
        <p:nvGrpSpPr>
          <p:cNvPr id="785458" name="Group 50"/>
          <p:cNvGrpSpPr/>
          <p:nvPr/>
        </p:nvGrpSpPr>
        <p:grpSpPr>
          <a:xfrm>
            <a:off x="2841625" y="2068513"/>
            <a:ext cx="533400" cy="914400"/>
            <a:chOff x="1968" y="1344"/>
            <a:chExt cx="336" cy="576"/>
          </a:xfrm>
        </p:grpSpPr>
        <p:sp>
          <p:nvSpPr>
            <p:cNvPr id="89122" name="Line 51"/>
            <p:cNvSpPr/>
            <p:nvPr/>
          </p:nvSpPr>
          <p:spPr>
            <a:xfrm flipV="1">
              <a:off x="2112" y="1344"/>
              <a:ext cx="0" cy="576"/>
            </a:xfrm>
            <a:prstGeom prst="line">
              <a:avLst/>
            </a:prstGeom>
            <a:ln w="28575" cap="flat" cmpd="sng">
              <a:solidFill>
                <a:schemeClr val="tx1"/>
              </a:solidFill>
              <a:prstDash val="solid"/>
              <a:round/>
              <a:headEnd type="none" w="med" len="med"/>
              <a:tailEnd type="none" w="med" len="med"/>
            </a:ln>
          </p:spPr>
        </p:sp>
        <p:grpSp>
          <p:nvGrpSpPr>
            <p:cNvPr id="89123" name="Group 52"/>
            <p:cNvGrpSpPr/>
            <p:nvPr/>
          </p:nvGrpSpPr>
          <p:grpSpPr>
            <a:xfrm>
              <a:off x="1968" y="1344"/>
              <a:ext cx="336" cy="576"/>
              <a:chOff x="1968" y="1344"/>
              <a:chExt cx="336" cy="576"/>
            </a:xfrm>
          </p:grpSpPr>
          <p:sp>
            <p:nvSpPr>
              <p:cNvPr id="89124" name="Line 53"/>
              <p:cNvSpPr/>
              <p:nvPr/>
            </p:nvSpPr>
            <p:spPr>
              <a:xfrm>
                <a:off x="1968" y="1920"/>
                <a:ext cx="144" cy="0"/>
              </a:xfrm>
              <a:prstGeom prst="line">
                <a:avLst/>
              </a:prstGeom>
              <a:ln w="28575" cap="flat" cmpd="sng">
                <a:solidFill>
                  <a:schemeClr val="tx1"/>
                </a:solidFill>
                <a:prstDash val="solid"/>
                <a:round/>
                <a:headEnd type="none" w="med" len="med"/>
                <a:tailEnd type="none" w="med" len="med"/>
              </a:ln>
            </p:spPr>
          </p:sp>
          <p:sp>
            <p:nvSpPr>
              <p:cNvPr id="89125" name="Line 54"/>
              <p:cNvSpPr/>
              <p:nvPr/>
            </p:nvSpPr>
            <p:spPr>
              <a:xfrm>
                <a:off x="2112" y="1344"/>
                <a:ext cx="192" cy="0"/>
              </a:xfrm>
              <a:prstGeom prst="line">
                <a:avLst/>
              </a:prstGeom>
              <a:ln w="28575" cap="flat" cmpd="sng">
                <a:solidFill>
                  <a:schemeClr val="tx1"/>
                </a:solidFill>
                <a:prstDash val="solid"/>
                <a:round/>
                <a:headEnd type="none" w="med" len="med"/>
                <a:tailEnd type="triangle" w="med" len="med"/>
              </a:ln>
            </p:spPr>
          </p:sp>
        </p:grpSp>
      </p:grpSp>
      <p:grpSp>
        <p:nvGrpSpPr>
          <p:cNvPr id="785463" name="Group 55"/>
          <p:cNvGrpSpPr/>
          <p:nvPr/>
        </p:nvGrpSpPr>
        <p:grpSpPr>
          <a:xfrm>
            <a:off x="3756025" y="1001713"/>
            <a:ext cx="381000" cy="762000"/>
            <a:chOff x="2544" y="672"/>
            <a:chExt cx="240" cy="480"/>
          </a:xfrm>
        </p:grpSpPr>
        <p:sp>
          <p:nvSpPr>
            <p:cNvPr id="89127" name="Line 56"/>
            <p:cNvSpPr/>
            <p:nvPr/>
          </p:nvSpPr>
          <p:spPr>
            <a:xfrm>
              <a:off x="2784" y="672"/>
              <a:ext cx="0" cy="240"/>
            </a:xfrm>
            <a:prstGeom prst="line">
              <a:avLst/>
            </a:prstGeom>
            <a:ln w="28575" cap="flat" cmpd="sng">
              <a:solidFill>
                <a:schemeClr val="tx1"/>
              </a:solidFill>
              <a:prstDash val="solid"/>
              <a:round/>
              <a:headEnd type="none" w="med" len="med"/>
              <a:tailEnd type="none" w="med" len="med"/>
            </a:ln>
          </p:spPr>
        </p:sp>
        <p:sp>
          <p:nvSpPr>
            <p:cNvPr id="89128" name="Line 57"/>
            <p:cNvSpPr/>
            <p:nvPr/>
          </p:nvSpPr>
          <p:spPr>
            <a:xfrm flipH="1">
              <a:off x="2544" y="912"/>
              <a:ext cx="240" cy="0"/>
            </a:xfrm>
            <a:prstGeom prst="line">
              <a:avLst/>
            </a:prstGeom>
            <a:ln w="28575" cap="flat" cmpd="sng">
              <a:solidFill>
                <a:schemeClr val="tx1"/>
              </a:solidFill>
              <a:prstDash val="solid"/>
              <a:round/>
              <a:headEnd type="none" w="med" len="med"/>
              <a:tailEnd type="none" w="med" len="med"/>
            </a:ln>
          </p:spPr>
        </p:sp>
        <p:sp>
          <p:nvSpPr>
            <p:cNvPr id="89129" name="Line 58"/>
            <p:cNvSpPr/>
            <p:nvPr/>
          </p:nvSpPr>
          <p:spPr>
            <a:xfrm>
              <a:off x="2544" y="912"/>
              <a:ext cx="0" cy="240"/>
            </a:xfrm>
            <a:prstGeom prst="line">
              <a:avLst/>
            </a:prstGeom>
            <a:ln w="28575" cap="flat" cmpd="sng">
              <a:solidFill>
                <a:schemeClr val="tx1"/>
              </a:solidFill>
              <a:prstDash val="solid"/>
              <a:round/>
              <a:headEnd type="none" w="med" len="med"/>
              <a:tailEnd type="triangle" w="med" len="med"/>
            </a:ln>
          </p:spPr>
        </p:sp>
      </p:grpSp>
      <p:sp>
        <p:nvSpPr>
          <p:cNvPr id="785467" name="Oval 59"/>
          <p:cNvSpPr/>
          <p:nvPr/>
        </p:nvSpPr>
        <p:spPr>
          <a:xfrm>
            <a:off x="3451225" y="1839913"/>
            <a:ext cx="533400" cy="457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solidFill>
                  <a:srgbClr val="FFFF00"/>
                </a:solidFill>
                <a:latin typeface="宋体" panose="02010600030101010101" pitchFamily="2" charset="-122"/>
                <a:ea typeface="宋体" panose="02010600030101010101" pitchFamily="2" charset="-122"/>
              </a:rPr>
              <a:t>+</a:t>
            </a:r>
            <a:endParaRPr lang="zh-CN" altLang="en-US" sz="2400" b="0" dirty="0">
              <a:solidFill>
                <a:srgbClr val="FFFF00"/>
              </a:solidFill>
              <a:latin typeface="Times New Roman" panose="02020603050405020304" pitchFamily="18" charset="0"/>
              <a:ea typeface="宋体" panose="02010600030101010101" pitchFamily="2" charset="-122"/>
            </a:endParaRPr>
          </a:p>
        </p:txBody>
      </p:sp>
      <p:grpSp>
        <p:nvGrpSpPr>
          <p:cNvPr id="785468" name="Group 60"/>
          <p:cNvGrpSpPr/>
          <p:nvPr/>
        </p:nvGrpSpPr>
        <p:grpSpPr>
          <a:xfrm>
            <a:off x="3756025" y="2297113"/>
            <a:ext cx="457200" cy="762000"/>
            <a:chOff x="2544" y="1488"/>
            <a:chExt cx="288" cy="480"/>
          </a:xfrm>
        </p:grpSpPr>
        <p:sp>
          <p:nvSpPr>
            <p:cNvPr id="89132" name="Line 61"/>
            <p:cNvSpPr/>
            <p:nvPr/>
          </p:nvSpPr>
          <p:spPr>
            <a:xfrm>
              <a:off x="2544" y="1488"/>
              <a:ext cx="0" cy="480"/>
            </a:xfrm>
            <a:prstGeom prst="line">
              <a:avLst/>
            </a:prstGeom>
            <a:ln w="28575" cap="flat" cmpd="sng">
              <a:solidFill>
                <a:srgbClr val="FF0000"/>
              </a:solidFill>
              <a:prstDash val="solid"/>
              <a:round/>
              <a:headEnd type="none" w="med" len="med"/>
              <a:tailEnd type="none" w="med" len="med"/>
            </a:ln>
          </p:spPr>
        </p:sp>
        <p:sp>
          <p:nvSpPr>
            <p:cNvPr id="89133" name="Line 62"/>
            <p:cNvSpPr/>
            <p:nvPr/>
          </p:nvSpPr>
          <p:spPr>
            <a:xfrm>
              <a:off x="2544" y="1968"/>
              <a:ext cx="288" cy="0"/>
            </a:xfrm>
            <a:prstGeom prst="line">
              <a:avLst/>
            </a:prstGeom>
            <a:ln w="28575" cap="flat" cmpd="sng">
              <a:solidFill>
                <a:srgbClr val="FF0000"/>
              </a:solidFill>
              <a:prstDash val="solid"/>
              <a:round/>
              <a:headEnd type="none" w="med" len="med"/>
              <a:tailEnd type="triangle" w="med" len="med"/>
            </a:ln>
          </p:spPr>
        </p:sp>
      </p:grpSp>
      <p:grpSp>
        <p:nvGrpSpPr>
          <p:cNvPr id="785471" name="Group 63"/>
          <p:cNvGrpSpPr/>
          <p:nvPr/>
        </p:nvGrpSpPr>
        <p:grpSpPr>
          <a:xfrm>
            <a:off x="5432425" y="2982913"/>
            <a:ext cx="304800" cy="2057400"/>
            <a:chOff x="3600" y="1920"/>
            <a:chExt cx="192" cy="1296"/>
          </a:xfrm>
        </p:grpSpPr>
        <p:sp>
          <p:nvSpPr>
            <p:cNvPr id="89135" name="Line 64"/>
            <p:cNvSpPr/>
            <p:nvPr/>
          </p:nvSpPr>
          <p:spPr>
            <a:xfrm>
              <a:off x="3600" y="1920"/>
              <a:ext cx="192" cy="0"/>
            </a:xfrm>
            <a:prstGeom prst="line">
              <a:avLst/>
            </a:prstGeom>
            <a:ln w="28575" cap="flat" cmpd="sng">
              <a:solidFill>
                <a:srgbClr val="800080"/>
              </a:solidFill>
              <a:prstDash val="solid"/>
              <a:round/>
              <a:headEnd type="none" w="med" len="med"/>
              <a:tailEnd type="none" w="med" len="med"/>
            </a:ln>
          </p:spPr>
        </p:sp>
        <p:sp>
          <p:nvSpPr>
            <p:cNvPr id="89136" name="Line 65"/>
            <p:cNvSpPr/>
            <p:nvPr/>
          </p:nvSpPr>
          <p:spPr>
            <a:xfrm>
              <a:off x="3792" y="1920"/>
              <a:ext cx="0" cy="1296"/>
            </a:xfrm>
            <a:prstGeom prst="line">
              <a:avLst/>
            </a:prstGeom>
            <a:ln w="28575" cap="flat" cmpd="sng">
              <a:solidFill>
                <a:srgbClr val="800080"/>
              </a:solidFill>
              <a:prstDash val="solid"/>
              <a:round/>
              <a:headEnd type="none" w="med" len="med"/>
              <a:tailEnd type="triangle" w="med" len="med"/>
            </a:ln>
          </p:spPr>
        </p:sp>
      </p:grpSp>
      <p:sp>
        <p:nvSpPr>
          <p:cNvPr id="785474" name="Line 66"/>
          <p:cNvSpPr/>
          <p:nvPr/>
        </p:nvSpPr>
        <p:spPr>
          <a:xfrm>
            <a:off x="6727825" y="1001713"/>
            <a:ext cx="0" cy="4038600"/>
          </a:xfrm>
          <a:prstGeom prst="line">
            <a:avLst/>
          </a:prstGeom>
          <a:ln w="28575" cap="flat" cmpd="sng">
            <a:solidFill>
              <a:srgbClr val="800080"/>
            </a:solidFill>
            <a:prstDash val="solid"/>
            <a:round/>
            <a:headEnd type="none" w="med" len="med"/>
            <a:tailEnd type="triangle" w="med" len="med"/>
          </a:ln>
        </p:spPr>
      </p:sp>
      <p:grpSp>
        <p:nvGrpSpPr>
          <p:cNvPr id="785475" name="Group 67"/>
          <p:cNvGrpSpPr/>
          <p:nvPr/>
        </p:nvGrpSpPr>
        <p:grpSpPr>
          <a:xfrm>
            <a:off x="7261225" y="3211513"/>
            <a:ext cx="609600" cy="1981200"/>
            <a:chOff x="4752" y="2064"/>
            <a:chExt cx="384" cy="1248"/>
          </a:xfrm>
        </p:grpSpPr>
        <p:sp>
          <p:nvSpPr>
            <p:cNvPr id="89139" name="Line 68"/>
            <p:cNvSpPr/>
            <p:nvPr/>
          </p:nvSpPr>
          <p:spPr>
            <a:xfrm>
              <a:off x="4992" y="3312"/>
              <a:ext cx="144" cy="0"/>
            </a:xfrm>
            <a:prstGeom prst="line">
              <a:avLst/>
            </a:prstGeom>
            <a:ln w="28575" cap="flat" cmpd="sng">
              <a:solidFill>
                <a:srgbClr val="FF9900"/>
              </a:solidFill>
              <a:prstDash val="solid"/>
              <a:round/>
              <a:headEnd type="none" w="med" len="med"/>
              <a:tailEnd type="none" w="med" len="med"/>
            </a:ln>
          </p:spPr>
        </p:sp>
        <p:sp>
          <p:nvSpPr>
            <p:cNvPr id="89140" name="Line 69"/>
            <p:cNvSpPr/>
            <p:nvPr/>
          </p:nvSpPr>
          <p:spPr>
            <a:xfrm flipV="1">
              <a:off x="5136" y="2832"/>
              <a:ext cx="0" cy="480"/>
            </a:xfrm>
            <a:prstGeom prst="line">
              <a:avLst/>
            </a:prstGeom>
            <a:ln w="28575" cap="flat" cmpd="sng">
              <a:solidFill>
                <a:srgbClr val="FF9900"/>
              </a:solidFill>
              <a:prstDash val="solid"/>
              <a:round/>
              <a:headEnd type="none" w="med" len="med"/>
              <a:tailEnd type="none" w="med" len="med"/>
            </a:ln>
          </p:spPr>
        </p:sp>
        <p:sp>
          <p:nvSpPr>
            <p:cNvPr id="89141" name="Line 70"/>
            <p:cNvSpPr/>
            <p:nvPr/>
          </p:nvSpPr>
          <p:spPr>
            <a:xfrm flipH="1">
              <a:off x="4752" y="2832"/>
              <a:ext cx="384" cy="0"/>
            </a:xfrm>
            <a:prstGeom prst="line">
              <a:avLst/>
            </a:prstGeom>
            <a:ln w="28575" cap="flat" cmpd="sng">
              <a:solidFill>
                <a:srgbClr val="FF9900"/>
              </a:solidFill>
              <a:prstDash val="solid"/>
              <a:round/>
              <a:headEnd type="none" w="med" len="med"/>
              <a:tailEnd type="none" w="med" len="med"/>
            </a:ln>
          </p:spPr>
        </p:sp>
        <p:sp>
          <p:nvSpPr>
            <p:cNvPr id="89142" name="Line 71"/>
            <p:cNvSpPr/>
            <p:nvPr/>
          </p:nvSpPr>
          <p:spPr>
            <a:xfrm flipV="1">
              <a:off x="4752" y="2064"/>
              <a:ext cx="0" cy="768"/>
            </a:xfrm>
            <a:prstGeom prst="line">
              <a:avLst/>
            </a:prstGeom>
            <a:ln w="28575" cap="flat" cmpd="sng">
              <a:solidFill>
                <a:srgbClr val="FF9900"/>
              </a:solidFill>
              <a:prstDash val="solid"/>
              <a:round/>
              <a:headEnd type="none" w="med" len="med"/>
              <a:tailEnd type="none" w="med" len="med"/>
            </a:ln>
          </p:spPr>
        </p:sp>
        <p:sp>
          <p:nvSpPr>
            <p:cNvPr id="89143" name="Line 72"/>
            <p:cNvSpPr/>
            <p:nvPr/>
          </p:nvSpPr>
          <p:spPr>
            <a:xfrm>
              <a:off x="4752" y="2064"/>
              <a:ext cx="192" cy="0"/>
            </a:xfrm>
            <a:prstGeom prst="line">
              <a:avLst/>
            </a:prstGeom>
            <a:ln w="28575" cap="flat" cmpd="sng">
              <a:solidFill>
                <a:srgbClr val="FF9900"/>
              </a:solidFill>
              <a:prstDash val="solid"/>
              <a:round/>
              <a:headEnd type="none" w="med" len="med"/>
              <a:tailEnd type="triangle" w="med" len="med"/>
            </a:ln>
          </p:spPr>
        </p:sp>
      </p:grpSp>
      <p:sp>
        <p:nvSpPr>
          <p:cNvPr id="785481" name="Text Box 73"/>
          <p:cNvSpPr txBox="1"/>
          <p:nvPr/>
        </p:nvSpPr>
        <p:spPr>
          <a:xfrm>
            <a:off x="539750" y="5919788"/>
            <a:ext cx="4013200" cy="457200"/>
          </a:xfrm>
          <a:prstGeom prst="rect">
            <a:avLst/>
          </a:prstGeom>
          <a:noFill/>
          <a:ln w="9525">
            <a:noFill/>
          </a:ln>
        </p:spPr>
        <p:txBody>
          <a:bodyPr wrap="none" anchor="t" anchorCtr="0">
            <a:spAutoFit/>
          </a:bodyPr>
          <a:p>
            <a:r>
              <a:rPr lang="zh-CN" altLang="en-US" sz="2400" dirty="0">
                <a:solidFill>
                  <a:srgbClr val="FF0000"/>
                </a:solidFill>
                <a:latin typeface="Times New Roman" panose="02020603050405020304" pitchFamily="18" charset="0"/>
                <a:ea typeface="宋体" panose="02010600030101010101" pitchFamily="2" charset="-122"/>
              </a:rPr>
              <a:t>数据存取需通过3次访问内存</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89145" name="Rectangle 76"/>
          <p:cNvSpPr/>
          <p:nvPr/>
        </p:nvSpPr>
        <p:spPr>
          <a:xfrm>
            <a:off x="2124075" y="2420938"/>
            <a:ext cx="115888" cy="274637"/>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146" name="Rectangle 80"/>
          <p:cNvSpPr/>
          <p:nvPr/>
        </p:nvSpPr>
        <p:spPr>
          <a:xfrm>
            <a:off x="2154238" y="2397125"/>
            <a:ext cx="115887" cy="274638"/>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147" name="Rectangle 94"/>
          <p:cNvSpPr/>
          <p:nvPr/>
        </p:nvSpPr>
        <p:spPr>
          <a:xfrm>
            <a:off x="2185988" y="2389188"/>
            <a:ext cx="115887" cy="274637"/>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148" name="Rectangle 109"/>
          <p:cNvSpPr/>
          <p:nvPr/>
        </p:nvSpPr>
        <p:spPr>
          <a:xfrm>
            <a:off x="2217738" y="2406650"/>
            <a:ext cx="115887" cy="274638"/>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149" name="Rectangle 124"/>
          <p:cNvSpPr/>
          <p:nvPr/>
        </p:nvSpPr>
        <p:spPr>
          <a:xfrm>
            <a:off x="2185988" y="2389188"/>
            <a:ext cx="115887" cy="274637"/>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150" name="Rectangle 127"/>
          <p:cNvSpPr/>
          <p:nvPr/>
        </p:nvSpPr>
        <p:spPr>
          <a:xfrm>
            <a:off x="1547813" y="2924175"/>
            <a:ext cx="115887" cy="274638"/>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2</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89151" name="Rectangle 139"/>
          <p:cNvSpPr/>
          <p:nvPr/>
        </p:nvSpPr>
        <p:spPr>
          <a:xfrm>
            <a:off x="2185988" y="2389188"/>
            <a:ext cx="115887" cy="274637"/>
          </a:xfrm>
          <a:prstGeom prst="rect">
            <a:avLst/>
          </a:prstGeom>
          <a:noFill/>
          <a:ln w="9525">
            <a:noFill/>
          </a:ln>
        </p:spPr>
        <p:txBody>
          <a:bodyPr wrap="none" lIns="0" tIns="0" rIns="0" bIns="0" anchor="t" anchorCtr="0">
            <a:spAutoFit/>
          </a:bodyPr>
          <a:p>
            <a:r>
              <a:rPr lang="zh-CN" altLang="en-US" dirty="0">
                <a:solidFill>
                  <a:srgbClr val="FFFF00"/>
                </a:solidFill>
                <a:latin typeface="宋体" panose="02010600030101010101" pitchFamily="2" charset="-122"/>
                <a:ea typeface="宋体" panose="02010600030101010101" pitchFamily="2" charset="-122"/>
              </a:rPr>
              <a:t>5</a:t>
            </a:r>
            <a:endParaRPr lang="zh-CN" altLang="en-US" b="0" dirty="0">
              <a:solidFill>
                <a:srgbClr val="FFFF00"/>
              </a:solidFill>
              <a:latin typeface="Times New Roman" panose="02020603050405020304" pitchFamily="18" charset="0"/>
              <a:ea typeface="宋体" panose="02010600030101010101" pitchFamily="2" charset="-122"/>
            </a:endParaRPr>
          </a:p>
        </p:txBody>
      </p:sp>
      <p:sp>
        <p:nvSpPr>
          <p:cNvPr id="89152" name="Rectangle 142"/>
          <p:cNvSpPr/>
          <p:nvPr/>
        </p:nvSpPr>
        <p:spPr>
          <a:xfrm>
            <a:off x="7524750" y="1341438"/>
            <a:ext cx="1619250" cy="274637"/>
          </a:xfrm>
          <a:prstGeom prst="rect">
            <a:avLst/>
          </a:prstGeom>
          <a:noFill/>
          <a:ln w="9525">
            <a:noFill/>
          </a:ln>
        </p:spPr>
        <p:txBody>
          <a:bodyPr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页框（内存）</a:t>
            </a:r>
            <a:endParaRPr lang="zh-CN" altLang="en-US" dirty="0">
              <a:solidFill>
                <a:srgbClr val="FF0000"/>
              </a:solidFill>
              <a:latin typeface="Times New Roman" panose="02020603050405020304" pitchFamily="18" charset="0"/>
              <a:ea typeface="宋体" panose="02010600030101010101" pitchFamily="2" charset="-122"/>
            </a:endParaRPr>
          </a:p>
        </p:txBody>
      </p:sp>
      <p:grpSp>
        <p:nvGrpSpPr>
          <p:cNvPr id="89153" name="Group 144"/>
          <p:cNvGrpSpPr/>
          <p:nvPr/>
        </p:nvGrpSpPr>
        <p:grpSpPr>
          <a:xfrm>
            <a:off x="1547813" y="2060575"/>
            <a:ext cx="1257300" cy="2286000"/>
            <a:chOff x="1224" y="1344"/>
            <a:chExt cx="792" cy="1440"/>
          </a:xfrm>
        </p:grpSpPr>
        <p:sp>
          <p:nvSpPr>
            <p:cNvPr id="89154" name="Rectangle 145"/>
            <p:cNvSpPr/>
            <p:nvPr/>
          </p:nvSpPr>
          <p:spPr>
            <a:xfrm>
              <a:off x="1224" y="1365"/>
              <a:ext cx="73" cy="173"/>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0</a:t>
              </a:r>
              <a:endParaRPr lang="zh-CN" altLang="en-US" sz="1600" b="0" dirty="0">
                <a:solidFill>
                  <a:srgbClr val="FF0000"/>
                </a:solidFill>
                <a:latin typeface="Times New Roman" panose="02020603050405020304" pitchFamily="18" charset="0"/>
                <a:ea typeface="宋体" panose="02010600030101010101" pitchFamily="2" charset="-122"/>
              </a:endParaRPr>
            </a:p>
          </p:txBody>
        </p:sp>
        <p:sp>
          <p:nvSpPr>
            <p:cNvPr id="89155" name="Rectangle 146"/>
            <p:cNvSpPr/>
            <p:nvPr/>
          </p:nvSpPr>
          <p:spPr>
            <a:xfrm>
              <a:off x="1224" y="2592"/>
              <a:ext cx="73" cy="173"/>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5</a:t>
              </a:r>
              <a:endParaRPr lang="zh-CN" altLang="en-US" b="0" dirty="0">
                <a:solidFill>
                  <a:srgbClr val="FF0000"/>
                </a:solidFill>
                <a:latin typeface="Times New Roman" panose="02020603050405020304" pitchFamily="18" charset="0"/>
                <a:ea typeface="宋体" panose="02010600030101010101" pitchFamily="2" charset="-122"/>
              </a:endParaRPr>
            </a:p>
          </p:txBody>
        </p:sp>
        <p:grpSp>
          <p:nvGrpSpPr>
            <p:cNvPr id="89156" name="Group 147"/>
            <p:cNvGrpSpPr/>
            <p:nvPr/>
          </p:nvGrpSpPr>
          <p:grpSpPr>
            <a:xfrm>
              <a:off x="1392" y="1344"/>
              <a:ext cx="624" cy="1440"/>
              <a:chOff x="2016" y="2736"/>
              <a:chExt cx="624" cy="1440"/>
            </a:xfrm>
          </p:grpSpPr>
          <p:sp>
            <p:nvSpPr>
              <p:cNvPr id="89157" name="Rectangle 148"/>
              <p:cNvSpPr/>
              <p:nvPr/>
            </p:nvSpPr>
            <p:spPr>
              <a:xfrm>
                <a:off x="2016" y="2736"/>
                <a:ext cx="62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158" name="Rectangle 149"/>
              <p:cNvSpPr/>
              <p:nvPr/>
            </p:nvSpPr>
            <p:spPr>
              <a:xfrm>
                <a:off x="2016" y="2976"/>
                <a:ext cx="62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159" name="Rectangle 150"/>
              <p:cNvSpPr/>
              <p:nvPr/>
            </p:nvSpPr>
            <p:spPr>
              <a:xfrm>
                <a:off x="2016" y="3216"/>
                <a:ext cx="62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FF0000"/>
                    </a:solidFill>
                    <a:latin typeface="宋体" panose="02010600030101010101" pitchFamily="2" charset="-122"/>
                    <a:ea typeface="宋体" panose="02010600030101010101" pitchFamily="2" charset="-122"/>
                  </a:rPr>
                  <a:t>页表地址</a:t>
                </a:r>
                <a:endParaRPr lang="zh-CN" altLang="en-US" dirty="0">
                  <a:solidFill>
                    <a:srgbClr val="FF0000"/>
                  </a:solidFill>
                  <a:latin typeface="宋体" panose="02010600030101010101" pitchFamily="2" charset="-122"/>
                  <a:ea typeface="宋体" panose="02010600030101010101" pitchFamily="2" charset="-122"/>
                </a:endParaRPr>
              </a:p>
            </p:txBody>
          </p:sp>
          <p:sp>
            <p:nvSpPr>
              <p:cNvPr id="89160" name="Rectangle 151"/>
              <p:cNvSpPr/>
              <p:nvPr/>
            </p:nvSpPr>
            <p:spPr>
              <a:xfrm>
                <a:off x="2016" y="3456"/>
                <a:ext cx="62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161" name="Rectangle 152"/>
              <p:cNvSpPr/>
              <p:nvPr/>
            </p:nvSpPr>
            <p:spPr>
              <a:xfrm>
                <a:off x="2016" y="3696"/>
                <a:ext cx="62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89162" name="Rectangle 153"/>
              <p:cNvSpPr/>
              <p:nvPr/>
            </p:nvSpPr>
            <p:spPr>
              <a:xfrm>
                <a:off x="2016" y="3936"/>
                <a:ext cx="62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grpSp>
      </p:grpSp>
      <p:sp>
        <p:nvSpPr>
          <p:cNvPr id="89163" name="Rectangle 154"/>
          <p:cNvSpPr/>
          <p:nvPr/>
        </p:nvSpPr>
        <p:spPr>
          <a:xfrm>
            <a:off x="1547813" y="3644900"/>
            <a:ext cx="115887" cy="274638"/>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4</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89164" name="Rectangle 155"/>
          <p:cNvSpPr/>
          <p:nvPr/>
        </p:nvSpPr>
        <p:spPr>
          <a:xfrm>
            <a:off x="2195513" y="2492375"/>
            <a:ext cx="115887" cy="274638"/>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5</a:t>
            </a:r>
            <a:endParaRPr lang="zh-CN" altLang="en-US" b="0" dirty="0">
              <a:solidFill>
                <a:srgbClr val="FF0000"/>
              </a:solidFill>
              <a:latin typeface="Times New Roman" panose="02020603050405020304" pitchFamily="18" charset="0"/>
              <a:ea typeface="宋体" panose="02010600030101010101" pitchFamily="2" charset="-122"/>
            </a:endParaRPr>
          </a:p>
        </p:txBody>
      </p:sp>
      <p:sp>
        <p:nvSpPr>
          <p:cNvPr id="89165" name="Rectangle 156"/>
          <p:cNvSpPr/>
          <p:nvPr/>
        </p:nvSpPr>
        <p:spPr>
          <a:xfrm>
            <a:off x="4643438" y="1628775"/>
            <a:ext cx="460375" cy="274638"/>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页表</a:t>
            </a:r>
            <a:endParaRPr lang="zh-CN" altLang="en-US" b="0" dirty="0">
              <a:solidFill>
                <a:srgbClr val="FF0000"/>
              </a:solidFill>
              <a:latin typeface="Times New Roman" panose="02020603050405020304" pitchFamily="18" charset="0"/>
              <a:ea typeface="宋体" panose="02010600030101010101" pitchFamily="2" charset="-122"/>
            </a:endParaRPr>
          </a:p>
        </p:txBody>
      </p:sp>
      <p:sp>
        <p:nvSpPr>
          <p:cNvPr id="89166" name="Rectangle 157"/>
          <p:cNvSpPr/>
          <p:nvPr/>
        </p:nvSpPr>
        <p:spPr>
          <a:xfrm>
            <a:off x="4211638" y="2060575"/>
            <a:ext cx="115887" cy="274638"/>
          </a:xfrm>
          <a:prstGeom prst="rect">
            <a:avLst/>
          </a:prstGeom>
          <a:noFill/>
          <a:ln w="9525">
            <a:noFill/>
          </a:ln>
        </p:spPr>
        <p:txBody>
          <a:bodyPr wrap="none" lIns="0" tIns="0" rIns="0" bIns="0" anchor="t" anchorCtr="0">
            <a:spAutoFit/>
          </a:bodyPr>
          <a:p>
            <a:r>
              <a:rPr lang="zh-CN" altLang="en-US" dirty="0">
                <a:solidFill>
                  <a:srgbClr val="FF0000"/>
                </a:solidFill>
                <a:latin typeface="宋体" panose="02010600030101010101" pitchFamily="2" charset="-122"/>
                <a:ea typeface="宋体" panose="02010600030101010101" pitchFamily="2" charset="-122"/>
              </a:rPr>
              <a:t>0</a:t>
            </a:r>
            <a:endParaRPr lang="zh-CN" altLang="en-US" sz="1600" b="0" dirty="0">
              <a:solidFill>
                <a:srgbClr val="FF0000"/>
              </a:solidFill>
              <a:latin typeface="Times New Roman" panose="02020603050405020304" pitchFamily="18" charset="0"/>
              <a:ea typeface="宋体" panose="02010600030101010101" pitchFamily="2" charset="-122"/>
            </a:endParaRPr>
          </a:p>
        </p:txBody>
      </p:sp>
      <p:sp>
        <p:nvSpPr>
          <p:cNvPr id="86017" name="Rectangle 2"/>
          <p:cNvSpPr>
            <a:spLocks noGrp="1"/>
          </p:cNvSpPr>
          <p:nvPr>
            <p:ph type="title"/>
          </p:nvPr>
        </p:nvSpPr>
        <p:spPr>
          <a:xfrm>
            <a:off x="35560" y="44450"/>
            <a:ext cx="7772400" cy="4603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4.5.4  </a:t>
            </a:r>
            <a:r>
              <a:rPr lang="zh-CN" altLang="en-US" b="1" dirty="0">
                <a:latin typeface="宋体" panose="02010600030101010101" pitchFamily="2" charset="-122"/>
                <a:ea typeface="宋体" panose="02010600030101010101" pitchFamily="2" charset="-122"/>
              </a:rPr>
              <a:t>两级和多级页表</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85450"/>
                                        </p:tgtEl>
                                        <p:attrNameLst>
                                          <p:attrName>style.visibility</p:attrName>
                                        </p:attrNameLst>
                                      </p:cBhvr>
                                      <p:to>
                                        <p:strVal val="visible"/>
                                      </p:to>
                                    </p:set>
                                    <p:animEffect transition="in" filter="box(out)">
                                      <p:cBhvr>
                                        <p:cTn id="7" dur="500"/>
                                        <p:tgtEl>
                                          <p:spTgt spid="7854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5454"/>
                                        </p:tgtEl>
                                        <p:attrNameLst>
                                          <p:attrName>style.visibility</p:attrName>
                                        </p:attrNameLst>
                                      </p:cBhvr>
                                      <p:to>
                                        <p:strVal val="visible"/>
                                      </p:to>
                                    </p:set>
                                    <p:animEffect transition="in" filter="blinds(horizontal)">
                                      <p:cBhvr>
                                        <p:cTn id="12" dur="500"/>
                                        <p:tgtEl>
                                          <p:spTgt spid="78545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854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785457"/>
                                        </p:tgtEl>
                                        <p:attrNameLst>
                                          <p:attrName>style.visibility</p:attrName>
                                        </p:attrNameLst>
                                      </p:cBhvr>
                                      <p:to>
                                        <p:strVal val="visible"/>
                                      </p:to>
                                    </p:set>
                                    <p:animEffect transition="in" filter="blinds(vertical)">
                                      <p:cBhvr>
                                        <p:cTn id="21" dur="500"/>
                                        <p:tgtEl>
                                          <p:spTgt spid="78545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785458"/>
                                        </p:tgtEl>
                                        <p:attrNameLst>
                                          <p:attrName>style.visibility</p:attrName>
                                        </p:attrNameLst>
                                      </p:cBhvr>
                                      <p:to>
                                        <p:strVal val="visible"/>
                                      </p:to>
                                    </p:set>
                                    <p:animEffect transition="in" filter="blinds(vertical)">
                                      <p:cBhvr>
                                        <p:cTn id="26" dur="500"/>
                                        <p:tgtEl>
                                          <p:spTgt spid="785458"/>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785463"/>
                                        </p:tgtEl>
                                        <p:attrNameLst>
                                          <p:attrName>style.visibility</p:attrName>
                                        </p:attrNameLst>
                                      </p:cBhvr>
                                      <p:to>
                                        <p:strVal val="visible"/>
                                      </p:to>
                                    </p:set>
                                    <p:animEffect transition="in" filter="box(out)">
                                      <p:cBhvr>
                                        <p:cTn id="31" dur="500"/>
                                        <p:tgtEl>
                                          <p:spTgt spid="78546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785467"/>
                                        </p:tgtEl>
                                        <p:attrNameLst>
                                          <p:attrName>style.visibility</p:attrName>
                                        </p:attrNameLst>
                                      </p:cBhvr>
                                      <p:to>
                                        <p:strVal val="visible"/>
                                      </p:to>
                                    </p:set>
                                    <p:animEffect transition="in" filter="box(out)">
                                      <p:cBhvr>
                                        <p:cTn id="36" dur="500"/>
                                        <p:tgtEl>
                                          <p:spTgt spid="78546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85468"/>
                                        </p:tgtEl>
                                        <p:attrNameLst>
                                          <p:attrName>style.visibility</p:attrName>
                                        </p:attrNameLst>
                                      </p:cBhvr>
                                      <p:to>
                                        <p:strVal val="visible"/>
                                      </p:to>
                                    </p:set>
                                    <p:animEffect transition="in" filter="blinds(horizontal)">
                                      <p:cBhvr>
                                        <p:cTn id="41" dur="500"/>
                                        <p:tgtEl>
                                          <p:spTgt spid="78546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78547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78547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78547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7854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785481"/>
                                        </p:tgtEl>
                                        <p:attrNameLst>
                                          <p:attrName>style.visibility</p:attrName>
                                        </p:attrNameLst>
                                      </p:cBhvr>
                                      <p:to>
                                        <p:strVal val="visible"/>
                                      </p:to>
                                    </p:set>
                                    <p:anim calcmode="lin" valueType="num">
                                      <p:cBhvr additive="base">
                                        <p:cTn id="62" dur="500" fill="hold"/>
                                        <p:tgtEl>
                                          <p:spTgt spid="785481"/>
                                        </p:tgtEl>
                                        <p:attrNameLst>
                                          <p:attrName>ppt_x</p:attrName>
                                        </p:attrNameLst>
                                      </p:cBhvr>
                                      <p:tavLst>
                                        <p:tav tm="0">
                                          <p:val>
                                            <p:strVal val="0-#ppt_w/2"/>
                                          </p:val>
                                        </p:tav>
                                        <p:tav tm="100000">
                                          <p:val>
                                            <p:strVal val="#ppt_x"/>
                                          </p:val>
                                        </p:tav>
                                      </p:tavLst>
                                    </p:anim>
                                    <p:anim calcmode="lin" valueType="num">
                                      <p:cBhvr additive="base">
                                        <p:cTn id="63" dur="500" fill="hold"/>
                                        <p:tgtEl>
                                          <p:spTgt spid="7854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8" grpId="0"/>
      <p:bldP spid="785453" grpId="0" animBg="1"/>
      <p:bldP spid="785467" grpId="0" animBg="1"/>
      <p:bldP spid="78548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Grp="1"/>
          </p:cNvSpPr>
          <p:nvPr>
            <p:ph idx="1"/>
          </p:nvPr>
        </p:nvSpPr>
        <p:spPr>
          <a:xfrm>
            <a:off x="0" y="457200"/>
            <a:ext cx="9036050" cy="5943600"/>
          </a:xfrm>
        </p:spPr>
        <p:txBody>
          <a:bodyPr wrap="square" lIns="91440" tIns="45720" rIns="91440" bIns="45720" anchor="t" anchorCtr="0"/>
          <a:p>
            <a:pPr eaLnBrk="1" hangingPunct="1"/>
            <a:r>
              <a:rPr lang="zh-CN" altLang="en-US" dirty="0"/>
              <a:t>多级页表</a:t>
            </a:r>
            <a:endParaRPr lang="zh-CN" altLang="en-US" dirty="0"/>
          </a:p>
          <a:p>
            <a:pPr lvl="1" eaLnBrk="1" hangingPunct="1"/>
            <a:r>
              <a:rPr lang="zh-CN" altLang="en-US" dirty="0"/>
              <a:t>对于64位字长的机器，虚拟地址空间很大而每页比较小，则进程页表太长。宜采用两级或多级页表。例如</a:t>
            </a:r>
            <a:r>
              <a:rPr lang="en-US" altLang="zh-CN" dirty="0"/>
              <a:t>SUN</a:t>
            </a:r>
            <a:r>
              <a:rPr lang="zh-CN" altLang="en-US" dirty="0"/>
              <a:t>的</a:t>
            </a:r>
            <a:r>
              <a:rPr lang="en-US" altLang="zh-CN" dirty="0"/>
              <a:t>SPARC</a:t>
            </a:r>
            <a:r>
              <a:rPr lang="zh-CN" altLang="en-US" dirty="0"/>
              <a:t>处理器，支持3级页表；而</a:t>
            </a:r>
            <a:r>
              <a:rPr lang="en-US" altLang="zh-CN" dirty="0"/>
              <a:t>Motorola</a:t>
            </a:r>
            <a:r>
              <a:rPr lang="zh-CN" altLang="en-US" dirty="0"/>
              <a:t>的68030处理器甚至支持4级页表。</a:t>
            </a:r>
            <a:endParaRPr lang="zh-CN" altLang="en-US" dirty="0"/>
          </a:p>
          <a:p>
            <a:pPr lvl="1" eaLnBrk="1" hangingPunct="1"/>
            <a:r>
              <a:rPr lang="zh-CN" altLang="en-US" dirty="0"/>
              <a:t>为缩短查找时间，多级页表中的每级都可以装入到关联存储器（即页表的高速缓存）中，并按照</a:t>
            </a:r>
            <a:r>
              <a:rPr lang="en-US" altLang="zh-CN" dirty="0"/>
              <a:t>cache</a:t>
            </a:r>
            <a:r>
              <a:rPr lang="zh-CN" altLang="en-US" dirty="0"/>
              <a:t>的原理进行更新。</a:t>
            </a:r>
            <a:endParaRPr lang="zh-CN" altLang="en-US" dirty="0"/>
          </a:p>
        </p:txBody>
      </p:sp>
      <p:sp>
        <p:nvSpPr>
          <p:cNvPr id="86017" name="Rectangle 2"/>
          <p:cNvSpPr>
            <a:spLocks noGrp="1"/>
          </p:cNvSpPr>
          <p:nvPr>
            <p:ph type="title"/>
          </p:nvPr>
        </p:nvSpPr>
        <p:spPr>
          <a:xfrm>
            <a:off x="35560" y="44450"/>
            <a:ext cx="7772400" cy="4603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4.5.4  </a:t>
            </a:r>
            <a:r>
              <a:rPr lang="zh-CN" altLang="en-US" b="1" dirty="0">
                <a:latin typeface="宋体" panose="02010600030101010101" pitchFamily="2" charset="-122"/>
                <a:ea typeface="宋体" panose="02010600030101010101" pitchFamily="2" charset="-122"/>
              </a:rPr>
              <a:t>两级和多级页表</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2"/>
          <p:cNvSpPr>
            <a:spLocks noGrp="1"/>
          </p:cNvSpPr>
          <p:nvPr>
            <p:ph idx="1"/>
          </p:nvPr>
        </p:nvSpPr>
        <p:spPr>
          <a:xfrm>
            <a:off x="107950" y="548640"/>
            <a:ext cx="3888105" cy="4256405"/>
          </a:xfrm>
        </p:spPr>
        <p:txBody>
          <a:bodyPr wrap="square" lIns="91440" tIns="45720" rIns="91440" bIns="45720" anchor="t" anchorCtr="0"/>
          <a:p>
            <a:pPr eaLnBrk="1" hangingPunct="1"/>
            <a:r>
              <a:rPr lang="zh-CN" altLang="en-US" sz="2400" dirty="0"/>
              <a:t>例：物理页框大小为</a:t>
            </a:r>
            <a:r>
              <a:rPr lang="en-US" altLang="zh-CN" sz="2400" dirty="0"/>
              <a:t>4B</a:t>
            </a:r>
            <a:r>
              <a:rPr lang="zh-CN" altLang="en-US" sz="2400" dirty="0"/>
              <a:t>，每个页表项占</a:t>
            </a:r>
            <a:r>
              <a:rPr lang="en-US" altLang="zh-CN" sz="2400" dirty="0"/>
              <a:t>2B</a:t>
            </a:r>
            <a:r>
              <a:rPr lang="zh-CN" altLang="en-US" sz="2400" dirty="0"/>
              <a:t>，某进程逻辑地址空间</a:t>
            </a:r>
            <a:r>
              <a:rPr lang="en-US" altLang="zh-CN" sz="2400" dirty="0"/>
              <a:t>32B</a:t>
            </a:r>
            <a:r>
              <a:rPr lang="zh-CN" altLang="en-US" sz="2400" dirty="0"/>
              <a:t>。</a:t>
            </a:r>
            <a:endParaRPr lang="zh-CN" altLang="en-US" sz="2400" dirty="0"/>
          </a:p>
          <a:p>
            <a:pPr eaLnBrk="1" hangingPunct="1"/>
            <a:r>
              <a:rPr lang="zh-CN" altLang="en-US" sz="2400" dirty="0"/>
              <a:t>进程的代码段、数据段要占用</a:t>
            </a:r>
            <a:r>
              <a:rPr lang="en-US" altLang="zh-CN" sz="2400" dirty="0"/>
              <a:t>8</a:t>
            </a:r>
            <a:r>
              <a:rPr lang="zh-CN" altLang="en-US" sz="2400" dirty="0"/>
              <a:t>个页框，页表有</a:t>
            </a:r>
            <a:r>
              <a:rPr lang="en-US" altLang="zh-CN" sz="2400" dirty="0"/>
              <a:t>8</a:t>
            </a:r>
            <a:r>
              <a:rPr lang="zh-CN" altLang="en-US" sz="2400" dirty="0"/>
              <a:t>项。页表占用空间大小为</a:t>
            </a:r>
            <a:r>
              <a:rPr lang="en-US" altLang="zh-CN" sz="2400" dirty="0"/>
              <a:t>16B</a:t>
            </a:r>
            <a:r>
              <a:rPr lang="zh-CN" altLang="en-US" sz="2400" dirty="0"/>
              <a:t>，要分为</a:t>
            </a:r>
            <a:r>
              <a:rPr lang="en-US" altLang="zh-CN" sz="2400" dirty="0"/>
              <a:t>4</a:t>
            </a:r>
            <a:r>
              <a:rPr lang="zh-CN" altLang="en-US" sz="2400" dirty="0"/>
              <a:t>页存放。</a:t>
            </a:r>
            <a:endParaRPr lang="zh-CN" altLang="en-US" sz="2400" dirty="0"/>
          </a:p>
          <a:p>
            <a:pPr eaLnBrk="1" hangingPunct="1"/>
            <a:r>
              <a:rPr lang="zh-CN" altLang="en-US" sz="2400" dirty="0"/>
              <a:t>故二级页表有</a:t>
            </a:r>
            <a:r>
              <a:rPr lang="en-US" altLang="zh-CN" sz="2400" dirty="0"/>
              <a:t>4</a:t>
            </a:r>
            <a:r>
              <a:rPr lang="zh-CN" altLang="en-US" sz="2400" dirty="0"/>
              <a:t>项，占用内存</a:t>
            </a:r>
            <a:r>
              <a:rPr lang="en-US" altLang="zh-CN" sz="2400" dirty="0"/>
              <a:t>8B</a:t>
            </a:r>
            <a:r>
              <a:rPr lang="zh-CN" altLang="en-US" sz="2400" dirty="0"/>
              <a:t>。又分为</a:t>
            </a:r>
            <a:r>
              <a:rPr lang="en-US" altLang="zh-CN" sz="2400" dirty="0"/>
              <a:t>2</a:t>
            </a:r>
            <a:r>
              <a:rPr lang="zh-CN" altLang="en-US" sz="2400" dirty="0"/>
              <a:t>页存放，所以一级页表有</a:t>
            </a:r>
            <a:r>
              <a:rPr lang="en-US" altLang="zh-CN" sz="2400" dirty="0"/>
              <a:t>2</a:t>
            </a:r>
            <a:r>
              <a:rPr lang="zh-CN" altLang="en-US" sz="2400" dirty="0"/>
              <a:t>项，正好可以放入一页中。</a:t>
            </a:r>
            <a:endParaRPr lang="zh-CN" altLang="en-US" sz="2400" dirty="0"/>
          </a:p>
        </p:txBody>
      </p:sp>
      <p:sp>
        <p:nvSpPr>
          <p:cNvPr id="91138" name="Text Box 3"/>
          <p:cNvSpPr txBox="1"/>
          <p:nvPr/>
        </p:nvSpPr>
        <p:spPr>
          <a:xfrm>
            <a:off x="7889875" y="908050"/>
            <a:ext cx="836613"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3</a:t>
            </a:r>
            <a:endParaRPr lang="en-US" altLang="zh-CN" sz="2400" dirty="0">
              <a:latin typeface="Tahoma" panose="020B0604030504040204" pitchFamily="34" charset="0"/>
            </a:endParaRPr>
          </a:p>
          <a:p>
            <a:pPr algn="ctr"/>
            <a:r>
              <a:rPr lang="en-US" altLang="zh-CN" sz="2400" dirty="0">
                <a:latin typeface="Tahoma" panose="020B0604030504040204" pitchFamily="34" charset="0"/>
              </a:rPr>
              <a:t>5</a:t>
            </a:r>
            <a:endParaRPr lang="en-US" altLang="zh-CN" sz="2400" dirty="0">
              <a:latin typeface="Tahoma" panose="020B0604030504040204" pitchFamily="34" charset="0"/>
            </a:endParaRPr>
          </a:p>
        </p:txBody>
      </p:sp>
      <p:sp>
        <p:nvSpPr>
          <p:cNvPr id="91139" name="Line 4"/>
          <p:cNvSpPr/>
          <p:nvPr/>
        </p:nvSpPr>
        <p:spPr>
          <a:xfrm>
            <a:off x="7862888" y="1339850"/>
            <a:ext cx="863600" cy="0"/>
          </a:xfrm>
          <a:prstGeom prst="line">
            <a:avLst/>
          </a:prstGeom>
          <a:ln w="28575" cap="flat" cmpd="sng">
            <a:solidFill>
              <a:schemeClr val="tx1"/>
            </a:solidFill>
            <a:prstDash val="solid"/>
            <a:round/>
            <a:headEnd type="none" w="med" len="med"/>
            <a:tailEnd type="none" w="med" len="med"/>
          </a:ln>
        </p:spPr>
      </p:sp>
      <p:sp>
        <p:nvSpPr>
          <p:cNvPr id="91140" name="Text Box 5"/>
          <p:cNvSpPr txBox="1"/>
          <p:nvPr/>
        </p:nvSpPr>
        <p:spPr>
          <a:xfrm>
            <a:off x="7934325" y="2000250"/>
            <a:ext cx="836613"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2</a:t>
            </a:r>
            <a:endParaRPr lang="en-US" altLang="zh-CN" sz="2400" dirty="0">
              <a:latin typeface="Tahoma" panose="020B0604030504040204" pitchFamily="34" charset="0"/>
            </a:endParaRPr>
          </a:p>
          <a:p>
            <a:pPr algn="ctr"/>
            <a:r>
              <a:rPr lang="en-US" altLang="zh-CN" sz="2400" dirty="0">
                <a:latin typeface="Tahoma" panose="020B0604030504040204" pitchFamily="34" charset="0"/>
              </a:rPr>
              <a:t>7</a:t>
            </a:r>
            <a:endParaRPr lang="en-US" altLang="zh-CN" sz="2400" dirty="0">
              <a:latin typeface="Tahoma" panose="020B0604030504040204" pitchFamily="34" charset="0"/>
            </a:endParaRPr>
          </a:p>
        </p:txBody>
      </p:sp>
      <p:sp>
        <p:nvSpPr>
          <p:cNvPr id="91141" name="Line 6"/>
          <p:cNvSpPr/>
          <p:nvPr/>
        </p:nvSpPr>
        <p:spPr>
          <a:xfrm>
            <a:off x="7934325" y="2419350"/>
            <a:ext cx="865188" cy="0"/>
          </a:xfrm>
          <a:prstGeom prst="line">
            <a:avLst/>
          </a:prstGeom>
          <a:ln w="28575" cap="flat" cmpd="sng">
            <a:solidFill>
              <a:schemeClr val="tx1"/>
            </a:solidFill>
            <a:prstDash val="solid"/>
            <a:round/>
            <a:headEnd type="none" w="med" len="med"/>
            <a:tailEnd type="none" w="med" len="med"/>
          </a:ln>
        </p:spPr>
      </p:sp>
      <p:sp>
        <p:nvSpPr>
          <p:cNvPr id="91142" name="Text Box 7"/>
          <p:cNvSpPr txBox="1"/>
          <p:nvPr/>
        </p:nvSpPr>
        <p:spPr>
          <a:xfrm>
            <a:off x="7934325" y="3152775"/>
            <a:ext cx="836613"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11</a:t>
            </a:r>
            <a:endParaRPr lang="en-US" altLang="zh-CN" sz="2400" dirty="0">
              <a:latin typeface="Tahoma" panose="020B0604030504040204" pitchFamily="34" charset="0"/>
            </a:endParaRPr>
          </a:p>
          <a:p>
            <a:pPr algn="ctr"/>
            <a:r>
              <a:rPr lang="en-US" altLang="zh-CN" sz="2400" dirty="0">
                <a:latin typeface="Tahoma" panose="020B0604030504040204" pitchFamily="34" charset="0"/>
              </a:rPr>
              <a:t>17</a:t>
            </a:r>
            <a:endParaRPr lang="en-US" altLang="zh-CN" sz="2400" dirty="0">
              <a:latin typeface="Tahoma" panose="020B0604030504040204" pitchFamily="34" charset="0"/>
            </a:endParaRPr>
          </a:p>
        </p:txBody>
      </p:sp>
      <p:sp>
        <p:nvSpPr>
          <p:cNvPr id="91143" name="Line 8"/>
          <p:cNvSpPr/>
          <p:nvPr/>
        </p:nvSpPr>
        <p:spPr>
          <a:xfrm>
            <a:off x="7934325" y="3579813"/>
            <a:ext cx="792163" cy="0"/>
          </a:xfrm>
          <a:prstGeom prst="line">
            <a:avLst/>
          </a:prstGeom>
          <a:ln w="28575" cap="flat" cmpd="sng">
            <a:solidFill>
              <a:schemeClr val="tx1"/>
            </a:solidFill>
            <a:prstDash val="solid"/>
            <a:round/>
            <a:headEnd type="none" w="med" len="med"/>
            <a:tailEnd type="none" w="med" len="med"/>
          </a:ln>
        </p:spPr>
      </p:sp>
      <p:sp>
        <p:nvSpPr>
          <p:cNvPr id="91144" name="Text Box 9"/>
          <p:cNvSpPr txBox="1"/>
          <p:nvPr/>
        </p:nvSpPr>
        <p:spPr>
          <a:xfrm>
            <a:off x="7934325" y="4305300"/>
            <a:ext cx="836613"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8</a:t>
            </a:r>
            <a:endParaRPr lang="en-US" altLang="zh-CN" sz="2400" dirty="0">
              <a:latin typeface="Tahoma" panose="020B0604030504040204" pitchFamily="34" charset="0"/>
            </a:endParaRPr>
          </a:p>
          <a:p>
            <a:pPr algn="ctr"/>
            <a:r>
              <a:rPr lang="en-US" altLang="zh-CN" sz="2400" dirty="0">
                <a:latin typeface="Tahoma" panose="020B0604030504040204" pitchFamily="34" charset="0"/>
              </a:rPr>
              <a:t>9</a:t>
            </a:r>
            <a:endParaRPr lang="en-US" altLang="zh-CN" sz="2400" dirty="0">
              <a:latin typeface="Tahoma" panose="020B0604030504040204" pitchFamily="34" charset="0"/>
            </a:endParaRPr>
          </a:p>
        </p:txBody>
      </p:sp>
      <p:sp>
        <p:nvSpPr>
          <p:cNvPr id="91145" name="Line 10"/>
          <p:cNvSpPr/>
          <p:nvPr/>
        </p:nvSpPr>
        <p:spPr>
          <a:xfrm>
            <a:off x="7934325" y="4724400"/>
            <a:ext cx="863600" cy="0"/>
          </a:xfrm>
          <a:prstGeom prst="line">
            <a:avLst/>
          </a:prstGeom>
          <a:ln w="28575" cap="flat" cmpd="sng">
            <a:solidFill>
              <a:schemeClr val="tx1"/>
            </a:solidFill>
            <a:prstDash val="solid"/>
            <a:round/>
            <a:headEnd type="none" w="med" len="med"/>
            <a:tailEnd type="none" w="med" len="med"/>
          </a:ln>
        </p:spPr>
      </p:sp>
      <p:sp>
        <p:nvSpPr>
          <p:cNvPr id="91146" name="Text Box 11"/>
          <p:cNvSpPr txBox="1"/>
          <p:nvPr/>
        </p:nvSpPr>
        <p:spPr>
          <a:xfrm>
            <a:off x="7358063" y="1123950"/>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21</a:t>
            </a:r>
            <a:endParaRPr lang="en-US" altLang="zh-CN" sz="2400" dirty="0">
              <a:latin typeface="Tahoma" panose="020B0604030504040204" pitchFamily="34" charset="0"/>
            </a:endParaRPr>
          </a:p>
        </p:txBody>
      </p:sp>
      <p:sp>
        <p:nvSpPr>
          <p:cNvPr id="91147" name="Text Box 12"/>
          <p:cNvSpPr txBox="1"/>
          <p:nvPr/>
        </p:nvSpPr>
        <p:spPr>
          <a:xfrm>
            <a:off x="7358063" y="2203450"/>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16</a:t>
            </a:r>
            <a:endParaRPr lang="en-US" altLang="zh-CN" sz="2400" dirty="0">
              <a:latin typeface="Tahoma" panose="020B0604030504040204" pitchFamily="34" charset="0"/>
            </a:endParaRPr>
          </a:p>
        </p:txBody>
      </p:sp>
      <p:sp>
        <p:nvSpPr>
          <p:cNvPr id="91148" name="Text Box 13"/>
          <p:cNvSpPr txBox="1"/>
          <p:nvPr/>
        </p:nvSpPr>
        <p:spPr>
          <a:xfrm>
            <a:off x="7573963" y="3355975"/>
            <a:ext cx="184150" cy="457200"/>
          </a:xfrm>
          <a:prstGeom prst="rect">
            <a:avLst/>
          </a:prstGeom>
          <a:noFill/>
          <a:ln w="28575">
            <a:noFill/>
          </a:ln>
        </p:spPr>
        <p:txBody>
          <a:bodyPr wrap="none" anchor="t" anchorCtr="0">
            <a:spAutoFit/>
          </a:bodyPr>
          <a:p>
            <a:pPr algn="ctr"/>
            <a:endParaRPr lang="zh-CN" altLang="en-US" sz="2400" dirty="0">
              <a:latin typeface="Tahoma" panose="020B0604030504040204" pitchFamily="34" charset="0"/>
              <a:ea typeface="宋体" panose="02010600030101010101" pitchFamily="2" charset="-122"/>
            </a:endParaRPr>
          </a:p>
        </p:txBody>
      </p:sp>
      <p:sp>
        <p:nvSpPr>
          <p:cNvPr id="91149" name="Text Box 14"/>
          <p:cNvSpPr txBox="1"/>
          <p:nvPr/>
        </p:nvSpPr>
        <p:spPr>
          <a:xfrm>
            <a:off x="7361238" y="3224213"/>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13</a:t>
            </a:r>
            <a:endParaRPr lang="en-US" altLang="zh-CN" sz="2400" dirty="0">
              <a:latin typeface="Tahoma" panose="020B0604030504040204" pitchFamily="34" charset="0"/>
            </a:endParaRPr>
          </a:p>
        </p:txBody>
      </p:sp>
      <p:sp>
        <p:nvSpPr>
          <p:cNvPr id="91150" name="Text Box 15"/>
          <p:cNvSpPr txBox="1"/>
          <p:nvPr/>
        </p:nvSpPr>
        <p:spPr>
          <a:xfrm>
            <a:off x="7358063" y="4435475"/>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24</a:t>
            </a:r>
            <a:endParaRPr lang="en-US" altLang="zh-CN" sz="2400" dirty="0">
              <a:latin typeface="Tahoma" panose="020B0604030504040204" pitchFamily="34" charset="0"/>
            </a:endParaRPr>
          </a:p>
        </p:txBody>
      </p:sp>
      <p:sp>
        <p:nvSpPr>
          <p:cNvPr id="91151" name="Text Box 16"/>
          <p:cNvSpPr txBox="1"/>
          <p:nvPr/>
        </p:nvSpPr>
        <p:spPr>
          <a:xfrm>
            <a:off x="6172200" y="1771650"/>
            <a:ext cx="836613"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21</a:t>
            </a:r>
            <a:endParaRPr lang="en-US" altLang="zh-CN" sz="2400" dirty="0">
              <a:latin typeface="Tahoma" panose="020B0604030504040204" pitchFamily="34" charset="0"/>
            </a:endParaRPr>
          </a:p>
          <a:p>
            <a:pPr algn="ctr"/>
            <a:r>
              <a:rPr lang="en-US" altLang="zh-CN" sz="2400" dirty="0">
                <a:latin typeface="Tahoma" panose="020B0604030504040204" pitchFamily="34" charset="0"/>
              </a:rPr>
              <a:t>16</a:t>
            </a:r>
            <a:endParaRPr lang="en-US" altLang="zh-CN" sz="2400" dirty="0">
              <a:latin typeface="Tahoma" panose="020B0604030504040204" pitchFamily="34" charset="0"/>
            </a:endParaRPr>
          </a:p>
        </p:txBody>
      </p:sp>
      <p:sp>
        <p:nvSpPr>
          <p:cNvPr id="91152" name="Line 17"/>
          <p:cNvSpPr/>
          <p:nvPr/>
        </p:nvSpPr>
        <p:spPr>
          <a:xfrm>
            <a:off x="6172200" y="2203450"/>
            <a:ext cx="863600" cy="0"/>
          </a:xfrm>
          <a:prstGeom prst="line">
            <a:avLst/>
          </a:prstGeom>
          <a:ln w="28575" cap="flat" cmpd="sng">
            <a:solidFill>
              <a:schemeClr val="tx1"/>
            </a:solidFill>
            <a:prstDash val="solid"/>
            <a:round/>
            <a:headEnd type="none" w="med" len="med"/>
            <a:tailEnd type="none" w="med" len="med"/>
          </a:ln>
        </p:spPr>
      </p:sp>
      <p:sp>
        <p:nvSpPr>
          <p:cNvPr id="91153" name="Text Box 18"/>
          <p:cNvSpPr txBox="1"/>
          <p:nvPr/>
        </p:nvSpPr>
        <p:spPr>
          <a:xfrm>
            <a:off x="6245225" y="3441700"/>
            <a:ext cx="836613"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13</a:t>
            </a:r>
            <a:endParaRPr lang="en-US" altLang="zh-CN" sz="2400" dirty="0">
              <a:latin typeface="Tahoma" panose="020B0604030504040204" pitchFamily="34" charset="0"/>
            </a:endParaRPr>
          </a:p>
          <a:p>
            <a:pPr algn="ctr"/>
            <a:r>
              <a:rPr lang="en-US" altLang="zh-CN" sz="2400" dirty="0">
                <a:latin typeface="Tahoma" panose="020B0604030504040204" pitchFamily="34" charset="0"/>
              </a:rPr>
              <a:t>24</a:t>
            </a:r>
            <a:endParaRPr lang="en-US" altLang="zh-CN" sz="2400" dirty="0">
              <a:latin typeface="Tahoma" panose="020B0604030504040204" pitchFamily="34" charset="0"/>
            </a:endParaRPr>
          </a:p>
        </p:txBody>
      </p:sp>
      <p:sp>
        <p:nvSpPr>
          <p:cNvPr id="91154" name="Line 19"/>
          <p:cNvSpPr/>
          <p:nvPr/>
        </p:nvSpPr>
        <p:spPr>
          <a:xfrm>
            <a:off x="6245225" y="3859213"/>
            <a:ext cx="863600" cy="0"/>
          </a:xfrm>
          <a:prstGeom prst="line">
            <a:avLst/>
          </a:prstGeom>
          <a:ln w="28575" cap="flat" cmpd="sng">
            <a:solidFill>
              <a:schemeClr val="tx1"/>
            </a:solidFill>
            <a:prstDash val="solid"/>
            <a:round/>
            <a:headEnd type="none" w="med" len="med"/>
            <a:tailEnd type="none" w="med" len="med"/>
          </a:ln>
        </p:spPr>
      </p:sp>
      <p:sp>
        <p:nvSpPr>
          <p:cNvPr id="91155" name="Text Box 20"/>
          <p:cNvSpPr txBox="1"/>
          <p:nvPr/>
        </p:nvSpPr>
        <p:spPr>
          <a:xfrm>
            <a:off x="5595938" y="2058988"/>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35</a:t>
            </a:r>
            <a:endParaRPr lang="en-US" altLang="zh-CN" sz="2400" dirty="0">
              <a:latin typeface="Tahoma" panose="020B0604030504040204" pitchFamily="34" charset="0"/>
            </a:endParaRPr>
          </a:p>
        </p:txBody>
      </p:sp>
      <p:sp>
        <p:nvSpPr>
          <p:cNvPr id="91156" name="Text Box 21"/>
          <p:cNvSpPr txBox="1"/>
          <p:nvPr/>
        </p:nvSpPr>
        <p:spPr>
          <a:xfrm>
            <a:off x="5595938" y="3643313"/>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30</a:t>
            </a:r>
            <a:endParaRPr lang="en-US" altLang="zh-CN" sz="2400" dirty="0">
              <a:latin typeface="Tahoma" panose="020B0604030504040204" pitchFamily="34" charset="0"/>
            </a:endParaRPr>
          </a:p>
        </p:txBody>
      </p:sp>
      <p:sp>
        <p:nvSpPr>
          <p:cNvPr id="91157" name="Text Box 22"/>
          <p:cNvSpPr txBox="1"/>
          <p:nvPr/>
        </p:nvSpPr>
        <p:spPr>
          <a:xfrm>
            <a:off x="4643438" y="2708275"/>
            <a:ext cx="836612" cy="850900"/>
          </a:xfrm>
          <a:prstGeom prst="rect">
            <a:avLst/>
          </a:prstGeom>
          <a:noFill/>
          <a:ln w="28575" cap="flat" cmpd="sng">
            <a:solidFill>
              <a:schemeClr val="tx1"/>
            </a:solidFill>
            <a:prstDash val="solid"/>
            <a:miter/>
            <a:headEnd type="none" w="med" len="med"/>
            <a:tailEnd type="none" w="med" len="med"/>
          </a:ln>
        </p:spPr>
        <p:txBody>
          <a:bodyPr anchor="t" anchorCtr="0">
            <a:spAutoFit/>
          </a:bodyPr>
          <a:p>
            <a:pPr algn="ctr"/>
            <a:r>
              <a:rPr lang="en-US" altLang="zh-CN" sz="2400" dirty="0">
                <a:latin typeface="Tahoma" panose="020B0604030504040204" pitchFamily="34" charset="0"/>
              </a:rPr>
              <a:t>35</a:t>
            </a:r>
            <a:endParaRPr lang="en-US" altLang="zh-CN" sz="2400" dirty="0">
              <a:latin typeface="Tahoma" panose="020B0604030504040204" pitchFamily="34" charset="0"/>
            </a:endParaRPr>
          </a:p>
          <a:p>
            <a:pPr algn="ctr"/>
            <a:r>
              <a:rPr lang="en-US" altLang="zh-CN" sz="2400" dirty="0">
                <a:latin typeface="Tahoma" panose="020B0604030504040204" pitchFamily="34" charset="0"/>
              </a:rPr>
              <a:t>30</a:t>
            </a:r>
            <a:endParaRPr lang="en-US" altLang="zh-CN" sz="2400" dirty="0">
              <a:latin typeface="Tahoma" panose="020B0604030504040204" pitchFamily="34" charset="0"/>
            </a:endParaRPr>
          </a:p>
        </p:txBody>
      </p:sp>
      <p:sp>
        <p:nvSpPr>
          <p:cNvPr id="91158" name="Line 23"/>
          <p:cNvSpPr/>
          <p:nvPr/>
        </p:nvSpPr>
        <p:spPr>
          <a:xfrm>
            <a:off x="4643438" y="3140075"/>
            <a:ext cx="865187" cy="0"/>
          </a:xfrm>
          <a:prstGeom prst="line">
            <a:avLst/>
          </a:prstGeom>
          <a:ln w="28575" cap="flat" cmpd="sng">
            <a:solidFill>
              <a:schemeClr val="tx1"/>
            </a:solidFill>
            <a:prstDash val="solid"/>
            <a:round/>
            <a:headEnd type="none" w="med" len="med"/>
            <a:tailEnd type="none" w="med" len="med"/>
          </a:ln>
        </p:spPr>
      </p:sp>
      <p:sp>
        <p:nvSpPr>
          <p:cNvPr id="91159" name="Text Box 24"/>
          <p:cNvSpPr txBox="1"/>
          <p:nvPr/>
        </p:nvSpPr>
        <p:spPr>
          <a:xfrm>
            <a:off x="3995738" y="2924175"/>
            <a:ext cx="571500"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33</a:t>
            </a:r>
            <a:endParaRPr lang="en-US" altLang="zh-CN" sz="2400" dirty="0">
              <a:latin typeface="Tahoma" panose="020B0604030504040204" pitchFamily="34" charset="0"/>
            </a:endParaRPr>
          </a:p>
        </p:txBody>
      </p:sp>
      <p:sp>
        <p:nvSpPr>
          <p:cNvPr id="91160" name="Text Box 25"/>
          <p:cNvSpPr txBox="1"/>
          <p:nvPr/>
        </p:nvSpPr>
        <p:spPr>
          <a:xfrm>
            <a:off x="250825" y="5229225"/>
            <a:ext cx="6442075" cy="457200"/>
          </a:xfrm>
          <a:prstGeom prst="rect">
            <a:avLst/>
          </a:prstGeom>
          <a:noFill/>
          <a:ln w="28575">
            <a:noFill/>
          </a:ln>
        </p:spPr>
        <p:txBody>
          <a:bodyPr wrap="none" anchor="t" anchorCtr="0">
            <a:spAutoFit/>
          </a:bodyPr>
          <a:p>
            <a:pPr algn="ctr"/>
            <a:r>
              <a:rPr lang="zh-CN" altLang="en-US" sz="2400" dirty="0">
                <a:solidFill>
                  <a:srgbClr val="FF0000"/>
                </a:solidFill>
                <a:latin typeface="Tahoma" panose="020B0604030504040204" pitchFamily="34" charset="0"/>
                <a:ea typeface="宋体" panose="02010600030101010101" pitchFamily="2" charset="-122"/>
              </a:rPr>
              <a:t>设逻辑地址为</a:t>
            </a:r>
            <a:r>
              <a:rPr lang="en-US" altLang="zh-CN" sz="2400" dirty="0">
                <a:solidFill>
                  <a:srgbClr val="FF0000"/>
                </a:solidFill>
                <a:latin typeface="Tahoma" panose="020B0604030504040204" pitchFamily="34" charset="0"/>
              </a:rPr>
              <a:t>13</a:t>
            </a:r>
            <a:r>
              <a:rPr lang="zh-CN" altLang="en-US" sz="2400" dirty="0">
                <a:solidFill>
                  <a:srgbClr val="FF0000"/>
                </a:solidFill>
                <a:latin typeface="Tahoma" panose="020B0604030504040204" pitchFamily="34" charset="0"/>
                <a:ea typeface="宋体" panose="02010600030101010101" pitchFamily="2" charset="-122"/>
              </a:rPr>
              <a:t>，则对应的物理地址是</a:t>
            </a:r>
            <a:r>
              <a:rPr lang="en-US" altLang="zh-CN" sz="2400" dirty="0">
                <a:solidFill>
                  <a:srgbClr val="FF0000"/>
                </a:solidFill>
                <a:latin typeface="Tahoma" panose="020B0604030504040204" pitchFamily="34" charset="0"/>
              </a:rPr>
              <a:t>_____</a:t>
            </a:r>
            <a:endParaRPr lang="en-US" altLang="zh-CN" sz="2400" dirty="0">
              <a:solidFill>
                <a:srgbClr val="FF0000"/>
              </a:solidFill>
              <a:latin typeface="Tahoma" panose="020B0604030504040204" pitchFamily="34" charset="0"/>
            </a:endParaRPr>
          </a:p>
        </p:txBody>
      </p:sp>
      <p:sp>
        <p:nvSpPr>
          <p:cNvPr id="91161" name="Text Box 26"/>
          <p:cNvSpPr txBox="1"/>
          <p:nvPr/>
        </p:nvSpPr>
        <p:spPr>
          <a:xfrm>
            <a:off x="4148138" y="3716338"/>
            <a:ext cx="1409700" cy="457200"/>
          </a:xfrm>
          <a:prstGeom prst="rect">
            <a:avLst/>
          </a:prstGeom>
          <a:noFill/>
          <a:ln w="28575">
            <a:noFill/>
          </a:ln>
        </p:spPr>
        <p:txBody>
          <a:bodyPr wrap="none" anchor="t" anchorCtr="0">
            <a:spAutoFit/>
          </a:bodyPr>
          <a:p>
            <a:pPr algn="ctr"/>
            <a:r>
              <a:rPr lang="zh-CN" altLang="en-US" sz="2400" dirty="0">
                <a:latin typeface="Tahoma" panose="020B0604030504040204" pitchFamily="34" charset="0"/>
                <a:ea typeface="宋体" panose="02010600030101010101" pitchFamily="2" charset="-122"/>
              </a:rPr>
              <a:t>一级页表</a:t>
            </a:r>
            <a:endParaRPr lang="zh-CN" altLang="en-US" sz="2400" dirty="0">
              <a:latin typeface="Tahoma" panose="020B0604030504040204" pitchFamily="34" charset="0"/>
              <a:ea typeface="宋体" panose="02010600030101010101" pitchFamily="2" charset="-122"/>
            </a:endParaRPr>
          </a:p>
        </p:txBody>
      </p:sp>
      <p:sp>
        <p:nvSpPr>
          <p:cNvPr id="91162" name="Text Box 27"/>
          <p:cNvSpPr txBox="1"/>
          <p:nvPr/>
        </p:nvSpPr>
        <p:spPr>
          <a:xfrm>
            <a:off x="5884863" y="4508500"/>
            <a:ext cx="1409700" cy="457200"/>
          </a:xfrm>
          <a:prstGeom prst="rect">
            <a:avLst/>
          </a:prstGeom>
          <a:noFill/>
          <a:ln w="28575">
            <a:noFill/>
          </a:ln>
        </p:spPr>
        <p:txBody>
          <a:bodyPr wrap="none" anchor="t" anchorCtr="0">
            <a:spAutoFit/>
          </a:bodyPr>
          <a:p>
            <a:pPr algn="ctr"/>
            <a:r>
              <a:rPr lang="zh-CN" altLang="en-US" sz="2400" dirty="0">
                <a:latin typeface="Tahoma" panose="020B0604030504040204" pitchFamily="34" charset="0"/>
                <a:ea typeface="宋体" panose="02010600030101010101" pitchFamily="2" charset="-122"/>
              </a:rPr>
              <a:t>二级页表</a:t>
            </a:r>
            <a:endParaRPr lang="zh-CN" altLang="en-US" sz="2400" dirty="0">
              <a:latin typeface="Tahoma" panose="020B0604030504040204" pitchFamily="34" charset="0"/>
              <a:ea typeface="宋体" panose="02010600030101010101" pitchFamily="2" charset="-122"/>
            </a:endParaRPr>
          </a:p>
        </p:txBody>
      </p:sp>
      <p:sp>
        <p:nvSpPr>
          <p:cNvPr id="91163" name="Text Box 28"/>
          <p:cNvSpPr txBox="1"/>
          <p:nvPr/>
        </p:nvSpPr>
        <p:spPr>
          <a:xfrm>
            <a:off x="7646988" y="5372100"/>
            <a:ext cx="1409700" cy="457200"/>
          </a:xfrm>
          <a:prstGeom prst="rect">
            <a:avLst/>
          </a:prstGeom>
          <a:noFill/>
          <a:ln w="28575">
            <a:noFill/>
          </a:ln>
        </p:spPr>
        <p:txBody>
          <a:bodyPr wrap="none" anchor="t" anchorCtr="0">
            <a:spAutoFit/>
          </a:bodyPr>
          <a:p>
            <a:pPr algn="ctr"/>
            <a:r>
              <a:rPr lang="zh-CN" altLang="en-US" sz="2400" dirty="0">
                <a:latin typeface="Tahoma" panose="020B0604030504040204" pitchFamily="34" charset="0"/>
                <a:ea typeface="宋体" panose="02010600030101010101" pitchFamily="2" charset="-122"/>
              </a:rPr>
              <a:t>三级页表</a:t>
            </a:r>
            <a:endParaRPr lang="zh-CN" altLang="en-US" sz="2400" dirty="0">
              <a:latin typeface="Tahoma" panose="020B0604030504040204" pitchFamily="34" charset="0"/>
              <a:ea typeface="宋体" panose="02010600030101010101" pitchFamily="2" charset="-122"/>
            </a:endParaRPr>
          </a:p>
        </p:txBody>
      </p:sp>
      <p:sp>
        <p:nvSpPr>
          <p:cNvPr id="86017" name="Rectangle 2"/>
          <p:cNvSpPr>
            <a:spLocks noGrp="1"/>
          </p:cNvSpPr>
          <p:nvPr>
            <p:ph type="title"/>
          </p:nvPr>
        </p:nvSpPr>
        <p:spPr>
          <a:xfrm>
            <a:off x="35560" y="44450"/>
            <a:ext cx="7772400" cy="4603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4.5.4  </a:t>
            </a:r>
            <a:r>
              <a:rPr lang="zh-CN" altLang="en-US" b="1" dirty="0">
                <a:latin typeface="宋体" panose="02010600030101010101" pitchFamily="2" charset="-122"/>
                <a:ea typeface="宋体" panose="02010600030101010101" pitchFamily="2" charset="-122"/>
              </a:rPr>
              <a:t>两级和多级页表</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idx="1"/>
          </p:nvPr>
        </p:nvSpPr>
        <p:spPr>
          <a:xfrm>
            <a:off x="685800" y="692150"/>
            <a:ext cx="7772400" cy="5251450"/>
          </a:xfrm>
        </p:spPr>
        <p:txBody>
          <a:bodyPr wrap="square" lIns="91440" tIns="45720" rIns="91440" bIns="45720" anchor="t" anchorCtr="0"/>
          <a:p>
            <a:pPr eaLnBrk="1" hangingPunct="1">
              <a:buNone/>
            </a:pPr>
            <a:r>
              <a:rPr lang="zh-CN" altLang="en-US" dirty="0">
                <a:solidFill>
                  <a:srgbClr val="FF0000"/>
                </a:solidFill>
              </a:rPr>
              <a:t>作业</a:t>
            </a:r>
            <a:endParaRPr lang="zh-CN" altLang="en-US" dirty="0">
              <a:solidFill>
                <a:srgbClr val="FF0000"/>
              </a:solidFill>
            </a:endParaRPr>
          </a:p>
          <a:p>
            <a:pPr eaLnBrk="1" hangingPunct="1"/>
            <a:r>
              <a:rPr lang="zh-CN" altLang="en-US" dirty="0"/>
              <a:t>某计算机有</a:t>
            </a:r>
            <a:r>
              <a:rPr lang="en-US" altLang="zh-CN" dirty="0"/>
              <a:t>32</a:t>
            </a:r>
            <a:r>
              <a:rPr lang="zh-CN" altLang="en-US" dirty="0"/>
              <a:t>位虚地址空间，且页大小为</a:t>
            </a:r>
            <a:r>
              <a:rPr lang="en-US" altLang="zh-CN" dirty="0"/>
              <a:t>1024</a:t>
            </a:r>
            <a:r>
              <a:rPr lang="zh-CN" altLang="en-US" dirty="0"/>
              <a:t>字节。每个页表项长</a:t>
            </a:r>
            <a:r>
              <a:rPr lang="en-US" altLang="zh-CN" dirty="0"/>
              <a:t>4</a:t>
            </a:r>
            <a:r>
              <a:rPr lang="zh-CN" altLang="en-US" dirty="0"/>
              <a:t>个字节。因为每个页表都必须包含在一页中，所以使用多级页表，则</a:t>
            </a:r>
            <a:endParaRPr lang="zh-CN" altLang="en-US" dirty="0"/>
          </a:p>
          <a:p>
            <a:pPr eaLnBrk="1" hangingPunct="1">
              <a:buNone/>
            </a:pPr>
            <a:r>
              <a:rPr lang="zh-CN" altLang="en-US" dirty="0"/>
              <a:t> （</a:t>
            </a:r>
            <a:r>
              <a:rPr lang="en-US" altLang="zh-CN" dirty="0"/>
              <a:t>1</a:t>
            </a:r>
            <a:r>
              <a:rPr lang="zh-CN" altLang="en-US" dirty="0"/>
              <a:t>）需要几级页表？</a:t>
            </a:r>
            <a:endParaRPr lang="zh-CN" altLang="en-US" dirty="0"/>
          </a:p>
          <a:p>
            <a:pPr eaLnBrk="1" hangingPunct="1">
              <a:buNone/>
            </a:pPr>
            <a:r>
              <a:rPr lang="zh-CN" altLang="en-US" dirty="0"/>
              <a:t> （</a:t>
            </a:r>
            <a:r>
              <a:rPr lang="en-US" altLang="zh-CN" dirty="0"/>
              <a:t>2</a:t>
            </a:r>
            <a:r>
              <a:rPr lang="zh-CN" altLang="en-US" dirty="0"/>
              <a:t>）地址映象时，逻辑地址被分为几部分？每部分几位？ </a:t>
            </a:r>
            <a:endParaRPr lang="zh-CN" altLang="en-US" dirty="0"/>
          </a:p>
        </p:txBody>
      </p:sp>
    </p:spTree>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idx="1"/>
          </p:nvPr>
        </p:nvSpPr>
        <p:spPr>
          <a:xfrm>
            <a:off x="107950" y="44450"/>
            <a:ext cx="8640763" cy="5251450"/>
          </a:xfrm>
        </p:spPr>
        <p:txBody>
          <a:bodyPr wrap="square" lIns="91440" tIns="45720" rIns="91440" bIns="45720" anchor="t" anchorCtr="0"/>
          <a:p>
            <a:pPr eaLnBrk="1" hangingPunct="1">
              <a:buNone/>
            </a:pPr>
            <a:r>
              <a:rPr lang="zh-CN" altLang="en-US" dirty="0">
                <a:solidFill>
                  <a:srgbClr val="FF0000"/>
                </a:solidFill>
              </a:rPr>
              <a:t>作业</a:t>
            </a:r>
            <a:endParaRPr lang="zh-CN" altLang="en-US" dirty="0">
              <a:solidFill>
                <a:srgbClr val="FF0000"/>
              </a:solidFill>
            </a:endParaRPr>
          </a:p>
          <a:p>
            <a:r>
              <a:rPr lang="zh-CN" altLang="en-US" dirty="0"/>
              <a:t>某系统主存按字节编址，内存采用分页管理机制，物理页框大小为</a:t>
            </a:r>
            <a:r>
              <a:rPr lang="en-US" altLang="zh-CN" dirty="0"/>
              <a:t>8B</a:t>
            </a:r>
            <a:r>
              <a:rPr lang="zh-CN" altLang="en-US" dirty="0"/>
              <a:t>，每个页表项占</a:t>
            </a:r>
            <a:r>
              <a:rPr lang="en-US" altLang="zh-CN" dirty="0"/>
              <a:t>2B</a:t>
            </a:r>
            <a:r>
              <a:rPr lang="zh-CN" altLang="en-US" dirty="0"/>
              <a:t>。进程</a:t>
            </a:r>
            <a:r>
              <a:rPr lang="en-US" altLang="zh-CN" dirty="0"/>
              <a:t>P</a:t>
            </a:r>
            <a:r>
              <a:rPr lang="zh-CN" altLang="en-US" dirty="0"/>
              <a:t>的逻辑地址空间为</a:t>
            </a:r>
            <a:r>
              <a:rPr lang="en-US" altLang="zh-CN" dirty="0"/>
              <a:t>64B</a:t>
            </a:r>
            <a:r>
              <a:rPr lang="zh-CN" altLang="en-US" dirty="0"/>
              <a:t>，进程</a:t>
            </a:r>
            <a:r>
              <a:rPr lang="en-US" altLang="zh-CN" dirty="0"/>
              <a:t>P</a:t>
            </a:r>
            <a:r>
              <a:rPr lang="zh-CN" altLang="en-US" dirty="0"/>
              <a:t>的</a:t>
            </a:r>
            <a:r>
              <a:rPr lang="en-US" altLang="zh-CN" dirty="0"/>
              <a:t>PCB</a:t>
            </a:r>
            <a:r>
              <a:rPr lang="zh-CN" altLang="en-US" dirty="0"/>
              <a:t>中存放的最外层页表所在的物理页框号为</a:t>
            </a:r>
            <a:r>
              <a:rPr lang="en-US" altLang="zh-CN" dirty="0"/>
              <a:t>8</a:t>
            </a:r>
            <a:r>
              <a:rPr lang="zh-CN" altLang="en-US" dirty="0"/>
              <a:t>。图中给出了进程</a:t>
            </a:r>
            <a:r>
              <a:rPr lang="en-US" altLang="zh-CN" dirty="0"/>
              <a:t>P</a:t>
            </a:r>
            <a:r>
              <a:rPr lang="zh-CN" altLang="en-US" dirty="0"/>
              <a:t>各级页表依次存放的物理页框号（注：页表项的其他内容省略了）。请问：（</a:t>
            </a:r>
            <a:r>
              <a:rPr lang="en-US" altLang="zh-CN" dirty="0"/>
              <a:t>1</a:t>
            </a:r>
            <a:r>
              <a:rPr lang="zh-CN" altLang="en-US" dirty="0"/>
              <a:t>）</a:t>
            </a:r>
            <a:r>
              <a:rPr lang="en-US" altLang="zh-CN" dirty="0"/>
              <a:t>P</a:t>
            </a:r>
            <a:r>
              <a:rPr lang="zh-CN" altLang="en-US" dirty="0"/>
              <a:t>进程的页表分为几级？（</a:t>
            </a:r>
            <a:r>
              <a:rPr lang="en-US" altLang="zh-CN" dirty="0"/>
              <a:t>2</a:t>
            </a:r>
            <a:r>
              <a:rPr lang="zh-CN" altLang="en-US" dirty="0"/>
              <a:t>）计算进程</a:t>
            </a:r>
            <a:r>
              <a:rPr lang="en-US" altLang="zh-CN" dirty="0"/>
              <a:t>P</a:t>
            </a:r>
            <a:r>
              <a:rPr lang="zh-CN" altLang="en-US" dirty="0"/>
              <a:t>在执行时产生的逻辑地址</a:t>
            </a:r>
            <a:r>
              <a:rPr lang="en-US" altLang="zh-CN" dirty="0"/>
              <a:t>20</a:t>
            </a:r>
            <a:r>
              <a:rPr lang="zh-CN" altLang="en-US" dirty="0"/>
              <a:t>所对应的物理地址。</a:t>
            </a:r>
            <a:endParaRPr lang="zh-CN" altLang="en-US" dirty="0"/>
          </a:p>
        </p:txBody>
      </p:sp>
      <p:graphicFrame>
        <p:nvGraphicFramePr>
          <p:cNvPr id="93186" name="Object 4"/>
          <p:cNvGraphicFramePr>
            <a:graphicFrameLocks noChangeAspect="1"/>
          </p:cNvGraphicFramePr>
          <p:nvPr/>
        </p:nvGraphicFramePr>
        <p:xfrm>
          <a:off x="250825" y="4005263"/>
          <a:ext cx="8499475" cy="1944687"/>
        </p:xfrm>
        <a:graphic>
          <a:graphicData uri="http://schemas.openxmlformats.org/presentationml/2006/ole">
            <mc:AlternateContent xmlns:mc="http://schemas.openxmlformats.org/markup-compatibility/2006">
              <mc:Choice xmlns:v="urn:schemas-microsoft-com:vml" Requires="v">
                <p:oleObj spid="_x0000_s3081" name="" r:id="rId1" imgW="5490845" imgH="1259840" progId="Word.Picture.8">
                  <p:embed/>
                </p:oleObj>
              </mc:Choice>
              <mc:Fallback>
                <p:oleObj name="" r:id="rId1" imgW="5490845" imgH="1259840" progId="Word.Picture.8">
                  <p:embed/>
                  <p:pic>
                    <p:nvPicPr>
                      <p:cNvPr id="0" name="图片 3080"/>
                      <p:cNvPicPr/>
                      <p:nvPr/>
                    </p:nvPicPr>
                    <p:blipFill>
                      <a:blip r:embed="rId2"/>
                      <a:stretch>
                        <a:fillRect/>
                      </a:stretch>
                    </p:blipFill>
                    <p:spPr>
                      <a:xfrm>
                        <a:off x="250825" y="4005263"/>
                        <a:ext cx="8499475" cy="1944687"/>
                      </a:xfrm>
                      <a:prstGeom prst="rect">
                        <a:avLst/>
                      </a:prstGeom>
                      <a:noFill/>
                      <a:ln w="38100">
                        <a:noFill/>
                        <a:miter/>
                      </a:ln>
                    </p:spPr>
                  </p:pic>
                </p:oleObj>
              </mc:Fallback>
            </mc:AlternateContent>
          </a:graphicData>
        </a:graphic>
      </p:graphicFrame>
    </p:spTree>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Grp="1"/>
          </p:cNvSpPr>
          <p:nvPr>
            <p:ph idx="1"/>
          </p:nvPr>
        </p:nvSpPr>
        <p:spPr>
          <a:xfrm>
            <a:off x="179705" y="764540"/>
            <a:ext cx="8685530" cy="3131820"/>
          </a:xfrm>
        </p:spPr>
        <p:txBody>
          <a:bodyPr wrap="square" lIns="91440" tIns="45720" rIns="91440" bIns="45720" anchor="t" anchorCtr="0"/>
          <a:p>
            <a:pPr eaLnBrk="1" hangingPunct="1">
              <a:lnSpc>
                <a:spcPct val="90000"/>
              </a:lnSpc>
            </a:pPr>
            <a:r>
              <a:rPr lang="zh-CN" altLang="en-US" dirty="0"/>
              <a:t>反置页表</a:t>
            </a:r>
            <a:r>
              <a:rPr lang="zh-CN" altLang="en-US" b="0" dirty="0"/>
              <a:t>（</a:t>
            </a:r>
            <a:r>
              <a:rPr lang="en-US" altLang="zh-CN" b="0" dirty="0"/>
              <a:t>Inverted Page Table）</a:t>
            </a:r>
            <a:r>
              <a:rPr lang="en-US" altLang="zh-CN" dirty="0"/>
              <a:t> </a:t>
            </a:r>
            <a:endParaRPr lang="zh-CN" altLang="en-US" dirty="0"/>
          </a:p>
          <a:p>
            <a:pPr lvl="1" eaLnBrk="1" hangingPunct="1">
              <a:lnSpc>
                <a:spcPct val="90000"/>
              </a:lnSpc>
            </a:pPr>
            <a:r>
              <a:rPr lang="zh-CN" altLang="en-US" dirty="0"/>
              <a:t>以上方法，每个进程一张页表，页表按照进程的逻辑地址顺序排序，内容为物理块号（页框号）。</a:t>
            </a:r>
            <a:endParaRPr lang="zh-CN" altLang="en-US" dirty="0"/>
          </a:p>
          <a:p>
            <a:pPr lvl="1" eaLnBrk="1" hangingPunct="1">
              <a:lnSpc>
                <a:spcPct val="90000"/>
              </a:lnSpc>
            </a:pPr>
            <a:r>
              <a:rPr lang="zh-CN" altLang="en-US" dirty="0"/>
              <a:t>反置页表则按物理块号的顺序排序，内容为隶属的进程</a:t>
            </a:r>
            <a:r>
              <a:rPr lang="en-US" altLang="zh-CN" dirty="0"/>
              <a:t>id</a:t>
            </a:r>
            <a:r>
              <a:rPr lang="zh-CN" altLang="en-US" dirty="0"/>
              <a:t>及其页号。</a:t>
            </a:r>
            <a:endParaRPr lang="zh-CN" altLang="en-US" dirty="0"/>
          </a:p>
          <a:p>
            <a:pPr lvl="1" eaLnBrk="1" hangingPunct="1">
              <a:lnSpc>
                <a:spcPct val="90000"/>
              </a:lnSpc>
            </a:pPr>
            <a:r>
              <a:rPr lang="zh-CN" altLang="en-US" dirty="0"/>
              <a:t>实例：</a:t>
            </a:r>
            <a:r>
              <a:rPr lang="en-US" altLang="zh-CN" dirty="0"/>
              <a:t>IBM AS/100、IBM RISC SYSTEM 6000</a:t>
            </a:r>
            <a:r>
              <a:rPr lang="zh-CN" altLang="en-US" dirty="0"/>
              <a:t>等。</a:t>
            </a:r>
            <a:endParaRPr lang="zh-CN" altLang="en-US" dirty="0"/>
          </a:p>
          <a:p>
            <a:pPr lvl="1" eaLnBrk="1" hangingPunct="1">
              <a:lnSpc>
                <a:spcPct val="90000"/>
              </a:lnSpc>
            </a:pPr>
            <a:r>
              <a:rPr lang="zh-CN" altLang="en-US" dirty="0"/>
              <a:t>在利用反置页表进行地址变换时，是利用进程</a:t>
            </a:r>
            <a:r>
              <a:rPr lang="en-US" altLang="zh-CN" dirty="0"/>
              <a:t>id</a:t>
            </a:r>
            <a:r>
              <a:rPr lang="zh-CN" altLang="en-US" dirty="0"/>
              <a:t>和页号，检索反置页表，实际上可利用联想存储器来检索</a:t>
            </a:r>
            <a:endParaRPr lang="zh-CN" altLang="en-US" dirty="0"/>
          </a:p>
        </p:txBody>
      </p:sp>
      <p:sp>
        <p:nvSpPr>
          <p:cNvPr id="9421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4.5.5  </a:t>
            </a:r>
            <a:r>
              <a:rPr lang="zh-CN" altLang="en-US" b="1" dirty="0">
                <a:latin typeface="宋体" panose="02010600030101010101" pitchFamily="2" charset="-122"/>
                <a:ea typeface="宋体" panose="02010600030101010101" pitchFamily="2" charset="-122"/>
              </a:rPr>
              <a:t>反置页表</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逻辑地址空间与物理地址空间</a:t>
            </a:r>
            <a:endParaRPr lang="en-US" altLang="zh-CN" dirty="0">
              <a:ea typeface="宋体" panose="02010600030101010101" pitchFamily="2" charset="-122"/>
            </a:endParaRPr>
          </a:p>
        </p:txBody>
      </p:sp>
      <p:sp>
        <p:nvSpPr>
          <p:cNvPr id="9218" name="Rectangle 3"/>
          <p:cNvSpPr>
            <a:spLocks noGrp="1"/>
          </p:cNvSpPr>
          <p:nvPr>
            <p:ph idx="1"/>
          </p:nvPr>
        </p:nvSpPr>
        <p:spPr>
          <a:xfrm>
            <a:off x="250825" y="549275"/>
            <a:ext cx="8713788" cy="5373688"/>
          </a:xfrm>
        </p:spPr>
        <p:txBody>
          <a:bodyPr wrap="square" lIns="91440" tIns="45720" rIns="91440" bIns="45720" anchor="t" anchorCtr="0"/>
          <a:p>
            <a:pPr eaLnBrk="1" hangingPunct="1">
              <a:lnSpc>
                <a:spcPct val="105000"/>
              </a:lnSpc>
            </a:pPr>
            <a:r>
              <a:rPr lang="zh-CN" altLang="en-US" sz="2000" dirty="0">
                <a:solidFill>
                  <a:srgbClr val="0000FF"/>
                </a:solidFill>
                <a:latin typeface="楷体_GB2312" pitchFamily="49" charset="-122"/>
                <a:ea typeface="楷体_GB2312" pitchFamily="49" charset="-122"/>
              </a:rPr>
              <a:t>逻辑地址</a:t>
            </a:r>
            <a:r>
              <a:rPr lang="en-US" altLang="zh-CN" sz="2000" dirty="0">
                <a:solidFill>
                  <a:srgbClr val="0000FF"/>
                </a:solidFill>
                <a:latin typeface="楷体_GB2312" pitchFamily="49" charset="-122"/>
                <a:ea typeface="楷体_GB2312" pitchFamily="49" charset="-122"/>
              </a:rPr>
              <a:t>,</a:t>
            </a:r>
            <a:r>
              <a:rPr lang="zh-CN" altLang="en-US" sz="2000" dirty="0">
                <a:latin typeface="楷体_GB2312" pitchFamily="49" charset="-122"/>
                <a:ea typeface="楷体_GB2312" pitchFamily="49" charset="-122"/>
              </a:rPr>
              <a:t>也称</a:t>
            </a:r>
            <a:r>
              <a:rPr lang="zh-CN" altLang="en-US" sz="2000" dirty="0">
                <a:solidFill>
                  <a:srgbClr val="FF0000"/>
                </a:solidFill>
                <a:latin typeface="楷体_GB2312" pitchFamily="49" charset="-122"/>
                <a:ea typeface="楷体_GB2312" pitchFamily="49" charset="-122"/>
              </a:rPr>
              <a:t>虚地址</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virtual address）</a:t>
            </a:r>
            <a:r>
              <a:rPr lang="zh-CN" altLang="en-US" sz="2000" dirty="0">
                <a:latin typeface="楷体_GB2312" pitchFamily="49" charset="-122"/>
                <a:ea typeface="楷体_GB2312" pitchFamily="49" charset="-122"/>
              </a:rPr>
              <a:t>、</a:t>
            </a:r>
            <a:r>
              <a:rPr lang="zh-CN" altLang="en-US" sz="2000" dirty="0">
                <a:solidFill>
                  <a:srgbClr val="FF0000"/>
                </a:solidFill>
                <a:latin typeface="楷体_GB2312" pitchFamily="49" charset="-122"/>
                <a:ea typeface="楷体_GB2312" pitchFamily="49" charset="-122"/>
              </a:rPr>
              <a:t>相对地址</a:t>
            </a:r>
            <a:endParaRPr lang="en-US" altLang="zh-CN" sz="2000" dirty="0">
              <a:solidFill>
                <a:srgbClr val="0000FF"/>
              </a:solidFill>
              <a:latin typeface="楷体_GB2312" pitchFamily="49" charset="-122"/>
              <a:ea typeface="楷体_GB2312" pitchFamily="49" charset="-122"/>
            </a:endParaRPr>
          </a:p>
          <a:p>
            <a:pPr lvl="1" eaLnBrk="1" hangingPunct="1">
              <a:lnSpc>
                <a:spcPct val="105000"/>
              </a:lnSpc>
            </a:pPr>
            <a:r>
              <a:rPr lang="zh-CN" altLang="en-US" sz="2000" dirty="0">
                <a:latin typeface="楷体_GB2312" pitchFamily="49" charset="-122"/>
                <a:ea typeface="楷体_GB2312" pitchFamily="49" charset="-122"/>
              </a:rPr>
              <a:t>由</a:t>
            </a:r>
            <a:r>
              <a:rPr lang="en-US" altLang="zh-CN" sz="2000" dirty="0">
                <a:latin typeface="楷体_GB2312" pitchFamily="49" charset="-122"/>
                <a:ea typeface="楷体_GB2312" pitchFamily="49" charset="-122"/>
              </a:rPr>
              <a:t>CPU</a:t>
            </a:r>
            <a:r>
              <a:rPr lang="zh-CN" altLang="en-US" sz="2000" dirty="0">
                <a:latin typeface="楷体_GB2312" pitchFamily="49" charset="-122"/>
                <a:ea typeface="楷体_GB2312" pitchFamily="49" charset="-122"/>
              </a:rPr>
              <a:t>执行指令时生成的地址（本条指令所需数据的地址或下一条指令的地址）</a:t>
            </a:r>
            <a:endParaRPr lang="en-US" altLang="zh-CN" sz="2000" dirty="0">
              <a:latin typeface="楷体_GB2312" pitchFamily="49" charset="-122"/>
              <a:ea typeface="楷体_GB2312" pitchFamily="49" charset="-122"/>
            </a:endParaRPr>
          </a:p>
          <a:p>
            <a:pPr eaLnBrk="1" hangingPunct="1">
              <a:lnSpc>
                <a:spcPct val="105000"/>
              </a:lnSpc>
            </a:pPr>
            <a:r>
              <a:rPr lang="zh-CN" altLang="en-US" sz="2000" dirty="0">
                <a:solidFill>
                  <a:srgbClr val="0000FF"/>
                </a:solidFill>
                <a:latin typeface="楷体_GB2312" pitchFamily="49" charset="-122"/>
                <a:ea typeface="楷体_GB2312" pitchFamily="49" charset="-122"/>
              </a:rPr>
              <a:t>物理地址</a:t>
            </a:r>
            <a:r>
              <a:rPr lang="en-US" altLang="zh-CN" sz="2000" dirty="0">
                <a:solidFill>
                  <a:srgbClr val="0000FF"/>
                </a:solidFill>
                <a:latin typeface="楷体_GB2312" pitchFamily="49" charset="-122"/>
                <a:ea typeface="楷体_GB2312" pitchFamily="49" charset="-122"/>
              </a:rPr>
              <a:t>,</a:t>
            </a:r>
            <a:r>
              <a:rPr lang="zh-CN" altLang="en-US" sz="2000" dirty="0">
                <a:latin typeface="楷体_GB2312" pitchFamily="49" charset="-122"/>
                <a:ea typeface="楷体_GB2312" pitchFamily="49" charset="-122"/>
              </a:rPr>
              <a:t>也称</a:t>
            </a:r>
            <a:r>
              <a:rPr lang="zh-CN" altLang="en-US" sz="2000" dirty="0">
                <a:solidFill>
                  <a:srgbClr val="FF0000"/>
                </a:solidFill>
                <a:latin typeface="楷体_GB2312" pitchFamily="49" charset="-122"/>
                <a:ea typeface="楷体_GB2312" pitchFamily="49" charset="-122"/>
              </a:rPr>
              <a:t>绝对地址</a:t>
            </a:r>
            <a:r>
              <a:rPr lang="zh-CN" altLang="en-US" sz="2000" dirty="0">
                <a:latin typeface="楷体_GB2312" pitchFamily="49" charset="-122"/>
                <a:ea typeface="楷体_GB2312" pitchFamily="49" charset="-122"/>
              </a:rPr>
              <a:t>、</a:t>
            </a:r>
            <a:r>
              <a:rPr lang="zh-CN" altLang="en-US" sz="2000" dirty="0">
                <a:solidFill>
                  <a:srgbClr val="FF0000"/>
                </a:solidFill>
                <a:latin typeface="楷体_GB2312" pitchFamily="49" charset="-122"/>
                <a:ea typeface="楷体_GB2312" pitchFamily="49" charset="-122"/>
              </a:rPr>
              <a:t>实地址</a:t>
            </a:r>
            <a:endParaRPr lang="en-US" altLang="zh-CN" sz="2000" dirty="0">
              <a:latin typeface="楷体_GB2312" pitchFamily="49" charset="-122"/>
              <a:ea typeface="楷体_GB2312" pitchFamily="49" charset="-122"/>
            </a:endParaRPr>
          </a:p>
          <a:p>
            <a:pPr lvl="1" eaLnBrk="1" hangingPunct="1">
              <a:lnSpc>
                <a:spcPct val="105000"/>
              </a:lnSpc>
            </a:pPr>
            <a:r>
              <a:rPr lang="zh-CN" altLang="en-US" sz="2000" dirty="0">
                <a:latin typeface="楷体_GB2312" pitchFamily="49" charset="-122"/>
                <a:ea typeface="楷体_GB2312" pitchFamily="49" charset="-122"/>
              </a:rPr>
              <a:t>实际的内存单元地址</a:t>
            </a:r>
            <a:endParaRPr lang="en-US" altLang="zh-CN" sz="2000" dirty="0">
              <a:solidFill>
                <a:srgbClr val="FF0000"/>
              </a:solidFill>
              <a:latin typeface="楷体_GB2312" pitchFamily="49" charset="-122"/>
              <a:ea typeface="楷体_GB2312" pitchFamily="49" charset="-122"/>
            </a:endParaRPr>
          </a:p>
        </p:txBody>
      </p:sp>
      <p:pic>
        <p:nvPicPr>
          <p:cNvPr id="9219" name="Picture 4" descr="F3B}JO{H]J25(DIGM3K]CVL"/>
          <p:cNvPicPr>
            <a:picLocks noChangeAspect="1"/>
          </p:cNvPicPr>
          <p:nvPr/>
        </p:nvPicPr>
        <p:blipFill>
          <a:blip r:embed="rId1"/>
          <a:stretch>
            <a:fillRect/>
          </a:stretch>
        </p:blipFill>
        <p:spPr>
          <a:xfrm>
            <a:off x="1289050" y="2492375"/>
            <a:ext cx="6596063" cy="4230688"/>
          </a:xfrm>
          <a:prstGeom prst="rect">
            <a:avLst/>
          </a:prstGeom>
          <a:noFill/>
          <a:ln w="9525">
            <a:noFill/>
          </a:ln>
        </p:spPr>
      </p:pic>
    </p:spTree>
  </p:cSld>
  <p:clrMapOvr>
    <a:masterClrMapping/>
  </p:clrMapOvr>
  <p:transition>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4" name="Picture 4"/>
          <p:cNvPicPr>
            <a:picLocks noChangeAspect="1"/>
          </p:cNvPicPr>
          <p:nvPr/>
        </p:nvPicPr>
        <p:blipFill>
          <a:blip r:embed="rId1"/>
          <a:srcRect l="639" t="4491" r="479" b="4591"/>
          <a:stretch>
            <a:fillRect/>
          </a:stretch>
        </p:blipFill>
        <p:spPr>
          <a:xfrm>
            <a:off x="1028700" y="798513"/>
            <a:ext cx="7215188" cy="5222875"/>
          </a:xfrm>
          <a:prstGeom prst="rect">
            <a:avLst/>
          </a:prstGeom>
          <a:noFill/>
          <a:ln w="57150" cap="flat" cmpd="thickThin">
            <a:solidFill>
              <a:schemeClr val="tx1"/>
            </a:solidFill>
            <a:prstDash val="solid"/>
            <a:miter/>
            <a:headEnd type="none" w="med" len="med"/>
            <a:tailEnd type="none" w="med" len="med"/>
          </a:ln>
        </p:spPr>
      </p:pic>
      <p:sp>
        <p:nvSpPr>
          <p:cNvPr id="9421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4.5.5  </a:t>
            </a:r>
            <a:r>
              <a:rPr lang="zh-CN" altLang="en-US" b="1" dirty="0">
                <a:latin typeface="宋体" panose="02010600030101010101" pitchFamily="2" charset="-122"/>
                <a:ea typeface="宋体" panose="02010600030101010101" pitchFamily="2" charset="-122"/>
              </a:rPr>
              <a:t>反置页表</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3"/>
          <p:cNvSpPr>
            <a:spLocks noGrp="1"/>
          </p:cNvSpPr>
          <p:nvPr>
            <p:ph idx="1"/>
          </p:nvPr>
        </p:nvSpPr>
        <p:spPr>
          <a:xfrm>
            <a:off x="0" y="495935"/>
            <a:ext cx="9144000" cy="5904865"/>
          </a:xfrm>
        </p:spPr>
        <p:txBody>
          <a:bodyPr wrap="square" lIns="91440" tIns="45720" rIns="91440" bIns="45720" anchor="t" anchorCtr="0"/>
          <a:p>
            <a:pPr eaLnBrk="1" hangingPunct="1"/>
            <a:r>
              <a:rPr lang="zh-CN" altLang="en-US" dirty="0"/>
              <a:t>采用反置页表技术，整个系统中只有一张页表，每个物理页框在页表中只有一项。</a:t>
            </a:r>
            <a:endParaRPr lang="zh-CN" altLang="en-US" dirty="0"/>
          </a:p>
          <a:p>
            <a:pPr eaLnBrk="1" hangingPunct="1"/>
            <a:r>
              <a:rPr lang="zh-CN" altLang="en-US" dirty="0"/>
              <a:t>每次访存，查页表速度慢，可能需要查找整张表。</a:t>
            </a:r>
            <a:endParaRPr lang="zh-CN" altLang="en-US" dirty="0"/>
          </a:p>
          <a:p>
            <a:pPr eaLnBrk="1" hangingPunct="1"/>
            <a:r>
              <a:rPr lang="zh-CN" altLang="en-US" dirty="0"/>
              <a:t>不易于实现页面共享。</a:t>
            </a:r>
            <a:endParaRPr lang="zh-CN" altLang="en-US" dirty="0"/>
          </a:p>
        </p:txBody>
      </p:sp>
      <p:sp>
        <p:nvSpPr>
          <p:cNvPr id="9421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4.5.5  </a:t>
            </a:r>
            <a:r>
              <a:rPr lang="zh-CN" altLang="en-US" b="1" dirty="0">
                <a:latin typeface="宋体" panose="02010600030101010101" pitchFamily="2" charset="-122"/>
                <a:ea typeface="宋体" panose="02010600030101010101" pitchFamily="2" charset="-122"/>
              </a:rPr>
              <a:t>反置页表</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2"/>
          <p:cNvSpPr>
            <a:spLocks noGrp="1"/>
          </p:cNvSpPr>
          <p:nvPr>
            <p:ph type="title"/>
          </p:nvPr>
        </p:nvSpPr>
        <p:spPr>
          <a:xfrm>
            <a:off x="6350" y="44450"/>
            <a:ext cx="9137650" cy="457200"/>
          </a:xfrm>
        </p:spPr>
        <p:txBody>
          <a:bodyPr wrap="square" lIns="91440" tIns="45720" rIns="91440" bIns="45720" anchor="ctr" anchorCtr="0"/>
          <a:p>
            <a:pPr eaLnBrk="1" hangingPunct="1"/>
            <a:r>
              <a:rPr lang="zh-CN" altLang="en-US" b="1" dirty="0">
                <a:ea typeface="宋体" panose="02010600030101010101" pitchFamily="2" charset="-122"/>
              </a:rPr>
              <a:t>页面共享</a:t>
            </a:r>
            <a:endParaRPr lang="zh-CN" altLang="en-US" sz="1800" b="1" dirty="0">
              <a:ea typeface="宋体" panose="02010600030101010101" pitchFamily="2" charset="-122"/>
            </a:endParaRPr>
          </a:p>
        </p:txBody>
      </p:sp>
      <p:pic>
        <p:nvPicPr>
          <p:cNvPr id="97282" name="Picture 3"/>
          <p:cNvPicPr>
            <a:picLocks noChangeAspect="1"/>
          </p:cNvPicPr>
          <p:nvPr/>
        </p:nvPicPr>
        <p:blipFill>
          <a:blip r:embed="rId1"/>
          <a:srcRect l="1698" t="848" r="1698" b="850"/>
          <a:stretch>
            <a:fillRect/>
          </a:stretch>
        </p:blipFill>
        <p:spPr>
          <a:xfrm>
            <a:off x="1042988" y="836295"/>
            <a:ext cx="6769100" cy="5256213"/>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idx="1"/>
          </p:nvPr>
        </p:nvSpPr>
        <p:spPr>
          <a:xfrm>
            <a:off x="252095" y="548640"/>
            <a:ext cx="8689975" cy="5975350"/>
          </a:xfrm>
        </p:spPr>
        <p:txBody>
          <a:bodyPr wrap="square" lIns="91440" tIns="45720" rIns="91440" bIns="45720" anchor="t" anchorCtr="0"/>
          <a:p>
            <a:pPr eaLnBrk="1" hangingPunct="1">
              <a:lnSpc>
                <a:spcPct val="90000"/>
              </a:lnSpc>
            </a:pPr>
            <a:r>
              <a:rPr lang="zh-CN" altLang="en-US" sz="2400" dirty="0"/>
              <a:t>在实际应用中，经常需要分配一组连续的页框，而频繁地申请和释放不同大小的连续页框，必然导致在已分配页框的内存块中分散了许多小块的空闲页框。这样，即使这些页框是空闲的，其他需要分配连续页框的应用也很难得到满足。</a:t>
            </a:r>
            <a:endParaRPr lang="zh-CN" altLang="en-US" sz="2400" dirty="0"/>
          </a:p>
          <a:p>
            <a:pPr eaLnBrk="1" hangingPunct="1">
              <a:lnSpc>
                <a:spcPct val="90000"/>
              </a:lnSpc>
            </a:pPr>
            <a:r>
              <a:rPr lang="zh-CN" altLang="en-US" sz="2400" dirty="0"/>
              <a:t>为了避免出现这种情况，</a:t>
            </a:r>
            <a:r>
              <a:rPr lang="en-US" altLang="zh-CN" sz="2400" dirty="0"/>
              <a:t>Linux</a:t>
            </a:r>
            <a:r>
              <a:rPr lang="zh-CN" altLang="en-US" sz="2400" dirty="0"/>
              <a:t>内核中引入了伙伴系统算法</a:t>
            </a:r>
            <a:r>
              <a:rPr lang="en-US" altLang="zh-CN" sz="2400" dirty="0"/>
              <a:t>(buddy system)</a:t>
            </a:r>
            <a:r>
              <a:rPr lang="zh-CN" altLang="en-US" sz="2400" dirty="0"/>
              <a:t>。把所有的空闲页框分组为</a:t>
            </a:r>
            <a:r>
              <a:rPr lang="en-US" altLang="zh-CN" sz="2400" dirty="0"/>
              <a:t>11</a:t>
            </a:r>
            <a:r>
              <a:rPr lang="zh-CN" altLang="en-US" sz="2400" dirty="0"/>
              <a:t>个块链表，每个块链表分别包含大小为</a:t>
            </a:r>
            <a:r>
              <a:rPr lang="en-US" altLang="zh-CN" sz="2400" dirty="0"/>
              <a:t>1</a:t>
            </a:r>
            <a:r>
              <a:rPr lang="zh-CN" altLang="en-US" sz="2400" dirty="0"/>
              <a:t>，</a:t>
            </a:r>
            <a:r>
              <a:rPr lang="en-US" altLang="zh-CN" sz="2400" dirty="0"/>
              <a:t>2</a:t>
            </a:r>
            <a:r>
              <a:rPr lang="zh-CN" altLang="en-US" sz="2400" dirty="0"/>
              <a:t>，</a:t>
            </a:r>
            <a:r>
              <a:rPr lang="en-US" altLang="zh-CN" sz="2400" dirty="0"/>
              <a:t>4</a:t>
            </a:r>
            <a:r>
              <a:rPr lang="zh-CN" altLang="en-US" sz="2400" dirty="0"/>
              <a:t>，</a:t>
            </a:r>
            <a:r>
              <a:rPr lang="en-US" altLang="zh-CN" sz="2400" dirty="0"/>
              <a:t>8</a:t>
            </a:r>
            <a:r>
              <a:rPr lang="zh-CN" altLang="en-US" sz="2400" dirty="0"/>
              <a:t>，</a:t>
            </a:r>
            <a:r>
              <a:rPr lang="en-US" altLang="zh-CN" sz="2400" dirty="0"/>
              <a:t>16</a:t>
            </a:r>
            <a:r>
              <a:rPr lang="zh-CN" altLang="en-US" sz="2400" dirty="0"/>
              <a:t>，</a:t>
            </a:r>
            <a:r>
              <a:rPr lang="en-US" altLang="zh-CN" sz="2400" dirty="0"/>
              <a:t>32</a:t>
            </a:r>
            <a:r>
              <a:rPr lang="zh-CN" altLang="en-US" sz="2400" dirty="0"/>
              <a:t>，</a:t>
            </a:r>
            <a:r>
              <a:rPr lang="en-US" altLang="zh-CN" sz="2400" dirty="0"/>
              <a:t>64</a:t>
            </a:r>
            <a:r>
              <a:rPr lang="zh-CN" altLang="en-US" sz="2400" dirty="0"/>
              <a:t>，</a:t>
            </a:r>
            <a:r>
              <a:rPr lang="en-US" altLang="zh-CN" sz="2400" dirty="0"/>
              <a:t>128</a:t>
            </a:r>
            <a:r>
              <a:rPr lang="zh-CN" altLang="en-US" sz="2400" dirty="0"/>
              <a:t>，</a:t>
            </a:r>
            <a:r>
              <a:rPr lang="en-US" altLang="zh-CN" sz="2400" dirty="0"/>
              <a:t>256</a:t>
            </a:r>
            <a:r>
              <a:rPr lang="zh-CN" altLang="en-US" sz="2400" dirty="0"/>
              <a:t>，</a:t>
            </a:r>
            <a:r>
              <a:rPr lang="en-US" altLang="zh-CN" sz="2400" dirty="0"/>
              <a:t>512</a:t>
            </a:r>
            <a:r>
              <a:rPr lang="zh-CN" altLang="en-US" sz="2400" dirty="0"/>
              <a:t>和</a:t>
            </a:r>
            <a:r>
              <a:rPr lang="en-US" altLang="zh-CN" sz="2400" dirty="0"/>
              <a:t>1024</a:t>
            </a:r>
            <a:r>
              <a:rPr lang="zh-CN" altLang="en-US" sz="2400" dirty="0"/>
              <a:t>个连续页框的页框块。最大可以申请</a:t>
            </a:r>
            <a:r>
              <a:rPr lang="en-US" altLang="zh-CN" sz="2400" dirty="0"/>
              <a:t>1024</a:t>
            </a:r>
            <a:r>
              <a:rPr lang="zh-CN" altLang="en-US" sz="2400" dirty="0"/>
              <a:t>个连续页框，对应</a:t>
            </a:r>
            <a:r>
              <a:rPr lang="en-US" altLang="zh-CN" sz="2400" dirty="0"/>
              <a:t>4MB</a:t>
            </a:r>
            <a:r>
              <a:rPr lang="zh-CN" altLang="en-US" sz="2400" dirty="0"/>
              <a:t>大小的连续内存。每个页框块的第一个页框的物理地址是该块大小的整数倍。（页框大小为</a:t>
            </a:r>
            <a:r>
              <a:rPr lang="en-US" altLang="zh-CN" sz="2400" dirty="0"/>
              <a:t>4KB</a:t>
            </a:r>
            <a:r>
              <a:rPr lang="zh-CN" altLang="en-US" sz="2400" dirty="0"/>
              <a:t>）</a:t>
            </a:r>
            <a:endParaRPr lang="zh-CN" altLang="en-US" sz="2400" dirty="0"/>
          </a:p>
        </p:txBody>
      </p:sp>
    </p:spTree>
  </p:cSld>
  <p:clrMapOvr>
    <a:masterClrMapping/>
  </p:clrMapOvr>
  <p:transition>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  </a:t>
            </a:r>
            <a:r>
              <a:rPr lang="zh-CN" altLang="en-US" b="1" dirty="0">
                <a:latin typeface="宋体" panose="02010600030101010101" pitchFamily="2" charset="-122"/>
                <a:ea typeface="宋体" panose="02010600030101010101" pitchFamily="2" charset="-122"/>
              </a:rPr>
              <a:t>基本分段存储管理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99330" name="Rectangle 3"/>
          <p:cNvSpPr>
            <a:spLocks noGrp="1"/>
          </p:cNvSpPr>
          <p:nvPr>
            <p:ph idx="1"/>
          </p:nvPr>
        </p:nvSpPr>
        <p:spPr>
          <a:xfrm>
            <a:off x="0" y="554990"/>
            <a:ext cx="9144000" cy="6009005"/>
          </a:xfrm>
        </p:spPr>
        <p:txBody>
          <a:bodyPr wrap="square" lIns="91440" tIns="45720" rIns="91440" bIns="45720" anchor="t" anchorCtr="0"/>
          <a:p>
            <a:pPr algn="just" eaLnBrk="1" hangingPunct="1"/>
            <a:r>
              <a:rPr lang="zh-CN" altLang="en-US" sz="2400" dirty="0"/>
              <a:t>分页管理的方法，提高内存的利用率，对程序员是透明的；分段管理的方法，满足了程序员在编程和使用上的要求，适应软件工程开发上的要求。</a:t>
            </a:r>
            <a:endParaRPr lang="zh-CN" altLang="en-US" sz="2400" dirty="0"/>
          </a:p>
          <a:p>
            <a:pPr algn="just" eaLnBrk="1" hangingPunct="1"/>
            <a:r>
              <a:rPr lang="zh-CN" altLang="en-US" sz="2400" dirty="0"/>
              <a:t>将程序的地址空间划分为若干个段(</a:t>
            </a:r>
            <a:r>
              <a:rPr lang="en-US" altLang="zh-CN" sz="2400" dirty="0"/>
              <a:t>segment)，</a:t>
            </a:r>
            <a:r>
              <a:rPr lang="zh-CN" altLang="en-US" sz="2400" dirty="0"/>
              <a:t>程序加载时，分配其所需的所有段（内存分区），各段不必连续；物理内存的管理采用动态分区。需要</a:t>
            </a:r>
            <a:r>
              <a:rPr lang="en-US" altLang="zh-CN" sz="2400" dirty="0"/>
              <a:t>CPU</a:t>
            </a:r>
            <a:r>
              <a:rPr lang="zh-CN" altLang="en-US" sz="2400" dirty="0"/>
              <a:t>的硬件支持。 </a:t>
            </a:r>
            <a:endParaRPr lang="zh-CN" altLang="en-US" sz="2400" dirty="0"/>
          </a:p>
        </p:txBody>
      </p:sp>
    </p:spTree>
  </p:cSld>
  <p:clrMapOvr>
    <a:masterClrMapping/>
  </p:clrMapOvr>
  <p:transition>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0354" name="Group 3"/>
          <p:cNvGrpSpPr/>
          <p:nvPr/>
        </p:nvGrpSpPr>
        <p:grpSpPr>
          <a:xfrm>
            <a:off x="539433" y="692785"/>
            <a:ext cx="4032250" cy="5464175"/>
            <a:chOff x="204" y="709"/>
            <a:chExt cx="2540" cy="3442"/>
          </a:xfrm>
        </p:grpSpPr>
        <p:pic>
          <p:nvPicPr>
            <p:cNvPr id="100355" name="Picture 4"/>
            <p:cNvPicPr>
              <a:picLocks noChangeAspect="1"/>
            </p:cNvPicPr>
            <p:nvPr/>
          </p:nvPicPr>
          <p:blipFill>
            <a:blip r:embed="rId1"/>
            <a:srcRect l="21700" t="1469" r="21819" b="1843"/>
            <a:stretch>
              <a:fillRect/>
            </a:stretch>
          </p:blipFill>
          <p:spPr>
            <a:xfrm>
              <a:off x="204" y="709"/>
              <a:ext cx="2540" cy="3442"/>
            </a:xfrm>
            <a:prstGeom prst="rect">
              <a:avLst/>
            </a:prstGeom>
            <a:noFill/>
            <a:ln w="57150" cap="flat" cmpd="thickThin">
              <a:solidFill>
                <a:schemeClr val="tx1"/>
              </a:solidFill>
              <a:prstDash val="solid"/>
              <a:miter/>
              <a:headEnd type="none" w="med" len="med"/>
              <a:tailEnd type="none" w="med" len="med"/>
            </a:ln>
          </p:spPr>
        </p:pic>
        <p:sp>
          <p:nvSpPr>
            <p:cNvPr id="100356" name="Text Box 5"/>
            <p:cNvSpPr txBox="1"/>
            <p:nvPr/>
          </p:nvSpPr>
          <p:spPr>
            <a:xfrm>
              <a:off x="1701" y="3475"/>
              <a:ext cx="238" cy="288"/>
            </a:xfrm>
            <a:prstGeom prst="rect">
              <a:avLst/>
            </a:prstGeom>
            <a:noFill/>
            <a:ln w="28575">
              <a:noFill/>
            </a:ln>
          </p:spPr>
          <p:txBody>
            <a:bodyPr wrap="none" anchor="t" anchorCtr="0">
              <a:spAutoFit/>
            </a:bodyPr>
            <a:p>
              <a:pPr algn="ctr"/>
              <a:r>
                <a:rPr lang="en-US" altLang="zh-CN" sz="2400" dirty="0">
                  <a:solidFill>
                    <a:schemeClr val="bg1"/>
                  </a:solidFill>
                  <a:latin typeface="Tahoma" panose="020B0604030504040204" pitchFamily="34" charset="0"/>
                </a:rPr>
                <a:t>1</a:t>
              </a:r>
              <a:endParaRPr lang="en-US" altLang="zh-CN" sz="2400" dirty="0">
                <a:solidFill>
                  <a:schemeClr val="bg1"/>
                </a:solidFill>
                <a:latin typeface="Tahoma" panose="020B0604030504040204" pitchFamily="34" charset="0"/>
              </a:endParaRPr>
            </a:p>
          </p:txBody>
        </p:sp>
        <p:sp>
          <p:nvSpPr>
            <p:cNvPr id="100357" name="Text Box 6"/>
            <p:cNvSpPr txBox="1"/>
            <p:nvPr/>
          </p:nvSpPr>
          <p:spPr>
            <a:xfrm>
              <a:off x="793" y="2160"/>
              <a:ext cx="238" cy="288"/>
            </a:xfrm>
            <a:prstGeom prst="rect">
              <a:avLst/>
            </a:prstGeom>
            <a:noFill/>
            <a:ln w="28575">
              <a:noFill/>
            </a:ln>
          </p:spPr>
          <p:txBody>
            <a:bodyPr wrap="none" anchor="t" anchorCtr="0">
              <a:spAutoFit/>
            </a:bodyPr>
            <a:p>
              <a:pPr algn="ctr"/>
              <a:r>
                <a:rPr lang="en-US" altLang="zh-CN" sz="2400" dirty="0">
                  <a:solidFill>
                    <a:schemeClr val="bg1"/>
                  </a:solidFill>
                  <a:latin typeface="Tahoma" panose="020B0604030504040204" pitchFamily="34" charset="0"/>
                </a:rPr>
                <a:t>2</a:t>
              </a:r>
              <a:endParaRPr lang="en-US" altLang="zh-CN" sz="2400" dirty="0">
                <a:solidFill>
                  <a:schemeClr val="bg1"/>
                </a:solidFill>
                <a:latin typeface="Tahoma" panose="020B0604030504040204" pitchFamily="34" charset="0"/>
              </a:endParaRPr>
            </a:p>
          </p:txBody>
        </p:sp>
        <p:sp>
          <p:nvSpPr>
            <p:cNvPr id="100358" name="Text Box 7"/>
            <p:cNvSpPr txBox="1"/>
            <p:nvPr/>
          </p:nvSpPr>
          <p:spPr>
            <a:xfrm>
              <a:off x="1655" y="1706"/>
              <a:ext cx="238" cy="288"/>
            </a:xfrm>
            <a:prstGeom prst="rect">
              <a:avLst/>
            </a:prstGeom>
            <a:noFill/>
            <a:ln w="28575">
              <a:noFill/>
            </a:ln>
          </p:spPr>
          <p:txBody>
            <a:bodyPr wrap="none" anchor="t" anchorCtr="0">
              <a:spAutoFit/>
            </a:bodyPr>
            <a:p>
              <a:pPr algn="ctr"/>
              <a:r>
                <a:rPr lang="en-US" altLang="zh-CN" sz="2400" dirty="0">
                  <a:solidFill>
                    <a:schemeClr val="bg1"/>
                  </a:solidFill>
                  <a:latin typeface="Tahoma" panose="020B0604030504040204" pitchFamily="34" charset="0"/>
                </a:rPr>
                <a:t>3</a:t>
              </a:r>
              <a:endParaRPr lang="en-US" altLang="zh-CN" sz="2400" dirty="0">
                <a:solidFill>
                  <a:schemeClr val="bg1"/>
                </a:solidFill>
                <a:latin typeface="Tahoma" panose="020B0604030504040204" pitchFamily="34" charset="0"/>
              </a:endParaRPr>
            </a:p>
          </p:txBody>
        </p:sp>
        <p:sp>
          <p:nvSpPr>
            <p:cNvPr id="100359" name="Text Box 8"/>
            <p:cNvSpPr txBox="1"/>
            <p:nvPr/>
          </p:nvSpPr>
          <p:spPr>
            <a:xfrm>
              <a:off x="2290" y="2614"/>
              <a:ext cx="238" cy="288"/>
            </a:xfrm>
            <a:prstGeom prst="rect">
              <a:avLst/>
            </a:prstGeom>
            <a:noFill/>
            <a:ln w="28575">
              <a:noFill/>
            </a:ln>
          </p:spPr>
          <p:txBody>
            <a:bodyPr wrap="none" anchor="t" anchorCtr="0">
              <a:spAutoFit/>
            </a:bodyPr>
            <a:p>
              <a:pPr algn="ctr"/>
              <a:r>
                <a:rPr lang="en-US" altLang="zh-CN" sz="2400" dirty="0">
                  <a:solidFill>
                    <a:schemeClr val="bg1"/>
                  </a:solidFill>
                  <a:latin typeface="Tahoma" panose="020B0604030504040204" pitchFamily="34" charset="0"/>
                </a:rPr>
                <a:t>4</a:t>
              </a:r>
              <a:endParaRPr lang="en-US" altLang="zh-CN" sz="2400" dirty="0">
                <a:solidFill>
                  <a:schemeClr val="bg1"/>
                </a:solidFill>
                <a:latin typeface="Tahoma" panose="020B0604030504040204" pitchFamily="34" charset="0"/>
              </a:endParaRPr>
            </a:p>
          </p:txBody>
        </p:sp>
        <p:sp>
          <p:nvSpPr>
            <p:cNvPr id="100360" name="Text Box 9"/>
            <p:cNvSpPr txBox="1"/>
            <p:nvPr/>
          </p:nvSpPr>
          <p:spPr>
            <a:xfrm>
              <a:off x="869" y="3483"/>
              <a:ext cx="238" cy="288"/>
            </a:xfrm>
            <a:prstGeom prst="rect">
              <a:avLst/>
            </a:prstGeom>
            <a:noFill/>
            <a:ln w="28575">
              <a:noFill/>
            </a:ln>
          </p:spPr>
          <p:txBody>
            <a:bodyPr wrap="none" anchor="t" anchorCtr="0">
              <a:spAutoFit/>
            </a:bodyPr>
            <a:p>
              <a:pPr algn="ctr"/>
              <a:r>
                <a:rPr lang="en-US" altLang="zh-CN" sz="2400" dirty="0">
                  <a:solidFill>
                    <a:schemeClr val="bg1"/>
                  </a:solidFill>
                  <a:latin typeface="Tahoma" panose="020B0604030504040204" pitchFamily="34" charset="0"/>
                </a:rPr>
                <a:t>5</a:t>
              </a:r>
              <a:endParaRPr lang="en-US" altLang="zh-CN" sz="2400" dirty="0">
                <a:solidFill>
                  <a:schemeClr val="bg1"/>
                </a:solidFill>
                <a:latin typeface="Tahoma" panose="020B0604030504040204" pitchFamily="34" charset="0"/>
              </a:endParaRPr>
            </a:p>
          </p:txBody>
        </p:sp>
      </p:grpSp>
      <p:grpSp>
        <p:nvGrpSpPr>
          <p:cNvPr id="100361" name="Group 10"/>
          <p:cNvGrpSpPr/>
          <p:nvPr/>
        </p:nvGrpSpPr>
        <p:grpSpPr>
          <a:xfrm>
            <a:off x="6156008" y="764223"/>
            <a:ext cx="2160587" cy="5641975"/>
            <a:chOff x="3923" y="527"/>
            <a:chExt cx="1361" cy="3554"/>
          </a:xfrm>
        </p:grpSpPr>
        <p:sp>
          <p:nvSpPr>
            <p:cNvPr id="100362" name="Rectangle 11"/>
            <p:cNvSpPr/>
            <p:nvPr/>
          </p:nvSpPr>
          <p:spPr>
            <a:xfrm>
              <a:off x="3923" y="527"/>
              <a:ext cx="1361" cy="3311"/>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pPr algn="ctr"/>
              <a:endParaRPr lang="zh-CN" altLang="en-US" sz="2400" dirty="0">
                <a:latin typeface="Tahoma" panose="020B0604030504040204" pitchFamily="34" charset="0"/>
                <a:ea typeface="宋体" panose="02010600030101010101" pitchFamily="2" charset="-122"/>
              </a:endParaRPr>
            </a:p>
          </p:txBody>
        </p:sp>
        <p:sp>
          <p:nvSpPr>
            <p:cNvPr id="100363" name="Line 12"/>
            <p:cNvSpPr/>
            <p:nvPr/>
          </p:nvSpPr>
          <p:spPr>
            <a:xfrm>
              <a:off x="3923" y="981"/>
              <a:ext cx="1361" cy="0"/>
            </a:xfrm>
            <a:prstGeom prst="line">
              <a:avLst/>
            </a:prstGeom>
            <a:ln w="28575" cap="flat" cmpd="sng">
              <a:solidFill>
                <a:schemeClr val="tx1"/>
              </a:solidFill>
              <a:prstDash val="solid"/>
              <a:round/>
              <a:headEnd type="none" w="med" len="med"/>
              <a:tailEnd type="none" w="med" len="med"/>
            </a:ln>
          </p:spPr>
        </p:sp>
        <p:sp>
          <p:nvSpPr>
            <p:cNvPr id="100364" name="Text Box 13"/>
            <p:cNvSpPr txBox="1"/>
            <p:nvPr/>
          </p:nvSpPr>
          <p:spPr>
            <a:xfrm>
              <a:off x="4377" y="618"/>
              <a:ext cx="386"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OS</a:t>
              </a:r>
              <a:endParaRPr lang="en-US" altLang="zh-CN" sz="2400" dirty="0">
                <a:latin typeface="Tahoma" panose="020B0604030504040204" pitchFamily="34" charset="0"/>
              </a:endParaRPr>
            </a:p>
          </p:txBody>
        </p:sp>
        <p:sp>
          <p:nvSpPr>
            <p:cNvPr id="100365" name="Text Box 14"/>
            <p:cNvSpPr txBox="1"/>
            <p:nvPr/>
          </p:nvSpPr>
          <p:spPr>
            <a:xfrm>
              <a:off x="4320" y="1034"/>
              <a:ext cx="23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2</a:t>
              </a:r>
              <a:endParaRPr lang="en-US" altLang="zh-CN" sz="2400" dirty="0">
                <a:latin typeface="Tahoma" panose="020B0604030504040204" pitchFamily="34" charset="0"/>
              </a:endParaRPr>
            </a:p>
          </p:txBody>
        </p:sp>
        <p:sp>
          <p:nvSpPr>
            <p:cNvPr id="100366" name="Text Box 15"/>
            <p:cNvSpPr txBox="1"/>
            <p:nvPr/>
          </p:nvSpPr>
          <p:spPr>
            <a:xfrm>
              <a:off x="4332" y="2024"/>
              <a:ext cx="23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a:t>
              </a:r>
              <a:endParaRPr lang="en-US" altLang="zh-CN" sz="2400" dirty="0">
                <a:latin typeface="Tahoma" panose="020B0604030504040204" pitchFamily="34" charset="0"/>
              </a:endParaRPr>
            </a:p>
          </p:txBody>
        </p:sp>
        <p:sp>
          <p:nvSpPr>
            <p:cNvPr id="100367" name="Line 16"/>
            <p:cNvSpPr/>
            <p:nvPr/>
          </p:nvSpPr>
          <p:spPr>
            <a:xfrm>
              <a:off x="3923" y="2296"/>
              <a:ext cx="1361" cy="0"/>
            </a:xfrm>
            <a:prstGeom prst="line">
              <a:avLst/>
            </a:prstGeom>
            <a:ln w="28575" cap="flat" cmpd="sng">
              <a:solidFill>
                <a:schemeClr val="tx1"/>
              </a:solidFill>
              <a:prstDash val="solid"/>
              <a:round/>
              <a:headEnd type="none" w="med" len="med"/>
              <a:tailEnd type="none" w="med" len="med"/>
            </a:ln>
          </p:spPr>
        </p:sp>
        <p:sp>
          <p:nvSpPr>
            <p:cNvPr id="100368" name="Text Box 17"/>
            <p:cNvSpPr txBox="1"/>
            <p:nvPr/>
          </p:nvSpPr>
          <p:spPr>
            <a:xfrm>
              <a:off x="4332" y="2387"/>
              <a:ext cx="23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1</a:t>
              </a:r>
              <a:endParaRPr lang="en-US" altLang="zh-CN" sz="2400" dirty="0">
                <a:latin typeface="Tahoma" panose="020B0604030504040204" pitchFamily="34" charset="0"/>
              </a:endParaRPr>
            </a:p>
          </p:txBody>
        </p:sp>
        <p:sp>
          <p:nvSpPr>
            <p:cNvPr id="100369" name="Line 18"/>
            <p:cNvSpPr/>
            <p:nvPr/>
          </p:nvSpPr>
          <p:spPr>
            <a:xfrm>
              <a:off x="3923" y="2795"/>
              <a:ext cx="1361" cy="0"/>
            </a:xfrm>
            <a:prstGeom prst="line">
              <a:avLst/>
            </a:prstGeom>
            <a:ln w="28575" cap="flat" cmpd="sng">
              <a:solidFill>
                <a:schemeClr val="tx1"/>
              </a:solidFill>
              <a:prstDash val="solid"/>
              <a:round/>
              <a:headEnd type="none" w="med" len="med"/>
              <a:tailEnd type="none" w="med" len="med"/>
            </a:ln>
          </p:spPr>
        </p:sp>
        <p:sp>
          <p:nvSpPr>
            <p:cNvPr id="100370" name="Text Box 19"/>
            <p:cNvSpPr txBox="1"/>
            <p:nvPr/>
          </p:nvSpPr>
          <p:spPr>
            <a:xfrm>
              <a:off x="4332" y="2840"/>
              <a:ext cx="23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5</a:t>
              </a:r>
              <a:endParaRPr lang="en-US" altLang="zh-CN" sz="2400" dirty="0">
                <a:latin typeface="Tahoma" panose="020B0604030504040204" pitchFamily="34" charset="0"/>
              </a:endParaRPr>
            </a:p>
          </p:txBody>
        </p:sp>
        <p:sp>
          <p:nvSpPr>
            <p:cNvPr id="100371" name="Text Box 20"/>
            <p:cNvSpPr txBox="1"/>
            <p:nvPr/>
          </p:nvSpPr>
          <p:spPr>
            <a:xfrm>
              <a:off x="4332" y="3521"/>
              <a:ext cx="23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4</a:t>
              </a:r>
              <a:endParaRPr lang="en-US" altLang="zh-CN" sz="2400" dirty="0">
                <a:latin typeface="Tahoma" panose="020B0604030504040204" pitchFamily="34" charset="0"/>
              </a:endParaRPr>
            </a:p>
          </p:txBody>
        </p:sp>
        <p:sp>
          <p:nvSpPr>
            <p:cNvPr id="100372" name="Rectangle 21"/>
            <p:cNvSpPr/>
            <p:nvPr/>
          </p:nvSpPr>
          <p:spPr>
            <a:xfrm>
              <a:off x="3923" y="3113"/>
              <a:ext cx="1361" cy="362"/>
            </a:xfrm>
            <a:prstGeom prst="rect">
              <a:avLst/>
            </a:prstGeom>
            <a:solidFill>
              <a:srgbClr val="FFFF00"/>
            </a:solidFill>
            <a:ln w="28575" cap="flat" cmpd="sng">
              <a:solidFill>
                <a:srgbClr val="FFFF00"/>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00373" name="Rectangle 22"/>
            <p:cNvSpPr/>
            <p:nvPr/>
          </p:nvSpPr>
          <p:spPr>
            <a:xfrm>
              <a:off x="3923" y="1525"/>
              <a:ext cx="1361" cy="227"/>
            </a:xfrm>
            <a:prstGeom prst="rect">
              <a:avLst/>
            </a:prstGeom>
            <a:solidFill>
              <a:srgbClr val="FFFF00"/>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00374" name="Text Box 23"/>
            <p:cNvSpPr txBox="1"/>
            <p:nvPr/>
          </p:nvSpPr>
          <p:spPr>
            <a:xfrm>
              <a:off x="4150" y="3793"/>
              <a:ext cx="888" cy="288"/>
            </a:xfrm>
            <a:prstGeom prst="rect">
              <a:avLst/>
            </a:prstGeom>
            <a:noFill/>
            <a:ln w="28575">
              <a:noFill/>
            </a:ln>
          </p:spPr>
          <p:txBody>
            <a:bodyPr wrap="none" anchor="t" anchorCtr="0">
              <a:spAutoFit/>
            </a:bodyPr>
            <a:p>
              <a:pPr algn="ctr"/>
              <a:r>
                <a:rPr lang="zh-CN" altLang="en-US" sz="2400" dirty="0">
                  <a:latin typeface="Tahoma" panose="020B0604030504040204" pitchFamily="34" charset="0"/>
                  <a:ea typeface="宋体" panose="02010600030101010101" pitchFamily="2" charset="-122"/>
                </a:rPr>
                <a:t>物理内存</a:t>
              </a:r>
              <a:endParaRPr lang="zh-CN" altLang="en-US" sz="2400" dirty="0">
                <a:latin typeface="Tahoma" panose="020B0604030504040204" pitchFamily="34" charset="0"/>
                <a:ea typeface="宋体" panose="02010600030101010101" pitchFamily="2" charset="-122"/>
              </a:endParaRPr>
            </a:p>
          </p:txBody>
        </p:sp>
      </p:grpSp>
      <p:sp>
        <p:nvSpPr>
          <p:cNvPr id="101378" name="Rectangle 3"/>
          <p:cNvSpPr>
            <a:spLocks noGrp="1"/>
          </p:cNvSpPr>
          <p:nvPr>
            <p:ph type="title"/>
          </p:nvPr>
        </p:nvSpPr>
        <p:spPr>
          <a:xfrm>
            <a:off x="0" y="0"/>
            <a:ext cx="9144000" cy="4127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4.6.1 </a:t>
            </a:r>
            <a:r>
              <a:rPr lang="zh-CN" altLang="en-US" b="1" dirty="0">
                <a:latin typeface="宋体" panose="02010600030101010101" pitchFamily="2" charset="-122"/>
                <a:ea typeface="宋体" panose="02010600030101010101" pitchFamily="2" charset="-122"/>
              </a:rPr>
              <a:t>分段存储管理方式的引入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idx="1"/>
          </p:nvPr>
        </p:nvSpPr>
        <p:spPr>
          <a:xfrm>
            <a:off x="179388" y="549275"/>
            <a:ext cx="8713787" cy="6048375"/>
          </a:xfrm>
        </p:spPr>
        <p:txBody>
          <a:bodyPr wrap="square" lIns="91440" tIns="45720" rIns="91440" bIns="45720" anchor="t" anchorCtr="0"/>
          <a:p>
            <a:pPr eaLnBrk="1" hangingPunct="1"/>
            <a:r>
              <a:rPr lang="zh-CN" altLang="en-US" sz="2400" dirty="0"/>
              <a:t>方便编程</a:t>
            </a:r>
            <a:endParaRPr lang="zh-CN" altLang="en-US" sz="2400" dirty="0"/>
          </a:p>
          <a:p>
            <a:pPr lvl="1" eaLnBrk="1" hangingPunct="1"/>
            <a:r>
              <a:rPr lang="zh-CN" altLang="en-US" sz="2000" dirty="0"/>
              <a:t>按逻辑关系划分段：有独立的段名，各段的逻辑地址均从0开始。程序通过分段(</a:t>
            </a:r>
            <a:r>
              <a:rPr lang="en-US" altLang="zh-CN" sz="2000" dirty="0"/>
              <a:t>segmentation)</a:t>
            </a:r>
            <a:r>
              <a:rPr lang="zh-CN" altLang="en-US" sz="2000" dirty="0"/>
              <a:t>划分为多个模块，如代码段、数据段、共享段。可以分别编写和编译。</a:t>
            </a:r>
            <a:endParaRPr lang="zh-CN" altLang="en-US" sz="2000" dirty="0"/>
          </a:p>
          <a:p>
            <a:pPr eaLnBrk="1" hangingPunct="1"/>
            <a:r>
              <a:rPr lang="zh-CN" altLang="en-US" sz="2400" dirty="0"/>
              <a:t>分段共享：可以按段为单位来进行共享；分页不易于实现共享。</a:t>
            </a:r>
            <a:endParaRPr lang="zh-CN" altLang="en-US" sz="2400" dirty="0"/>
          </a:p>
          <a:p>
            <a:pPr eaLnBrk="1" hangingPunct="1"/>
            <a:r>
              <a:rPr lang="zh-CN" altLang="en-US" sz="2400" dirty="0"/>
              <a:t>分段保护：可以针对不同类型的段采取不同的保护措施</a:t>
            </a:r>
            <a:endParaRPr lang="zh-CN" altLang="en-US" sz="2400" dirty="0"/>
          </a:p>
          <a:p>
            <a:pPr eaLnBrk="1" hangingPunct="1"/>
            <a:r>
              <a:rPr lang="zh-CN" altLang="en-US" sz="2400" dirty="0"/>
              <a:t>动态链接：进程开始运行时，只装入主模块，运行中需要哪段再装入、链接。</a:t>
            </a:r>
            <a:endParaRPr lang="zh-CN" altLang="en-US" sz="2400" dirty="0"/>
          </a:p>
          <a:p>
            <a:pPr eaLnBrk="1" hangingPunct="1"/>
            <a:r>
              <a:rPr lang="zh-CN" altLang="en-US" sz="2400" dirty="0"/>
              <a:t>动态增长：如数据段根据运行需要可能会增大。</a:t>
            </a:r>
            <a:endParaRPr lang="zh-CN" altLang="en-US" sz="2400" dirty="0"/>
          </a:p>
          <a:p>
            <a:pPr eaLnBrk="1" hangingPunct="1"/>
            <a:r>
              <a:rPr lang="zh-CN" altLang="en-US" sz="2400" dirty="0"/>
              <a:t>优点：</a:t>
            </a:r>
            <a:endParaRPr lang="zh-CN" altLang="en-US" sz="2400" dirty="0"/>
          </a:p>
          <a:p>
            <a:pPr lvl="1" eaLnBrk="1" hangingPunct="1"/>
            <a:r>
              <a:rPr lang="zh-CN" altLang="en-US" sz="2000" dirty="0"/>
              <a:t>没有内碎片，外碎片可以通过内存紧凑来消除。便于改变进程占用空间的大小。</a:t>
            </a:r>
            <a:endParaRPr lang="zh-CN" altLang="en-US" sz="2000" dirty="0"/>
          </a:p>
          <a:p>
            <a:pPr eaLnBrk="1" hangingPunct="1"/>
            <a:r>
              <a:rPr lang="zh-CN" altLang="en-US" sz="2400" dirty="0"/>
              <a:t>缺点：</a:t>
            </a:r>
            <a:endParaRPr lang="zh-CN" altLang="en-US" sz="2400" dirty="0"/>
          </a:p>
          <a:p>
            <a:pPr lvl="1" eaLnBrk="1" hangingPunct="1"/>
            <a:r>
              <a:rPr lang="zh-CN" altLang="en-US" sz="2000" dirty="0"/>
              <a:t>基本分段管理要求进程全部装入内存。</a:t>
            </a:r>
            <a:endParaRPr lang="zh-CN" altLang="en-US" sz="2000" dirty="0"/>
          </a:p>
        </p:txBody>
      </p:sp>
      <p:sp>
        <p:nvSpPr>
          <p:cNvPr id="101378" name="Rectangle 3"/>
          <p:cNvSpPr>
            <a:spLocks noGrp="1"/>
          </p:cNvSpPr>
          <p:nvPr>
            <p:ph type="title"/>
          </p:nvPr>
        </p:nvSpPr>
        <p:spPr>
          <a:xfrm>
            <a:off x="0" y="0"/>
            <a:ext cx="9144000" cy="4127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4.6.1 </a:t>
            </a:r>
            <a:r>
              <a:rPr lang="zh-CN" altLang="en-US" b="1" dirty="0">
                <a:latin typeface="宋体" panose="02010600030101010101" pitchFamily="2" charset="-122"/>
                <a:ea typeface="宋体" panose="02010600030101010101" pitchFamily="2" charset="-122"/>
              </a:rPr>
              <a:t>分段存储管理方式的引入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
        <p:nvSpPr>
          <p:cNvPr id="4" name="文本框 3"/>
          <p:cNvSpPr txBox="1"/>
          <p:nvPr/>
        </p:nvSpPr>
        <p:spPr>
          <a:xfrm>
            <a:off x="140335" y="521335"/>
            <a:ext cx="8877935" cy="1280795"/>
          </a:xfrm>
          <a:prstGeom prst="rect">
            <a:avLst/>
          </a:prstGeom>
          <a:noFill/>
        </p:spPr>
        <p:txBody>
          <a:bodyPr wrap="square" rtlCol="0">
            <a:noAutofit/>
          </a:bodyPr>
          <a:p>
            <a:r>
              <a:rPr lang="zh-CN" altLang="en-US" sz="2000"/>
              <a:t>进程的地址空间：按照程序</a:t>
            </a:r>
            <a:r>
              <a:rPr lang="zh-CN" altLang="en-US" sz="2000">
                <a:solidFill>
                  <a:srgbClr val="FF0000"/>
                </a:solidFill>
              </a:rPr>
              <a:t>自身的逻辑</a:t>
            </a:r>
            <a:r>
              <a:rPr lang="zh-CN" altLang="en-US" sz="2000"/>
              <a:t>关系</a:t>
            </a:r>
            <a:r>
              <a:rPr lang="zh-CN" altLang="en-US" sz="2000">
                <a:solidFill>
                  <a:srgbClr val="FF0000"/>
                </a:solidFill>
              </a:rPr>
              <a:t>划分为若干个段</a:t>
            </a:r>
            <a:r>
              <a:rPr lang="zh-CN" altLang="en-US" sz="2000"/>
              <a:t>，每个段都有一个段名（在低级语言中，程序员使用段名来编程），</a:t>
            </a:r>
            <a:r>
              <a:rPr lang="zh-CN" altLang="en-US" sz="2000">
                <a:solidFill>
                  <a:srgbClr val="FF0000"/>
                </a:solidFill>
              </a:rPr>
              <a:t>每段从</a:t>
            </a:r>
            <a:r>
              <a:rPr lang="en-US" altLang="zh-CN" sz="2000">
                <a:solidFill>
                  <a:srgbClr val="FF0000"/>
                </a:solidFill>
              </a:rPr>
              <a:t>0</a:t>
            </a:r>
            <a:r>
              <a:rPr lang="zh-CN" altLang="en-US" sz="2000">
                <a:solidFill>
                  <a:srgbClr val="FF0000"/>
                </a:solidFill>
              </a:rPr>
              <a:t>开始编址</a:t>
            </a:r>
            <a:r>
              <a:rPr lang="zh-CN" altLang="en-US" sz="2000"/>
              <a:t>。</a:t>
            </a:r>
            <a:endParaRPr lang="zh-CN" altLang="en-US" sz="2000"/>
          </a:p>
          <a:p>
            <a:r>
              <a:rPr lang="zh-CN" altLang="en-US" sz="2000"/>
              <a:t>内存分配规则：以段为单位进行分配，</a:t>
            </a:r>
            <a:r>
              <a:rPr lang="zh-CN" altLang="en-US" sz="2000">
                <a:solidFill>
                  <a:srgbClr val="FF0000"/>
                </a:solidFill>
              </a:rPr>
              <a:t>每个段在内存中占据连续空间</a:t>
            </a:r>
            <a:r>
              <a:rPr lang="zh-CN" altLang="en-US" sz="2000"/>
              <a:t>，但</a:t>
            </a:r>
            <a:r>
              <a:rPr lang="zh-CN" altLang="en-US" sz="2000">
                <a:solidFill>
                  <a:srgbClr val="FF0000"/>
                </a:solidFill>
              </a:rPr>
              <a:t>各段之间可以不相邻</a:t>
            </a:r>
            <a:r>
              <a:rPr lang="zh-CN" altLang="en-US" sz="2000"/>
              <a:t>。</a:t>
            </a:r>
            <a:endParaRPr lang="zh-CN" altLang="en-US" sz="2000"/>
          </a:p>
        </p:txBody>
      </p:sp>
      <p:sp>
        <p:nvSpPr>
          <p:cNvPr id="5" name="矩形 4"/>
          <p:cNvSpPr/>
          <p:nvPr/>
        </p:nvSpPr>
        <p:spPr>
          <a:xfrm>
            <a:off x="360045" y="2205355"/>
            <a:ext cx="912495" cy="194437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16K</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360045" y="4149725"/>
            <a:ext cx="903605" cy="368300"/>
          </a:xfrm>
          <a:prstGeom prst="rect">
            <a:avLst/>
          </a:prstGeom>
          <a:noFill/>
        </p:spPr>
        <p:txBody>
          <a:bodyPr wrap="square" rtlCol="0">
            <a:spAutoFit/>
          </a:bodyPr>
          <a:p>
            <a:pPr algn="ctr"/>
            <a:r>
              <a:rPr lang="zh-CN" altLang="en-US"/>
              <a:t>进程</a:t>
            </a:r>
            <a:r>
              <a:rPr lang="en-US" altLang="zh-CN"/>
              <a:t>A</a:t>
            </a:r>
            <a:endParaRPr lang="en-US" altLang="zh-CN"/>
          </a:p>
        </p:txBody>
      </p:sp>
      <p:sp>
        <p:nvSpPr>
          <p:cNvPr id="7" name="矩形 6"/>
          <p:cNvSpPr/>
          <p:nvPr/>
        </p:nvSpPr>
        <p:spPr>
          <a:xfrm>
            <a:off x="3131820" y="2061210"/>
            <a:ext cx="1284605" cy="64770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3129915" y="3067050"/>
            <a:ext cx="1284605" cy="64770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3129915" y="4077335"/>
            <a:ext cx="128460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1868805" y="2093595"/>
            <a:ext cx="1256030" cy="583565"/>
          </a:xfrm>
          <a:prstGeom prst="rect">
            <a:avLst/>
          </a:prstGeom>
          <a:noFill/>
        </p:spPr>
        <p:txBody>
          <a:bodyPr wrap="square" rtlCol="0">
            <a:spAutoFit/>
          </a:bodyPr>
          <a:p>
            <a:pPr algn="ctr"/>
            <a:r>
              <a:rPr lang="zh-CN" altLang="en-US" sz="1600"/>
              <a:t>段名</a:t>
            </a:r>
            <a:r>
              <a:rPr lang="en-US" altLang="zh-CN" sz="1600"/>
              <a:t>:MAIN</a:t>
            </a:r>
            <a:endParaRPr lang="en-US" altLang="zh-CN" sz="1600"/>
          </a:p>
          <a:p>
            <a:pPr algn="ctr"/>
            <a:r>
              <a:rPr lang="en-US" altLang="zh-CN" sz="1600"/>
              <a:t>main</a:t>
            </a:r>
            <a:r>
              <a:rPr lang="zh-CN" altLang="en-US" sz="1600"/>
              <a:t>函数</a:t>
            </a:r>
            <a:endParaRPr lang="zh-CN" altLang="en-US" sz="1600"/>
          </a:p>
        </p:txBody>
      </p:sp>
      <p:sp>
        <p:nvSpPr>
          <p:cNvPr id="11" name="文本框 10"/>
          <p:cNvSpPr txBox="1"/>
          <p:nvPr/>
        </p:nvSpPr>
        <p:spPr>
          <a:xfrm>
            <a:off x="1863725" y="3085465"/>
            <a:ext cx="1263650" cy="583565"/>
          </a:xfrm>
          <a:prstGeom prst="rect">
            <a:avLst/>
          </a:prstGeom>
          <a:noFill/>
        </p:spPr>
        <p:txBody>
          <a:bodyPr wrap="square" rtlCol="0">
            <a:spAutoFit/>
          </a:bodyPr>
          <a:p>
            <a:pPr algn="ctr"/>
            <a:r>
              <a:rPr lang="zh-CN" altLang="en-US" sz="1600"/>
              <a:t>段名</a:t>
            </a:r>
            <a:r>
              <a:rPr lang="en-US" altLang="zh-CN" sz="1600"/>
              <a:t>:X</a:t>
            </a:r>
            <a:endParaRPr lang="en-US" altLang="zh-CN" sz="1600"/>
          </a:p>
          <a:p>
            <a:pPr algn="ctr"/>
            <a:r>
              <a:rPr lang="zh-CN" altLang="en-US" sz="1600"/>
              <a:t>某个</a:t>
            </a:r>
            <a:r>
              <a:rPr lang="zh-CN" altLang="en-US" sz="1600"/>
              <a:t>子函数</a:t>
            </a:r>
            <a:endParaRPr lang="zh-CN" altLang="en-US" sz="1600"/>
          </a:p>
        </p:txBody>
      </p:sp>
      <p:sp>
        <p:nvSpPr>
          <p:cNvPr id="12" name="文本框 11"/>
          <p:cNvSpPr txBox="1"/>
          <p:nvPr/>
        </p:nvSpPr>
        <p:spPr>
          <a:xfrm>
            <a:off x="1691640" y="4077335"/>
            <a:ext cx="1424305" cy="583565"/>
          </a:xfrm>
          <a:prstGeom prst="rect">
            <a:avLst/>
          </a:prstGeom>
          <a:noFill/>
        </p:spPr>
        <p:txBody>
          <a:bodyPr wrap="square" rtlCol="0">
            <a:spAutoFit/>
          </a:bodyPr>
          <a:p>
            <a:pPr algn="ctr"/>
            <a:r>
              <a:rPr lang="zh-CN" altLang="en-US" sz="1600"/>
              <a:t>段名</a:t>
            </a:r>
            <a:r>
              <a:rPr lang="en-US" altLang="zh-CN" sz="1600"/>
              <a:t>:D</a:t>
            </a:r>
            <a:endParaRPr lang="en-US" altLang="zh-CN" sz="1600"/>
          </a:p>
          <a:p>
            <a:pPr algn="ctr"/>
            <a:r>
              <a:rPr lang="zh-CN" altLang="en-US" sz="1600"/>
              <a:t>保存全局变量</a:t>
            </a:r>
            <a:endParaRPr lang="zh-CN" altLang="en-US" sz="1600"/>
          </a:p>
        </p:txBody>
      </p:sp>
      <p:sp>
        <p:nvSpPr>
          <p:cNvPr id="13" name="文本框 12"/>
          <p:cNvSpPr txBox="1"/>
          <p:nvPr/>
        </p:nvSpPr>
        <p:spPr>
          <a:xfrm>
            <a:off x="4428490" y="1988820"/>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7K-1</a:t>
            </a:r>
            <a:endParaRPr lang="en-US" altLang="zh-CN" sz="1200"/>
          </a:p>
        </p:txBody>
      </p:sp>
      <p:sp>
        <p:nvSpPr>
          <p:cNvPr id="14" name="文本框 13"/>
          <p:cNvSpPr txBox="1"/>
          <p:nvPr/>
        </p:nvSpPr>
        <p:spPr>
          <a:xfrm>
            <a:off x="4426585" y="2997200"/>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3K-1</a:t>
            </a:r>
            <a:endParaRPr lang="en-US" altLang="zh-CN" sz="1200"/>
          </a:p>
        </p:txBody>
      </p:sp>
      <p:sp>
        <p:nvSpPr>
          <p:cNvPr id="15" name="文本框 14"/>
          <p:cNvSpPr txBox="1"/>
          <p:nvPr/>
        </p:nvSpPr>
        <p:spPr>
          <a:xfrm>
            <a:off x="4423410" y="3984625"/>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6K-1</a:t>
            </a:r>
            <a:endParaRPr lang="en-US" altLang="zh-CN" sz="1200"/>
          </a:p>
        </p:txBody>
      </p:sp>
      <p:sp>
        <p:nvSpPr>
          <p:cNvPr id="16" name="矩形 15"/>
          <p:cNvSpPr/>
          <p:nvPr/>
        </p:nvSpPr>
        <p:spPr>
          <a:xfrm>
            <a:off x="6588125" y="1703070"/>
            <a:ext cx="1283970" cy="3698240"/>
          </a:xfrm>
          <a:prstGeom prst="rect">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6587490" y="3429635"/>
            <a:ext cx="1283970" cy="64770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6587490" y="2205355"/>
            <a:ext cx="128460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6587490" y="4509135"/>
            <a:ext cx="1284605" cy="64770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nvSpPr>
        <p:spPr>
          <a:xfrm>
            <a:off x="7884160" y="1659890"/>
            <a:ext cx="546100" cy="3063875"/>
          </a:xfrm>
          <a:prstGeom prst="rect">
            <a:avLst/>
          </a:prstGeom>
          <a:noFill/>
        </p:spPr>
        <p:txBody>
          <a:bodyPr wrap="square" rtlCol="0">
            <a:noAutofit/>
          </a:bodyPr>
          <a:p>
            <a:r>
              <a:rPr lang="en-US" altLang="zh-CN" sz="1200"/>
              <a:t>0</a:t>
            </a:r>
            <a:endParaRPr lang="en-US" altLang="zh-CN" sz="1200"/>
          </a:p>
          <a:p>
            <a:endParaRPr lang="en-US" altLang="zh-CN" sz="1200"/>
          </a:p>
          <a:p>
            <a:endParaRPr lang="en-US" altLang="zh-CN" sz="1200"/>
          </a:p>
          <a:p>
            <a:r>
              <a:rPr lang="en-US" altLang="zh-CN" sz="1200"/>
              <a:t>40K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80K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120K</a:t>
            </a:r>
            <a:endParaRPr lang="en-US" altLang="zh-CN" sz="1200"/>
          </a:p>
        </p:txBody>
      </p:sp>
      <p:cxnSp>
        <p:nvCxnSpPr>
          <p:cNvPr id="21" name="直接箭头连接符 20"/>
          <p:cNvCxnSpPr>
            <a:stCxn id="13" idx="1"/>
          </p:cNvCxnSpPr>
          <p:nvPr/>
        </p:nvCxnSpPr>
        <p:spPr>
          <a:xfrm>
            <a:off x="4428490" y="2404110"/>
            <a:ext cx="2159635" cy="1024890"/>
          </a:xfrm>
          <a:prstGeom prst="straightConnector1">
            <a:avLst/>
          </a:prstGeom>
          <a:solidFill>
            <a:schemeClr val="accent1"/>
          </a:solidFill>
          <a:ln w="19050" cap="flat" cmpd="sng" algn="ctr">
            <a:solidFill>
              <a:schemeClr val="accent6"/>
            </a:solidFill>
            <a:prstDash val="solid"/>
            <a:round/>
            <a:headEnd type="none" w="med" len="med"/>
            <a:tailEnd type="arrow" w="med" len="med"/>
          </a:ln>
        </p:spPr>
      </p:cxnSp>
      <p:cxnSp>
        <p:nvCxnSpPr>
          <p:cNvPr id="22" name="直接箭头连接符 21"/>
          <p:cNvCxnSpPr>
            <a:stCxn id="14" idx="1"/>
          </p:cNvCxnSpPr>
          <p:nvPr/>
        </p:nvCxnSpPr>
        <p:spPr>
          <a:xfrm>
            <a:off x="4426585" y="3412490"/>
            <a:ext cx="2161540" cy="1096645"/>
          </a:xfrm>
          <a:prstGeom prst="straightConnector1">
            <a:avLst/>
          </a:prstGeom>
          <a:solidFill>
            <a:schemeClr val="accent1"/>
          </a:solidFill>
          <a:ln w="19050" cap="flat" cmpd="sng" algn="ctr">
            <a:solidFill>
              <a:schemeClr val="accent6"/>
            </a:solidFill>
            <a:prstDash val="solid"/>
            <a:round/>
            <a:headEnd type="none" w="med" len="med"/>
            <a:tailEnd type="arrow" w="med" len="med"/>
          </a:ln>
        </p:spPr>
      </p:cxnSp>
      <p:cxnSp>
        <p:nvCxnSpPr>
          <p:cNvPr id="23" name="直接箭头连接符 22"/>
          <p:cNvCxnSpPr>
            <a:stCxn id="15" idx="1"/>
          </p:cNvCxnSpPr>
          <p:nvPr/>
        </p:nvCxnSpPr>
        <p:spPr>
          <a:xfrm flipV="1">
            <a:off x="4423410" y="2205355"/>
            <a:ext cx="2164715" cy="2194560"/>
          </a:xfrm>
          <a:prstGeom prst="straightConnector1">
            <a:avLst/>
          </a:prstGeom>
          <a:solidFill>
            <a:schemeClr val="accent1"/>
          </a:solidFill>
          <a:ln w="19050" cap="flat" cmpd="sng" algn="ctr">
            <a:solidFill>
              <a:schemeClr val="accent6"/>
            </a:solidFill>
            <a:prstDash val="solid"/>
            <a:round/>
            <a:headEnd type="none" w="med" len="med"/>
            <a:tailEnd type="arrow" w="med" len="med"/>
          </a:ln>
        </p:spPr>
      </p:cxnSp>
      <p:sp>
        <p:nvSpPr>
          <p:cNvPr id="25" name="文本框 24"/>
          <p:cNvSpPr txBox="1"/>
          <p:nvPr/>
        </p:nvSpPr>
        <p:spPr>
          <a:xfrm>
            <a:off x="140335" y="5300980"/>
            <a:ext cx="6292215" cy="1198880"/>
          </a:xfrm>
          <a:prstGeom prst="rect">
            <a:avLst/>
          </a:prstGeom>
          <a:noFill/>
        </p:spPr>
        <p:txBody>
          <a:bodyPr wrap="square" rtlCol="0">
            <a:spAutoFit/>
          </a:bodyPr>
          <a:p>
            <a:pPr algn="just"/>
            <a:r>
              <a:rPr lang="zh-CN" altLang="en-US"/>
              <a:t>由于是按逻辑功能模块划分，用户</a:t>
            </a:r>
            <a:r>
              <a:rPr lang="zh-CN" altLang="en-US">
                <a:solidFill>
                  <a:srgbClr val="FF0000"/>
                </a:solidFill>
              </a:rPr>
              <a:t>编程更方便</a:t>
            </a:r>
            <a:r>
              <a:rPr lang="en-US" altLang="zh-CN"/>
              <a:t>，程序的</a:t>
            </a:r>
            <a:r>
              <a:rPr lang="en-US" altLang="zh-CN">
                <a:solidFill>
                  <a:srgbClr val="FF0000"/>
                </a:solidFill>
              </a:rPr>
              <a:t>可读性更高</a:t>
            </a:r>
            <a:endParaRPr lang="zh-CN" altLang="en-US"/>
          </a:p>
          <a:p>
            <a:pPr algn="just"/>
            <a:r>
              <a:rPr lang="en-US" altLang="zh-CN"/>
              <a:t>LOAD 1, [D] | &lt;A&gt;;    //</a:t>
            </a:r>
            <a:r>
              <a:rPr lang="zh-CN" altLang="en-US"/>
              <a:t>将分段</a:t>
            </a:r>
            <a:r>
              <a:rPr lang="en-US" altLang="zh-CN"/>
              <a:t>D</a:t>
            </a:r>
            <a:r>
              <a:rPr lang="zh-CN" altLang="en-US"/>
              <a:t>中</a:t>
            </a:r>
            <a:r>
              <a:rPr lang="en-US" altLang="zh-CN"/>
              <a:t>A</a:t>
            </a:r>
            <a:r>
              <a:rPr lang="zh-CN" altLang="en-US"/>
              <a:t>单元值直接读入寄存器</a:t>
            </a:r>
            <a:r>
              <a:rPr lang="en-US" altLang="zh-CN"/>
              <a:t>1</a:t>
            </a:r>
            <a:endParaRPr lang="en-US" altLang="zh-CN"/>
          </a:p>
          <a:p>
            <a:pPr algn="just"/>
            <a:r>
              <a:rPr lang="en-US" altLang="zh-CN">
                <a:sym typeface="+mn-ea"/>
              </a:rPr>
              <a:t>STORE 1, [X] | &lt;B&gt;;  // </a:t>
            </a:r>
            <a:r>
              <a:rPr lang="zh-CN" altLang="en-US">
                <a:sym typeface="+mn-ea"/>
              </a:rPr>
              <a:t>将寄存器</a:t>
            </a:r>
            <a:r>
              <a:rPr lang="en-US" altLang="zh-CN">
                <a:sym typeface="+mn-ea"/>
              </a:rPr>
              <a:t>1</a:t>
            </a:r>
            <a:r>
              <a:rPr lang="zh-CN" altLang="en-US">
                <a:sym typeface="+mn-ea"/>
              </a:rPr>
              <a:t>的内容存入</a:t>
            </a:r>
            <a:r>
              <a:rPr lang="en-US" altLang="zh-CN">
                <a:sym typeface="+mn-ea"/>
              </a:rPr>
              <a:t>X</a:t>
            </a:r>
            <a:r>
              <a:rPr lang="zh-CN" altLang="en-US">
                <a:sym typeface="+mn-ea"/>
              </a:rPr>
              <a:t>分段的</a:t>
            </a:r>
            <a:r>
              <a:rPr lang="en-US" altLang="zh-CN">
                <a:sym typeface="+mn-ea"/>
              </a:rPr>
              <a:t>B</a:t>
            </a:r>
            <a:r>
              <a:rPr lang="zh-CN" altLang="en-US">
                <a:sym typeface="+mn-ea"/>
              </a:rPr>
              <a:t>单元</a:t>
            </a:r>
            <a:endParaRPr lang="zh-CN" altLang="en-US">
              <a:sym typeface="+mn-ea"/>
            </a:endParaRPr>
          </a:p>
        </p:txBody>
      </p:sp>
      <p:sp>
        <p:nvSpPr>
          <p:cNvPr id="26" name="文本框 25"/>
          <p:cNvSpPr txBox="1"/>
          <p:nvPr/>
        </p:nvSpPr>
        <p:spPr>
          <a:xfrm>
            <a:off x="6875780" y="5401310"/>
            <a:ext cx="810260" cy="368300"/>
          </a:xfrm>
          <a:prstGeom prst="rect">
            <a:avLst/>
          </a:prstGeom>
          <a:noFill/>
        </p:spPr>
        <p:txBody>
          <a:bodyPr wrap="square" rtlCol="0">
            <a:spAutoFit/>
          </a:bodyPr>
          <a:p>
            <a:pPr algn="ctr"/>
            <a:r>
              <a:rPr lang="zh-CN" altLang="en-US"/>
              <a:t>内存</a:t>
            </a:r>
            <a:endParaRPr lang="zh-CN" altLang="en-US"/>
          </a:p>
        </p:txBody>
      </p:sp>
      <p:sp>
        <p:nvSpPr>
          <p:cNvPr id="27" name="圆角矩形标注 26"/>
          <p:cNvSpPr/>
          <p:nvPr/>
        </p:nvSpPr>
        <p:spPr>
          <a:xfrm>
            <a:off x="8171815" y="3606800"/>
            <a:ext cx="1243330" cy="889000"/>
          </a:xfrm>
          <a:prstGeom prst="wedgeRoundRectCallout">
            <a:avLst>
              <a:gd name="adj1" fmla="val -68464"/>
              <a:gd name="adj2" fmla="val -36785"/>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编译程序会</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将段名转换</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为段号</a:t>
            </a:r>
            <a:endPar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548640"/>
            <a:ext cx="9025255" cy="398780"/>
          </a:xfrm>
          <a:prstGeom prst="rect">
            <a:avLst/>
          </a:prstGeom>
          <a:noFill/>
        </p:spPr>
        <p:txBody>
          <a:bodyPr wrap="square" rtlCol="0">
            <a:spAutoFit/>
          </a:bodyPr>
          <a:p>
            <a:r>
              <a:rPr lang="zh-CN" altLang="en-US" sz="2000"/>
              <a:t>分段系统的逻辑地址结构由段号</a:t>
            </a:r>
            <a:r>
              <a:rPr lang="en-US" altLang="zh-CN" sz="2000"/>
              <a:t>(</a:t>
            </a:r>
            <a:r>
              <a:rPr lang="zh-CN" altLang="en-US" sz="2000"/>
              <a:t>段名</a:t>
            </a:r>
            <a:r>
              <a:rPr lang="en-US" altLang="zh-CN" sz="2000"/>
              <a:t>)</a:t>
            </a:r>
            <a:r>
              <a:rPr lang="zh-CN" altLang="en-US" sz="2000"/>
              <a:t>和段内地址</a:t>
            </a:r>
            <a:r>
              <a:rPr lang="en-US" altLang="zh-CN" sz="2000"/>
              <a:t>(</a:t>
            </a:r>
            <a:r>
              <a:rPr lang="zh-CN" altLang="en-US" sz="2000"/>
              <a:t>段内偏移量</a:t>
            </a:r>
            <a:r>
              <a:rPr lang="en-US" altLang="zh-CN" sz="2000"/>
              <a:t>)</a:t>
            </a:r>
            <a:r>
              <a:rPr lang="zh-CN" altLang="en-US" sz="2000"/>
              <a:t>所组成，如：</a:t>
            </a:r>
            <a:endParaRPr lang="zh-CN" altLang="en-US" sz="2000"/>
          </a:p>
        </p:txBody>
      </p:sp>
      <p:graphicFrame>
        <p:nvGraphicFramePr>
          <p:cNvPr id="3" name="表格 2"/>
          <p:cNvGraphicFramePr/>
          <p:nvPr>
            <p:custDataLst>
              <p:tags r:id="rId1"/>
            </p:custDataLst>
          </p:nvPr>
        </p:nvGraphicFramePr>
        <p:xfrm>
          <a:off x="820420" y="1062355"/>
          <a:ext cx="6666230" cy="815340"/>
        </p:xfrm>
        <a:graphic>
          <a:graphicData uri="http://schemas.openxmlformats.org/drawingml/2006/table">
            <a:tbl>
              <a:tblPr firstRow="1" bandRow="1">
                <a:tableStyleId>{5C22544A-7EE6-4342-B048-85BDC9FD1C3A}</a:tableStyleId>
              </a:tblPr>
              <a:tblGrid>
                <a:gridCol w="3333115"/>
                <a:gridCol w="3333115"/>
              </a:tblGrid>
              <a:tr h="419100">
                <a:tc>
                  <a:txBody>
                    <a:bodyPr/>
                    <a:p>
                      <a:pPr>
                        <a:buNone/>
                      </a:pPr>
                      <a:r>
                        <a:rPr lang="en-US" altLang="zh-CN" sz="2000">
                          <a:solidFill>
                            <a:schemeClr val="tx1"/>
                          </a:solidFill>
                        </a:rPr>
                        <a:t>31       ......       16  </a:t>
                      </a:r>
                      <a:endParaRPr lang="en-US" altLang="zh-CN" sz="200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en-US" altLang="zh-CN" sz="2000">
                          <a:solidFill>
                            <a:schemeClr val="tx1"/>
                          </a:solidFill>
                          <a:sym typeface="+mn-ea"/>
                        </a:rPr>
                        <a:t>15        ......       0 </a:t>
                      </a:r>
                      <a:endParaRPr lang="en-US" altLang="zh-CN" sz="20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96240">
                <a:tc>
                  <a:txBody>
                    <a:bodyPr/>
                    <a:p>
                      <a:pPr>
                        <a:buNone/>
                      </a:pPr>
                      <a:r>
                        <a:rPr lang="zh-CN" altLang="en-US" sz="2000">
                          <a:solidFill>
                            <a:schemeClr val="tx1"/>
                          </a:solidFill>
                        </a:rPr>
                        <a:t>段号</a:t>
                      </a:r>
                      <a:endParaRPr lang="zh-CN" altLang="en-US" sz="200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zh-CN" altLang="en-US" sz="2000">
                          <a:solidFill>
                            <a:schemeClr val="tx1"/>
                          </a:solidFill>
                        </a:rPr>
                        <a:t>段内地址</a:t>
                      </a:r>
                      <a:endParaRPr lang="zh-CN" altLang="en-US" sz="200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4" name="文本框 3"/>
          <p:cNvSpPr txBox="1"/>
          <p:nvPr/>
        </p:nvSpPr>
        <p:spPr>
          <a:xfrm>
            <a:off x="323850" y="2060575"/>
            <a:ext cx="5041900" cy="645160"/>
          </a:xfrm>
          <a:prstGeom prst="rect">
            <a:avLst/>
          </a:prstGeom>
          <a:noFill/>
        </p:spPr>
        <p:txBody>
          <a:bodyPr wrap="square" rtlCol="0">
            <a:spAutoFit/>
          </a:bodyPr>
          <a:p>
            <a:pPr algn="just"/>
            <a:r>
              <a:rPr lang="zh-CN" altLang="en-US"/>
              <a:t>段号的位数决定了每个进程最多可以分几个段；段内地址位数决定了每个段的最大长度</a:t>
            </a:r>
            <a:r>
              <a:rPr lang="zh-CN" altLang="en-US"/>
              <a:t>是多少。</a:t>
            </a:r>
            <a:endParaRPr lang="zh-CN" altLang="en-US"/>
          </a:p>
        </p:txBody>
      </p:sp>
      <p:sp>
        <p:nvSpPr>
          <p:cNvPr id="5" name="文本框 4"/>
          <p:cNvSpPr txBox="1"/>
          <p:nvPr/>
        </p:nvSpPr>
        <p:spPr>
          <a:xfrm>
            <a:off x="323850" y="2852420"/>
            <a:ext cx="4795520" cy="1476375"/>
          </a:xfrm>
          <a:prstGeom prst="rect">
            <a:avLst/>
          </a:prstGeom>
          <a:noFill/>
        </p:spPr>
        <p:txBody>
          <a:bodyPr wrap="square" rtlCol="0">
            <a:spAutoFit/>
          </a:bodyPr>
          <a:p>
            <a:pPr algn="just"/>
            <a:r>
              <a:rPr lang="zh-CN" altLang="en-US"/>
              <a:t>在上述例子中，若系统是按照字节寻址的，</a:t>
            </a:r>
            <a:r>
              <a:rPr lang="zh-CN" altLang="en-US"/>
              <a:t>则</a:t>
            </a:r>
            <a:endParaRPr lang="zh-CN" altLang="en-US"/>
          </a:p>
          <a:p>
            <a:pPr algn="just"/>
            <a:r>
              <a:rPr lang="zh-CN" altLang="en-US"/>
              <a:t>段号占</a:t>
            </a:r>
            <a:r>
              <a:rPr lang="en-US" altLang="zh-CN"/>
              <a:t>16</a:t>
            </a:r>
            <a:r>
              <a:rPr lang="zh-CN" altLang="en-US"/>
              <a:t>位，因此在该系统中，每个进程最多有</a:t>
            </a:r>
            <a:r>
              <a:rPr lang="en-US" altLang="zh-CN"/>
              <a:t>2</a:t>
            </a:r>
            <a:r>
              <a:rPr lang="en-US" altLang="zh-CN" baseline="30000"/>
              <a:t>16</a:t>
            </a:r>
            <a:r>
              <a:rPr lang="en-US" altLang="zh-CN"/>
              <a:t>=64K</a:t>
            </a:r>
            <a:r>
              <a:rPr lang="zh-CN" altLang="en-US"/>
              <a:t>个</a:t>
            </a:r>
            <a:r>
              <a:rPr lang="zh-CN" altLang="en-US"/>
              <a:t>段。</a:t>
            </a:r>
            <a:endParaRPr lang="zh-CN" altLang="en-US"/>
          </a:p>
          <a:p>
            <a:pPr algn="just"/>
            <a:r>
              <a:rPr lang="zh-CN" altLang="en-US"/>
              <a:t>段内地址占</a:t>
            </a:r>
            <a:r>
              <a:rPr lang="en-US" altLang="zh-CN"/>
              <a:t>16</a:t>
            </a:r>
            <a:r>
              <a:rPr lang="zh-CN" altLang="en-US"/>
              <a:t>位，因此每个段的最大长度是</a:t>
            </a:r>
            <a:r>
              <a:rPr lang="en-US" altLang="zh-CN">
                <a:sym typeface="+mn-ea"/>
              </a:rPr>
              <a:t>2</a:t>
            </a:r>
            <a:r>
              <a:rPr lang="en-US" altLang="zh-CN" baseline="30000">
                <a:sym typeface="+mn-ea"/>
              </a:rPr>
              <a:t>16</a:t>
            </a:r>
            <a:r>
              <a:rPr lang="en-US" altLang="zh-CN">
                <a:sym typeface="+mn-ea"/>
              </a:rPr>
              <a:t>=64KB</a:t>
            </a:r>
            <a:r>
              <a:rPr lang="zh-CN" altLang="en-US">
                <a:sym typeface="+mn-ea"/>
              </a:rPr>
              <a:t>。</a:t>
            </a:r>
            <a:endParaRPr lang="zh-CN" altLang="en-US">
              <a:sym typeface="+mn-ea"/>
            </a:endParaRPr>
          </a:p>
        </p:txBody>
      </p:sp>
      <p:sp>
        <p:nvSpPr>
          <p:cNvPr id="6" name="文本框 5"/>
          <p:cNvSpPr txBox="1"/>
          <p:nvPr/>
        </p:nvSpPr>
        <p:spPr>
          <a:xfrm>
            <a:off x="323850" y="4436745"/>
            <a:ext cx="4744085" cy="1198880"/>
          </a:xfrm>
          <a:prstGeom prst="rect">
            <a:avLst/>
          </a:prstGeom>
          <a:noFill/>
        </p:spPr>
        <p:txBody>
          <a:bodyPr wrap="square" rtlCol="0" anchor="t">
            <a:spAutoFit/>
          </a:bodyPr>
          <a:p>
            <a:pPr algn="just"/>
            <a:r>
              <a:rPr lang="en-US" altLang="zh-CN">
                <a:sym typeface="+mn-ea"/>
              </a:rPr>
              <a:t>LOAD 1, [D] | &lt;A&gt;;    //</a:t>
            </a:r>
            <a:r>
              <a:rPr lang="zh-CN" altLang="en-US">
                <a:sym typeface="+mn-ea"/>
              </a:rPr>
              <a:t>将分段</a:t>
            </a:r>
            <a:r>
              <a:rPr lang="en-US" altLang="zh-CN">
                <a:sym typeface="+mn-ea"/>
              </a:rPr>
              <a:t>D</a:t>
            </a:r>
            <a:r>
              <a:rPr lang="zh-CN" altLang="en-US">
                <a:sym typeface="+mn-ea"/>
              </a:rPr>
              <a:t>中</a:t>
            </a:r>
            <a:r>
              <a:rPr lang="en-US" altLang="zh-CN">
                <a:sym typeface="+mn-ea"/>
              </a:rPr>
              <a:t>A</a:t>
            </a:r>
            <a:r>
              <a:rPr lang="zh-CN" altLang="en-US">
                <a:sym typeface="+mn-ea"/>
              </a:rPr>
              <a:t>单元值直接读入寄存器</a:t>
            </a:r>
            <a:r>
              <a:rPr lang="en-US" altLang="zh-CN">
                <a:sym typeface="+mn-ea"/>
              </a:rPr>
              <a:t>1</a:t>
            </a:r>
            <a:endParaRPr lang="en-US" altLang="zh-CN"/>
          </a:p>
          <a:p>
            <a:pPr algn="just"/>
            <a:r>
              <a:rPr lang="en-US" altLang="zh-CN">
                <a:sym typeface="+mn-ea"/>
              </a:rPr>
              <a:t>STORE 1, [X] | &lt;B&gt;;  // </a:t>
            </a:r>
            <a:r>
              <a:rPr lang="zh-CN" altLang="en-US">
                <a:sym typeface="+mn-ea"/>
              </a:rPr>
              <a:t>将寄存器</a:t>
            </a:r>
            <a:r>
              <a:rPr lang="en-US" altLang="zh-CN">
                <a:sym typeface="+mn-ea"/>
              </a:rPr>
              <a:t>1</a:t>
            </a:r>
            <a:r>
              <a:rPr lang="zh-CN" altLang="en-US">
                <a:sym typeface="+mn-ea"/>
              </a:rPr>
              <a:t>的内容存入</a:t>
            </a:r>
            <a:r>
              <a:rPr lang="en-US" altLang="zh-CN">
                <a:sym typeface="+mn-ea"/>
              </a:rPr>
              <a:t>X</a:t>
            </a:r>
            <a:r>
              <a:rPr lang="zh-CN" altLang="en-US">
                <a:sym typeface="+mn-ea"/>
              </a:rPr>
              <a:t>分段的</a:t>
            </a:r>
            <a:r>
              <a:rPr lang="en-US" altLang="zh-CN">
                <a:sym typeface="+mn-ea"/>
              </a:rPr>
              <a:t>B</a:t>
            </a:r>
            <a:r>
              <a:rPr lang="zh-CN" altLang="en-US">
                <a:sym typeface="+mn-ea"/>
              </a:rPr>
              <a:t>单元</a:t>
            </a:r>
            <a:endParaRPr lang="zh-CN" altLang="en-US">
              <a:sym typeface="+mn-ea"/>
            </a:endParaRPr>
          </a:p>
        </p:txBody>
      </p:sp>
      <p:sp>
        <p:nvSpPr>
          <p:cNvPr id="7" name="圆角矩形标注 6"/>
          <p:cNvSpPr/>
          <p:nvPr/>
        </p:nvSpPr>
        <p:spPr>
          <a:xfrm>
            <a:off x="251460" y="5805170"/>
            <a:ext cx="2232025" cy="978535"/>
          </a:xfrm>
          <a:prstGeom prst="wedgeRoundRectCallout">
            <a:avLst>
              <a:gd name="adj1" fmla="val -6927"/>
              <a:gd name="adj2" fmla="val -77255"/>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写程序时使用的段名</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会被编译程</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序翻译成对应</a:t>
            </a:r>
            <a:r>
              <a:rPr kumimoji="0" lang="zh-CN"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段号</a:t>
            </a:r>
            <a:endParaRPr kumimoji="0" lang="zh-CN"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endParaRPr>
          </a:p>
        </p:txBody>
      </p:sp>
      <p:sp>
        <p:nvSpPr>
          <p:cNvPr id="8" name="圆角矩形标注 7"/>
          <p:cNvSpPr/>
          <p:nvPr/>
        </p:nvSpPr>
        <p:spPr>
          <a:xfrm>
            <a:off x="2769870" y="5732780"/>
            <a:ext cx="2232025" cy="978535"/>
          </a:xfrm>
          <a:prstGeom prst="wedgeRoundRectCallout">
            <a:avLst>
              <a:gd name="adj1" fmla="val -39815"/>
              <a:gd name="adj2" fmla="val -83030"/>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单元、</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单元会</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被编译程序翻译成</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段内地址</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偏移量</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endParaRPr>
          </a:p>
        </p:txBody>
      </p:sp>
      <p:sp>
        <p:nvSpPr>
          <p:cNvPr id="9" name="矩形 8"/>
          <p:cNvSpPr/>
          <p:nvPr/>
        </p:nvSpPr>
        <p:spPr>
          <a:xfrm>
            <a:off x="7452360" y="2185035"/>
            <a:ext cx="1223645" cy="1511935"/>
          </a:xfrm>
          <a:prstGeom prst="rect">
            <a:avLst/>
          </a:prstGeom>
          <a:solidFill>
            <a:srgbClr val="E0754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7452360" y="3696970"/>
            <a:ext cx="1223645" cy="101727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7452360" y="3985260"/>
            <a:ext cx="1223645" cy="306070"/>
          </a:xfrm>
          <a:prstGeom prst="rect">
            <a:avLst/>
          </a:prstGeom>
          <a:solidFill>
            <a:srgbClr val="5893CA"/>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&lt;B&gt;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单元</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7452360" y="4714240"/>
            <a:ext cx="1223645" cy="1588135"/>
          </a:xfrm>
          <a:prstGeom prst="rect">
            <a:avLst/>
          </a:prstGeom>
          <a:solidFill>
            <a:srgbClr val="7030A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7452360" y="5497195"/>
            <a:ext cx="1223645" cy="306070"/>
          </a:xfrm>
          <a:prstGeom prst="rect">
            <a:avLst/>
          </a:prstGeom>
          <a:solidFill>
            <a:srgbClr val="5893CA"/>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lang="en-US" altLang="en-US" sz="1800" smtClean="0">
                <a:ln>
                  <a:noFill/>
                </a:ln>
                <a:effectLst/>
                <a:sym typeface="+mn-ea"/>
              </a:rPr>
              <a:t>&lt;A&gt;</a:t>
            </a:r>
            <a:r>
              <a:rPr lang="zh-CN" altLang="en-US" sz="1800" smtClean="0">
                <a:ln>
                  <a:noFill/>
                </a:ln>
                <a:effectLst/>
                <a:sym typeface="+mn-ea"/>
              </a:rPr>
              <a:t>单元</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5835650" y="2492375"/>
            <a:ext cx="1455420" cy="922020"/>
          </a:xfrm>
          <a:prstGeom prst="rect">
            <a:avLst/>
          </a:prstGeom>
          <a:noFill/>
        </p:spPr>
        <p:txBody>
          <a:bodyPr wrap="square" rtlCol="0">
            <a:spAutoFit/>
          </a:bodyPr>
          <a:p>
            <a:r>
              <a:rPr lang="zh-CN" altLang="en-US"/>
              <a:t>段名</a:t>
            </a:r>
            <a:r>
              <a:rPr lang="en-US" altLang="zh-CN"/>
              <a:t>: MAIN</a:t>
            </a:r>
            <a:endParaRPr lang="en-US" altLang="zh-CN"/>
          </a:p>
          <a:p>
            <a:r>
              <a:rPr lang="en-US" altLang="zh-CN"/>
              <a:t>    </a:t>
            </a:r>
            <a:r>
              <a:rPr lang="zh-CN" altLang="en-US">
                <a:solidFill>
                  <a:srgbClr val="C00000"/>
                </a:solidFill>
              </a:rPr>
              <a:t>段号</a:t>
            </a:r>
            <a:r>
              <a:rPr lang="en-US" altLang="zh-CN">
                <a:solidFill>
                  <a:srgbClr val="C00000"/>
                </a:solidFill>
              </a:rPr>
              <a:t>: 0</a:t>
            </a:r>
            <a:endParaRPr lang="en-US" altLang="zh-CN">
              <a:solidFill>
                <a:srgbClr val="C00000"/>
              </a:solidFill>
            </a:endParaRPr>
          </a:p>
          <a:p>
            <a:r>
              <a:rPr lang="en-US" altLang="zh-CN"/>
              <a:t>main </a:t>
            </a:r>
            <a:r>
              <a:rPr lang="zh-CN" altLang="en-US"/>
              <a:t>函数</a:t>
            </a:r>
            <a:endParaRPr lang="zh-CN" altLang="en-US"/>
          </a:p>
        </p:txBody>
      </p:sp>
      <p:cxnSp>
        <p:nvCxnSpPr>
          <p:cNvPr id="16" name="直接箭头连接符 15"/>
          <p:cNvCxnSpPr/>
          <p:nvPr/>
        </p:nvCxnSpPr>
        <p:spPr>
          <a:xfrm>
            <a:off x="5940425" y="2924810"/>
            <a:ext cx="216535" cy="0"/>
          </a:xfrm>
          <a:prstGeom prst="straightConnector1">
            <a:avLst/>
          </a:prstGeom>
          <a:solidFill>
            <a:schemeClr val="accent1"/>
          </a:solidFill>
          <a:ln w="28575" cap="flat" cmpd="sng" algn="ctr">
            <a:solidFill>
              <a:srgbClr val="C00000"/>
            </a:solidFill>
            <a:prstDash val="solid"/>
            <a:round/>
            <a:headEnd type="none" w="med" len="med"/>
            <a:tailEnd type="arrow" w="med" len="med"/>
          </a:ln>
        </p:spPr>
      </p:cxnSp>
      <p:sp>
        <p:nvSpPr>
          <p:cNvPr id="17" name="文本框 16"/>
          <p:cNvSpPr txBox="1"/>
          <p:nvPr/>
        </p:nvSpPr>
        <p:spPr>
          <a:xfrm>
            <a:off x="5868035" y="3716655"/>
            <a:ext cx="1455420" cy="922020"/>
          </a:xfrm>
          <a:prstGeom prst="rect">
            <a:avLst/>
          </a:prstGeom>
          <a:noFill/>
        </p:spPr>
        <p:txBody>
          <a:bodyPr wrap="square" rtlCol="0">
            <a:spAutoFit/>
          </a:bodyPr>
          <a:p>
            <a:r>
              <a:rPr lang="zh-CN" altLang="en-US"/>
              <a:t>段名</a:t>
            </a:r>
            <a:r>
              <a:rPr lang="en-US" altLang="zh-CN"/>
              <a:t>: X</a:t>
            </a:r>
            <a:endParaRPr lang="en-US" altLang="zh-CN"/>
          </a:p>
          <a:p>
            <a:r>
              <a:rPr lang="en-US" altLang="zh-CN"/>
              <a:t>    </a:t>
            </a:r>
            <a:r>
              <a:rPr lang="zh-CN" altLang="en-US">
                <a:solidFill>
                  <a:srgbClr val="C00000"/>
                </a:solidFill>
              </a:rPr>
              <a:t>段号</a:t>
            </a:r>
            <a:r>
              <a:rPr lang="en-US" altLang="zh-CN">
                <a:solidFill>
                  <a:srgbClr val="C00000"/>
                </a:solidFill>
              </a:rPr>
              <a:t>: 1</a:t>
            </a:r>
            <a:endParaRPr lang="en-US" altLang="zh-CN">
              <a:solidFill>
                <a:srgbClr val="C00000"/>
              </a:solidFill>
            </a:endParaRPr>
          </a:p>
          <a:p>
            <a:r>
              <a:rPr lang="zh-CN" altLang="en-US"/>
              <a:t>某个</a:t>
            </a:r>
            <a:r>
              <a:rPr lang="zh-CN" altLang="en-US"/>
              <a:t>子函数</a:t>
            </a:r>
            <a:endParaRPr lang="zh-CN" altLang="en-US"/>
          </a:p>
        </p:txBody>
      </p:sp>
      <p:cxnSp>
        <p:nvCxnSpPr>
          <p:cNvPr id="18" name="直接箭头连接符 17"/>
          <p:cNvCxnSpPr/>
          <p:nvPr/>
        </p:nvCxnSpPr>
        <p:spPr>
          <a:xfrm>
            <a:off x="5972810" y="4149090"/>
            <a:ext cx="216535" cy="0"/>
          </a:xfrm>
          <a:prstGeom prst="straightConnector1">
            <a:avLst/>
          </a:prstGeom>
          <a:solidFill>
            <a:schemeClr val="accent1"/>
          </a:solidFill>
          <a:ln w="28575" cap="flat" cmpd="sng" algn="ctr">
            <a:solidFill>
              <a:srgbClr val="C00000"/>
            </a:solidFill>
            <a:prstDash val="solid"/>
            <a:round/>
            <a:headEnd type="none" w="med" len="med"/>
            <a:tailEnd type="arrow" w="med" len="med"/>
          </a:ln>
        </p:spPr>
      </p:cxnSp>
      <p:sp>
        <p:nvSpPr>
          <p:cNvPr id="19" name="文本框 18"/>
          <p:cNvSpPr txBox="1"/>
          <p:nvPr/>
        </p:nvSpPr>
        <p:spPr>
          <a:xfrm>
            <a:off x="5868035" y="5047615"/>
            <a:ext cx="1606550" cy="922020"/>
          </a:xfrm>
          <a:prstGeom prst="rect">
            <a:avLst/>
          </a:prstGeom>
          <a:noFill/>
        </p:spPr>
        <p:txBody>
          <a:bodyPr wrap="square" rtlCol="0">
            <a:spAutoFit/>
          </a:bodyPr>
          <a:p>
            <a:r>
              <a:rPr lang="zh-CN" altLang="en-US"/>
              <a:t>段名</a:t>
            </a:r>
            <a:r>
              <a:rPr lang="en-US" altLang="zh-CN"/>
              <a:t>: D</a:t>
            </a:r>
            <a:endParaRPr lang="en-US" altLang="zh-CN"/>
          </a:p>
          <a:p>
            <a:r>
              <a:rPr lang="en-US" altLang="zh-CN"/>
              <a:t>    </a:t>
            </a:r>
            <a:r>
              <a:rPr lang="zh-CN" altLang="en-US">
                <a:solidFill>
                  <a:srgbClr val="C00000"/>
                </a:solidFill>
              </a:rPr>
              <a:t>段号</a:t>
            </a:r>
            <a:r>
              <a:rPr lang="en-US" altLang="zh-CN">
                <a:solidFill>
                  <a:srgbClr val="C00000"/>
                </a:solidFill>
              </a:rPr>
              <a:t>: 2</a:t>
            </a:r>
            <a:endParaRPr lang="en-US" altLang="zh-CN">
              <a:solidFill>
                <a:srgbClr val="C00000"/>
              </a:solidFill>
            </a:endParaRPr>
          </a:p>
          <a:p>
            <a:r>
              <a:rPr lang="zh-CN" altLang="en-US"/>
              <a:t>保存全局</a:t>
            </a:r>
            <a:r>
              <a:rPr lang="zh-CN" altLang="en-US"/>
              <a:t>变量</a:t>
            </a:r>
            <a:endParaRPr lang="zh-CN" altLang="en-US"/>
          </a:p>
        </p:txBody>
      </p:sp>
      <p:cxnSp>
        <p:nvCxnSpPr>
          <p:cNvPr id="20" name="直接箭头连接符 19"/>
          <p:cNvCxnSpPr/>
          <p:nvPr/>
        </p:nvCxnSpPr>
        <p:spPr>
          <a:xfrm>
            <a:off x="5972810" y="5497195"/>
            <a:ext cx="216535" cy="0"/>
          </a:xfrm>
          <a:prstGeom prst="straightConnector1">
            <a:avLst/>
          </a:prstGeom>
          <a:solidFill>
            <a:schemeClr val="accent1"/>
          </a:solidFill>
          <a:ln w="28575" cap="flat" cmpd="sng" algn="ctr">
            <a:solidFill>
              <a:srgbClr val="C00000"/>
            </a:solidFill>
            <a:prstDash val="solid"/>
            <a:round/>
            <a:headEnd type="none" w="med" len="med"/>
            <a:tailEnd type="arrow" w="med" len="med"/>
          </a:ln>
        </p:spPr>
      </p:cxnSp>
      <p:sp>
        <p:nvSpPr>
          <p:cNvPr id="21"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558165"/>
            <a:ext cx="8903335" cy="998220"/>
          </a:xfrm>
          <a:prstGeom prst="rect">
            <a:avLst/>
          </a:prstGeom>
          <a:noFill/>
        </p:spPr>
        <p:txBody>
          <a:bodyPr wrap="square" rtlCol="0">
            <a:noAutofit/>
          </a:bodyPr>
          <a:p>
            <a:r>
              <a:rPr lang="zh-CN" altLang="en-US" sz="2000"/>
              <a:t>问题：程序分为多个段，各段离散地装入内存，为了保证程序能正常运行，就必须能从物理内存中找到各个逻辑段的存放位置。为此，需为每个进程建立一张段映射表，简称</a:t>
            </a:r>
            <a:r>
              <a:rPr lang="en-US" altLang="zh-CN" sz="2000"/>
              <a:t>“</a:t>
            </a:r>
            <a:r>
              <a:rPr lang="zh-CN" altLang="en-US" sz="2000"/>
              <a:t>段表</a:t>
            </a:r>
            <a:r>
              <a:rPr lang="en-US" altLang="zh-CN" sz="2000"/>
              <a:t>”</a:t>
            </a:r>
            <a:r>
              <a:rPr lang="zh-CN" altLang="en-US" sz="2000"/>
              <a:t>。</a:t>
            </a:r>
            <a:endParaRPr lang="zh-CN" altLang="en-US" sz="2000"/>
          </a:p>
        </p:txBody>
      </p:sp>
      <p:sp>
        <p:nvSpPr>
          <p:cNvPr id="7" name="矩形 6"/>
          <p:cNvSpPr/>
          <p:nvPr/>
        </p:nvSpPr>
        <p:spPr>
          <a:xfrm>
            <a:off x="1485900" y="2063115"/>
            <a:ext cx="1284605" cy="64770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1483995" y="3068955"/>
            <a:ext cx="1284605" cy="64770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1483995" y="4079240"/>
            <a:ext cx="128460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222885" y="2095500"/>
            <a:ext cx="1256030" cy="583565"/>
          </a:xfrm>
          <a:prstGeom prst="rect">
            <a:avLst/>
          </a:prstGeom>
          <a:noFill/>
        </p:spPr>
        <p:txBody>
          <a:bodyPr wrap="square" rtlCol="0">
            <a:spAutoFit/>
          </a:bodyPr>
          <a:p>
            <a:pPr algn="ctr"/>
            <a:r>
              <a:rPr lang="zh-CN" altLang="en-US" sz="1600"/>
              <a:t>段名</a:t>
            </a:r>
            <a:r>
              <a:rPr lang="en-US" altLang="zh-CN" sz="1600"/>
              <a:t>:MAIN</a:t>
            </a:r>
            <a:endParaRPr lang="en-US" altLang="zh-CN" sz="1600"/>
          </a:p>
          <a:p>
            <a:pPr algn="ctr"/>
            <a:r>
              <a:rPr lang="en-US" altLang="zh-CN" sz="1600"/>
              <a:t>main</a:t>
            </a:r>
            <a:r>
              <a:rPr lang="zh-CN" altLang="en-US" sz="1600"/>
              <a:t>函数</a:t>
            </a:r>
            <a:endParaRPr lang="zh-CN" altLang="en-US" sz="1600"/>
          </a:p>
        </p:txBody>
      </p:sp>
      <p:sp>
        <p:nvSpPr>
          <p:cNvPr id="11" name="文本框 10"/>
          <p:cNvSpPr txBox="1"/>
          <p:nvPr/>
        </p:nvSpPr>
        <p:spPr>
          <a:xfrm>
            <a:off x="217805" y="3087370"/>
            <a:ext cx="1263650" cy="583565"/>
          </a:xfrm>
          <a:prstGeom prst="rect">
            <a:avLst/>
          </a:prstGeom>
          <a:noFill/>
        </p:spPr>
        <p:txBody>
          <a:bodyPr wrap="square" rtlCol="0">
            <a:spAutoFit/>
          </a:bodyPr>
          <a:p>
            <a:pPr algn="ctr"/>
            <a:r>
              <a:rPr lang="zh-CN" altLang="en-US" sz="1600"/>
              <a:t>段名</a:t>
            </a:r>
            <a:r>
              <a:rPr lang="en-US" altLang="zh-CN" sz="1600"/>
              <a:t>:X</a:t>
            </a:r>
            <a:endParaRPr lang="en-US" altLang="zh-CN" sz="1600"/>
          </a:p>
          <a:p>
            <a:pPr algn="ctr"/>
            <a:r>
              <a:rPr lang="zh-CN" altLang="en-US" sz="1600"/>
              <a:t>某个</a:t>
            </a:r>
            <a:r>
              <a:rPr lang="zh-CN" altLang="en-US" sz="1600"/>
              <a:t>子函数</a:t>
            </a:r>
            <a:endParaRPr lang="zh-CN" altLang="en-US" sz="1600"/>
          </a:p>
        </p:txBody>
      </p:sp>
      <p:sp>
        <p:nvSpPr>
          <p:cNvPr id="12" name="文本框 11"/>
          <p:cNvSpPr txBox="1"/>
          <p:nvPr/>
        </p:nvSpPr>
        <p:spPr>
          <a:xfrm>
            <a:off x="45720" y="4079240"/>
            <a:ext cx="1424305" cy="583565"/>
          </a:xfrm>
          <a:prstGeom prst="rect">
            <a:avLst/>
          </a:prstGeom>
          <a:noFill/>
        </p:spPr>
        <p:txBody>
          <a:bodyPr wrap="square" rtlCol="0">
            <a:spAutoFit/>
          </a:bodyPr>
          <a:p>
            <a:pPr algn="ctr"/>
            <a:r>
              <a:rPr lang="zh-CN" altLang="en-US" sz="1600"/>
              <a:t>段名</a:t>
            </a:r>
            <a:r>
              <a:rPr lang="en-US" altLang="zh-CN" sz="1600"/>
              <a:t>:D</a:t>
            </a:r>
            <a:endParaRPr lang="en-US" altLang="zh-CN" sz="1600"/>
          </a:p>
          <a:p>
            <a:pPr algn="ctr"/>
            <a:r>
              <a:rPr lang="zh-CN" altLang="en-US" sz="1600"/>
              <a:t>保存全局变量</a:t>
            </a:r>
            <a:endParaRPr lang="zh-CN" altLang="en-US" sz="1600"/>
          </a:p>
        </p:txBody>
      </p:sp>
      <p:sp>
        <p:nvSpPr>
          <p:cNvPr id="13" name="文本框 12"/>
          <p:cNvSpPr txBox="1"/>
          <p:nvPr/>
        </p:nvSpPr>
        <p:spPr>
          <a:xfrm>
            <a:off x="2782570" y="1990725"/>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7K-1</a:t>
            </a:r>
            <a:endParaRPr lang="en-US" altLang="zh-CN" sz="1200"/>
          </a:p>
        </p:txBody>
      </p:sp>
      <p:sp>
        <p:nvSpPr>
          <p:cNvPr id="14" name="文本框 13"/>
          <p:cNvSpPr txBox="1"/>
          <p:nvPr/>
        </p:nvSpPr>
        <p:spPr>
          <a:xfrm>
            <a:off x="2780665" y="2999105"/>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3K-1</a:t>
            </a:r>
            <a:endParaRPr lang="en-US" altLang="zh-CN" sz="1200"/>
          </a:p>
        </p:txBody>
      </p:sp>
      <p:sp>
        <p:nvSpPr>
          <p:cNvPr id="15" name="文本框 14"/>
          <p:cNvSpPr txBox="1"/>
          <p:nvPr/>
        </p:nvSpPr>
        <p:spPr>
          <a:xfrm>
            <a:off x="2777490" y="3986530"/>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6K-1</a:t>
            </a:r>
            <a:endParaRPr lang="en-US" altLang="zh-CN" sz="1200"/>
          </a:p>
        </p:txBody>
      </p:sp>
      <p:sp>
        <p:nvSpPr>
          <p:cNvPr id="16" name="矩形 15"/>
          <p:cNvSpPr/>
          <p:nvPr/>
        </p:nvSpPr>
        <p:spPr>
          <a:xfrm>
            <a:off x="7100570" y="1556385"/>
            <a:ext cx="1283970" cy="3698240"/>
          </a:xfrm>
          <a:prstGeom prst="rect">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7099935" y="3282950"/>
            <a:ext cx="1283970" cy="64770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7099935" y="2058670"/>
            <a:ext cx="128460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099935" y="4362450"/>
            <a:ext cx="1284605" cy="64770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表格 2"/>
          <p:cNvGraphicFramePr/>
          <p:nvPr>
            <p:custDataLst>
              <p:tags r:id="rId1"/>
            </p:custDataLst>
          </p:nvPr>
        </p:nvGraphicFramePr>
        <p:xfrm>
          <a:off x="3644265" y="2564765"/>
          <a:ext cx="2695575" cy="1463040"/>
        </p:xfrm>
        <a:graphic>
          <a:graphicData uri="http://schemas.openxmlformats.org/drawingml/2006/table">
            <a:tbl>
              <a:tblPr firstRow="1" bandRow="1">
                <a:tableStyleId>{5C22544A-7EE6-4342-B048-85BDC9FD1C3A}</a:tableStyleId>
              </a:tblPr>
              <a:tblGrid>
                <a:gridCol w="898525"/>
                <a:gridCol w="898525"/>
                <a:gridCol w="898525"/>
              </a:tblGrid>
              <a:tr h="365760">
                <a:tc>
                  <a:txBody>
                    <a:bodyPr/>
                    <a:p>
                      <a:pPr algn="ctr">
                        <a:buNone/>
                      </a:pPr>
                      <a:r>
                        <a:rPr lang="zh-CN" altLang="en-US" b="1">
                          <a:solidFill>
                            <a:schemeClr val="tx1"/>
                          </a:solidFill>
                        </a:rPr>
                        <a:t>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段长</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基址</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7K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80K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1</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120K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2</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0" name="文本框 19"/>
          <p:cNvSpPr txBox="1"/>
          <p:nvPr/>
        </p:nvSpPr>
        <p:spPr>
          <a:xfrm>
            <a:off x="8401050" y="1507490"/>
            <a:ext cx="546100" cy="3063875"/>
          </a:xfrm>
          <a:prstGeom prst="rect">
            <a:avLst/>
          </a:prstGeom>
          <a:noFill/>
        </p:spPr>
        <p:txBody>
          <a:bodyPr wrap="square" rtlCol="0">
            <a:noAutofit/>
          </a:bodyPr>
          <a:p>
            <a:r>
              <a:rPr lang="en-US" altLang="zh-CN" sz="1200"/>
              <a:t>0</a:t>
            </a:r>
            <a:endParaRPr lang="en-US" altLang="zh-CN" sz="1200"/>
          </a:p>
          <a:p>
            <a:endParaRPr lang="en-US" altLang="zh-CN" sz="1200"/>
          </a:p>
          <a:p>
            <a:r>
              <a:rPr lang="en-US" altLang="zh-CN" sz="1200"/>
              <a:t>40K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80K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120K</a:t>
            </a:r>
            <a:endParaRPr lang="en-US" altLang="zh-CN" sz="1200"/>
          </a:p>
        </p:txBody>
      </p:sp>
      <p:cxnSp>
        <p:nvCxnSpPr>
          <p:cNvPr id="4" name="直接箭头连接符 3"/>
          <p:cNvCxnSpPr>
            <a:stCxn id="13" idx="1"/>
          </p:cNvCxnSpPr>
          <p:nvPr/>
        </p:nvCxnSpPr>
        <p:spPr>
          <a:xfrm>
            <a:off x="2782570" y="2406015"/>
            <a:ext cx="861695" cy="66294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5" name="直接箭头连接符 4"/>
          <p:cNvCxnSpPr>
            <a:stCxn id="14" idx="1"/>
          </p:cNvCxnSpPr>
          <p:nvPr/>
        </p:nvCxnSpPr>
        <p:spPr>
          <a:xfrm>
            <a:off x="2780665" y="3414395"/>
            <a:ext cx="863600" cy="8636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6" name="直接箭头连接符 5"/>
          <p:cNvCxnSpPr>
            <a:stCxn id="15" idx="1"/>
          </p:cNvCxnSpPr>
          <p:nvPr/>
        </p:nvCxnSpPr>
        <p:spPr>
          <a:xfrm flipV="1">
            <a:off x="2777490" y="3860800"/>
            <a:ext cx="866775" cy="54102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24" name="直接箭头连接符 23"/>
          <p:cNvCxnSpPr>
            <a:endCxn id="18" idx="1"/>
          </p:cNvCxnSpPr>
          <p:nvPr/>
        </p:nvCxnSpPr>
        <p:spPr>
          <a:xfrm flipV="1">
            <a:off x="6372225" y="2382520"/>
            <a:ext cx="727710" cy="147891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25" name="直接箭头连接符 24"/>
          <p:cNvCxnSpPr/>
          <p:nvPr/>
        </p:nvCxnSpPr>
        <p:spPr>
          <a:xfrm>
            <a:off x="6339840" y="3067050"/>
            <a:ext cx="760730" cy="21780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26" name="直接箭头连接符 25"/>
          <p:cNvCxnSpPr/>
          <p:nvPr/>
        </p:nvCxnSpPr>
        <p:spPr>
          <a:xfrm>
            <a:off x="6339840" y="3498850"/>
            <a:ext cx="760730" cy="86614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sp>
        <p:nvSpPr>
          <p:cNvPr id="28" name="文本框 27"/>
          <p:cNvSpPr txBox="1"/>
          <p:nvPr/>
        </p:nvSpPr>
        <p:spPr>
          <a:xfrm>
            <a:off x="7403465" y="5254625"/>
            <a:ext cx="676910" cy="337185"/>
          </a:xfrm>
          <a:prstGeom prst="rect">
            <a:avLst/>
          </a:prstGeom>
          <a:noFill/>
        </p:spPr>
        <p:txBody>
          <a:bodyPr wrap="square" rtlCol="0" anchor="t">
            <a:spAutoFit/>
          </a:bodyPr>
          <a:p>
            <a:r>
              <a:rPr lang="zh-CN" altLang="en-US" sz="1600">
                <a:sym typeface="+mn-ea"/>
              </a:rPr>
              <a:t>内存</a:t>
            </a:r>
            <a:endParaRPr lang="zh-CN" altLang="en-US" sz="1600">
              <a:sym typeface="+mn-ea"/>
            </a:endParaRPr>
          </a:p>
        </p:txBody>
      </p:sp>
      <p:sp>
        <p:nvSpPr>
          <p:cNvPr id="29" name="文本框 28"/>
          <p:cNvSpPr txBox="1"/>
          <p:nvPr/>
        </p:nvSpPr>
        <p:spPr>
          <a:xfrm>
            <a:off x="4653915" y="4064635"/>
            <a:ext cx="676910" cy="337185"/>
          </a:xfrm>
          <a:prstGeom prst="rect">
            <a:avLst/>
          </a:prstGeom>
          <a:noFill/>
        </p:spPr>
        <p:txBody>
          <a:bodyPr wrap="square" rtlCol="0" anchor="t">
            <a:spAutoFit/>
          </a:bodyPr>
          <a:p>
            <a:r>
              <a:rPr lang="zh-CN" altLang="en-US" sz="1600">
                <a:solidFill>
                  <a:srgbClr val="C00000"/>
                </a:solidFill>
                <a:sym typeface="+mn-ea"/>
              </a:rPr>
              <a:t>段表</a:t>
            </a:r>
            <a:endParaRPr lang="zh-CN" altLang="en-US" sz="1600">
              <a:solidFill>
                <a:srgbClr val="C00000"/>
              </a:solidFill>
              <a:sym typeface="+mn-ea"/>
            </a:endParaRPr>
          </a:p>
        </p:txBody>
      </p:sp>
      <p:sp>
        <p:nvSpPr>
          <p:cNvPr id="22"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16510"/>
            <a:ext cx="3064510" cy="460375"/>
          </a:xfrm>
          <a:prstGeom prst="rect">
            <a:avLst/>
          </a:prstGeom>
          <a:noFill/>
        </p:spPr>
        <p:txBody>
          <a:bodyPr wrap="square" rtlCol="0">
            <a:spAutoFit/>
          </a:bodyPr>
          <a:p>
            <a:r>
              <a:rPr lang="zh-CN" altLang="en-US" sz="2400"/>
              <a:t>指令的工作原理</a:t>
            </a:r>
            <a:endParaRPr lang="zh-CN" altLang="en-US" sz="2400"/>
          </a:p>
        </p:txBody>
      </p:sp>
      <p:sp>
        <p:nvSpPr>
          <p:cNvPr id="3" name="横卷形 2"/>
          <p:cNvSpPr/>
          <p:nvPr/>
        </p:nvSpPr>
        <p:spPr>
          <a:xfrm>
            <a:off x="395605" y="981075"/>
            <a:ext cx="1025525" cy="840105"/>
          </a:xfrm>
          <a:prstGeom prst="horizontalScroll">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x=x+1</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右箭头 3"/>
          <p:cNvSpPr/>
          <p:nvPr/>
        </p:nvSpPr>
        <p:spPr>
          <a:xfrm>
            <a:off x="1547495" y="1268730"/>
            <a:ext cx="1151890" cy="215900"/>
          </a:xfrm>
          <a:prstGeom prst="rightArrow">
            <a:avLst/>
          </a:prstGeom>
          <a:solidFill>
            <a:schemeClr val="accent2"/>
          </a:solidFill>
          <a:ln w="28575" cap="flat" cmpd="sng" algn="ctr">
            <a:solidFill>
              <a:schemeClr val="accent2"/>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1763395" y="900430"/>
            <a:ext cx="716915" cy="368300"/>
          </a:xfrm>
          <a:prstGeom prst="rect">
            <a:avLst/>
          </a:prstGeom>
          <a:noFill/>
        </p:spPr>
        <p:txBody>
          <a:bodyPr wrap="square" rtlCol="0">
            <a:spAutoFit/>
          </a:bodyPr>
          <a:p>
            <a:r>
              <a:rPr lang="zh-CN" altLang="en-US"/>
              <a:t>编译</a:t>
            </a:r>
            <a:endParaRPr lang="zh-CN" altLang="en-US"/>
          </a:p>
        </p:txBody>
      </p:sp>
      <p:sp>
        <p:nvSpPr>
          <p:cNvPr id="6" name="横卷形 5"/>
          <p:cNvSpPr/>
          <p:nvPr/>
        </p:nvSpPr>
        <p:spPr>
          <a:xfrm>
            <a:off x="2915920" y="908685"/>
            <a:ext cx="5734685" cy="1296035"/>
          </a:xfrm>
          <a:prstGeom prst="horizontalScroll">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00101100</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00000011, 01001111)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数据</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传送指令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2(</a:t>
            </a:r>
            <a:r>
              <a:rPr lang="en-US" altLang="zh-CN" sz="1800" smtClean="0">
                <a:ln>
                  <a:noFill/>
                </a:ln>
                <a:solidFill>
                  <a:srgbClr val="C00000"/>
                </a:solidFill>
                <a:effectLst/>
                <a:sym typeface="+mn-ea"/>
              </a:rPr>
              <a:t>10010010</a:t>
            </a:r>
            <a:r>
              <a:rPr lang="en-US" altLang="zh-CN" sz="1800" smtClean="0">
                <a:ln>
                  <a:noFill/>
                </a:ln>
                <a:effectLst/>
                <a:sym typeface="+mn-ea"/>
              </a:rPr>
              <a:t>, 00000011, 01001111)        </a:t>
            </a:r>
            <a:r>
              <a:rPr lang="zh-CN" altLang="en-US" sz="1800" smtClean="0">
                <a:ln>
                  <a:noFill/>
                </a:ln>
                <a:effectLst/>
                <a:sym typeface="+mn-ea"/>
              </a:rPr>
              <a:t>加法指令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3(</a:t>
            </a:r>
            <a:r>
              <a:rPr lang="en-US" altLang="zh-CN" sz="1800" smtClean="0">
                <a:ln>
                  <a:noFill/>
                </a:ln>
                <a:solidFill>
                  <a:srgbClr val="C00000"/>
                </a:solidFill>
                <a:effectLst/>
                <a:sym typeface="+mn-ea"/>
              </a:rPr>
              <a:t>00101100</a:t>
            </a:r>
            <a:r>
              <a:rPr lang="en-US" altLang="zh-CN" sz="1800" smtClean="0">
                <a:ln>
                  <a:noFill/>
                </a:ln>
                <a:effectLst/>
                <a:sym typeface="+mn-ea"/>
              </a:rPr>
              <a:t>, 01001111, 00000011) </a:t>
            </a:r>
            <a:r>
              <a:rPr lang="zh-CN" altLang="en-US" sz="1800" smtClean="0">
                <a:ln>
                  <a:noFill/>
                </a:ln>
                <a:effectLst/>
                <a:sym typeface="+mn-ea"/>
              </a:rPr>
              <a:t>数据传送指令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0" y="2535555"/>
            <a:ext cx="3554095" cy="922020"/>
          </a:xfrm>
          <a:prstGeom prst="rect">
            <a:avLst/>
          </a:prstGeom>
          <a:noFill/>
        </p:spPr>
        <p:txBody>
          <a:bodyPr wrap="square" rtlCol="0">
            <a:spAutoFit/>
          </a:bodyPr>
          <a:p>
            <a:r>
              <a:rPr lang="zh-CN" altLang="en-US"/>
              <a:t>某个寄存器</a:t>
            </a:r>
            <a:r>
              <a:rPr lang="en-US" altLang="zh-CN"/>
              <a:t>: </a:t>
            </a:r>
            <a:r>
              <a:rPr lang="zh-CN" altLang="en-US"/>
              <a:t>地址为</a:t>
            </a:r>
            <a:r>
              <a:rPr lang="en-US" altLang="zh-CN"/>
              <a:t>00000011(3)</a:t>
            </a:r>
            <a:r>
              <a:rPr lang="zh-CN" altLang="en-US"/>
              <a:t>，</a:t>
            </a:r>
            <a:endParaRPr lang="zh-CN" altLang="en-US"/>
          </a:p>
          <a:p>
            <a:r>
              <a:rPr lang="zh-CN" altLang="en-US"/>
              <a:t>注</a:t>
            </a:r>
            <a:r>
              <a:rPr lang="en-US" altLang="zh-CN"/>
              <a:t>: </a:t>
            </a:r>
            <a:r>
              <a:rPr lang="zh-CN" altLang="en-US"/>
              <a:t>有的系统中，寄存器和内存可能统一</a:t>
            </a:r>
            <a:r>
              <a:rPr lang="zh-CN" altLang="en-US"/>
              <a:t>编址。</a:t>
            </a:r>
            <a:endParaRPr lang="zh-CN" altLang="en-US"/>
          </a:p>
        </p:txBody>
      </p:sp>
      <p:sp>
        <p:nvSpPr>
          <p:cNvPr id="8" name="矩形 7"/>
          <p:cNvSpPr/>
          <p:nvPr/>
        </p:nvSpPr>
        <p:spPr>
          <a:xfrm>
            <a:off x="5471160" y="2571750"/>
            <a:ext cx="1368425" cy="876935"/>
          </a:xfrm>
          <a:prstGeom prst="rect">
            <a:avLst/>
          </a:prstGeom>
          <a:solidFill>
            <a:srgbClr val="00B05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5471160" y="3452495"/>
            <a:ext cx="1368425" cy="1170305"/>
          </a:xfrm>
          <a:prstGeom prst="rect">
            <a:avLst/>
          </a:prstGeom>
          <a:solidFill>
            <a:schemeClr val="accent5"/>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5471160" y="3953510"/>
            <a:ext cx="1368425" cy="180340"/>
          </a:xfrm>
          <a:prstGeom prst="rect">
            <a:avLst/>
          </a:prstGeom>
          <a:solidFill>
            <a:srgbClr val="FF33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5471160" y="4622800"/>
            <a:ext cx="1368425" cy="822960"/>
          </a:xfrm>
          <a:prstGeom prst="rect">
            <a:avLst/>
          </a:prstGeom>
          <a:solidFill>
            <a:schemeClr val="accent6">
              <a:lumMod val="40000"/>
              <a:lumOff val="6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圆角矩形标注 13"/>
          <p:cNvSpPr/>
          <p:nvPr/>
        </p:nvSpPr>
        <p:spPr>
          <a:xfrm>
            <a:off x="7127875" y="2530475"/>
            <a:ext cx="1072515" cy="475615"/>
          </a:xfrm>
          <a:prstGeom prst="wedgeRoundRectCallout">
            <a:avLst>
              <a:gd name="adj1" fmla="val -69318"/>
              <a:gd name="adj2" fmla="val -5116"/>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程序段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圆角矩形标注 14"/>
          <p:cNvSpPr/>
          <p:nvPr/>
        </p:nvSpPr>
        <p:spPr>
          <a:xfrm>
            <a:off x="7127240" y="3644900"/>
            <a:ext cx="2016760" cy="661670"/>
          </a:xfrm>
          <a:prstGeom prst="wedgeRoundRectCallout">
            <a:avLst>
              <a:gd name="adj1" fmla="val -62562"/>
              <a:gd name="adj2" fmla="val 6909"/>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变量</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的存放地</a:t>
            </a:r>
            <a:r>
              <a:rPr lang="zh-CN" altLang="en-US" sz="1800" smtClean="0">
                <a:ln>
                  <a:noFill/>
                </a:ln>
                <a:effectLst/>
                <a:sym typeface="+mn-ea"/>
              </a:rPr>
              <a:t>址</a:t>
            </a:r>
            <a:r>
              <a:rPr lang="en-US" altLang="zh-CN" sz="1800" smtClean="0">
                <a:ln>
                  <a:noFill/>
                </a:ln>
                <a:effectLst/>
                <a:sym typeface="+mn-ea"/>
              </a:rPr>
              <a:t>: </a:t>
            </a:r>
            <a:endParaRPr lang="en-US" altLang="zh-CN" sz="1800"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effectLst/>
                <a:sym typeface="+mn-ea"/>
              </a:rPr>
              <a:t>01</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001111(79)</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圆角矩形标注 15"/>
          <p:cNvSpPr/>
          <p:nvPr/>
        </p:nvSpPr>
        <p:spPr>
          <a:xfrm>
            <a:off x="7164070" y="4436745"/>
            <a:ext cx="1072515" cy="475615"/>
          </a:xfrm>
          <a:prstGeom prst="wedgeRoundRectCallout">
            <a:avLst>
              <a:gd name="adj1" fmla="val -76761"/>
              <a:gd name="adj2" fmla="val -53604"/>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数据段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文本框 16"/>
          <p:cNvSpPr txBox="1"/>
          <p:nvPr/>
        </p:nvSpPr>
        <p:spPr>
          <a:xfrm>
            <a:off x="5796280" y="5445760"/>
            <a:ext cx="680720" cy="368300"/>
          </a:xfrm>
          <a:prstGeom prst="rect">
            <a:avLst/>
          </a:prstGeom>
          <a:noFill/>
        </p:spPr>
        <p:txBody>
          <a:bodyPr wrap="square" rtlCol="0">
            <a:spAutoFit/>
          </a:bodyPr>
          <a:p>
            <a:r>
              <a:rPr lang="zh-CN" altLang="en-US"/>
              <a:t>内存</a:t>
            </a:r>
            <a:endParaRPr lang="zh-CN" altLang="en-US"/>
          </a:p>
        </p:txBody>
      </p:sp>
      <p:sp>
        <p:nvSpPr>
          <p:cNvPr id="18" name="文本框 17"/>
          <p:cNvSpPr txBox="1"/>
          <p:nvPr/>
        </p:nvSpPr>
        <p:spPr>
          <a:xfrm>
            <a:off x="902970" y="5661660"/>
            <a:ext cx="932815" cy="368300"/>
          </a:xfrm>
          <a:prstGeom prst="rect">
            <a:avLst/>
          </a:prstGeom>
          <a:noFill/>
          <a:ln w="28575">
            <a:solidFill>
              <a:schemeClr val="tx1"/>
            </a:solidFill>
          </a:ln>
        </p:spPr>
        <p:txBody>
          <a:bodyPr wrap="square" rtlCol="0">
            <a:spAutoFit/>
          </a:bodyPr>
          <a:p>
            <a:pPr lvl="0" algn="ctr">
              <a:buClrTx/>
              <a:buSzTx/>
            </a:pPr>
            <a:r>
              <a:rPr lang="zh-CN" altLang="en-US" sz="1800">
                <a:sym typeface="+mn-ea"/>
              </a:rPr>
              <a:t>操作码</a:t>
            </a:r>
            <a:endParaRPr lang="zh-CN" altLang="en-US" sz="1800">
              <a:sym typeface="+mn-ea"/>
            </a:endParaRPr>
          </a:p>
        </p:txBody>
      </p:sp>
      <p:sp>
        <p:nvSpPr>
          <p:cNvPr id="19" name="矩形 18"/>
          <p:cNvSpPr/>
          <p:nvPr/>
        </p:nvSpPr>
        <p:spPr>
          <a:xfrm>
            <a:off x="3851910" y="4149090"/>
            <a:ext cx="905510" cy="475615"/>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3661410" y="2636520"/>
            <a:ext cx="1368425" cy="180340"/>
          </a:xfrm>
          <a:prstGeom prst="rect">
            <a:avLst/>
          </a:prstGeom>
          <a:solidFill>
            <a:srgbClr val="FF33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rgbClr val="0070C0"/>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rgbClr val="0070C0"/>
              </a:solidFill>
              <a:effectLst/>
              <a:latin typeface="Arial" panose="020B0604020202020204" pitchFamily="34" charset="0"/>
              <a:ea typeface="宋体" panose="02010600030101010101" pitchFamily="2" charset="-122"/>
            </a:endParaRPr>
          </a:p>
        </p:txBody>
      </p:sp>
      <p:cxnSp>
        <p:nvCxnSpPr>
          <p:cNvPr id="21" name="直接箭头连接符 20"/>
          <p:cNvCxnSpPr>
            <a:stCxn id="19" idx="3"/>
            <a:endCxn id="10" idx="1"/>
          </p:cNvCxnSpPr>
          <p:nvPr/>
        </p:nvCxnSpPr>
        <p:spPr>
          <a:xfrm flipV="1">
            <a:off x="4757420" y="4043680"/>
            <a:ext cx="713740" cy="343535"/>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cxnSp>
        <p:nvCxnSpPr>
          <p:cNvPr id="22" name="直接箭头连接符 21"/>
          <p:cNvCxnSpPr>
            <a:stCxn id="10" idx="1"/>
            <a:endCxn id="20" idx="3"/>
          </p:cNvCxnSpPr>
          <p:nvPr/>
        </p:nvCxnSpPr>
        <p:spPr>
          <a:xfrm flipH="1" flipV="1">
            <a:off x="5029835" y="2726690"/>
            <a:ext cx="441325" cy="131699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23" name="圆角矩形标注 22"/>
          <p:cNvSpPr/>
          <p:nvPr/>
        </p:nvSpPr>
        <p:spPr>
          <a:xfrm>
            <a:off x="755650" y="4912360"/>
            <a:ext cx="3816350" cy="580390"/>
          </a:xfrm>
          <a:prstGeom prst="wedgeRoundRectCallout">
            <a:avLst>
              <a:gd name="adj1" fmla="val 44076"/>
              <a:gd name="adj2" fmla="val -93439"/>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执行</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数据传送</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effectLst/>
                <a:sym typeface="+mn-ea"/>
              </a:rPr>
              <a:t>(</a:t>
            </a:r>
            <a:r>
              <a:rPr lang="en-US" altLang="zh-CN" sz="1800" smtClean="0">
                <a:ln>
                  <a:noFill/>
                </a:ln>
                <a:solidFill>
                  <a:srgbClr val="C00000"/>
                </a:solidFill>
                <a:effectLst/>
                <a:sym typeface="+mn-ea"/>
              </a:rPr>
              <a:t>00101100</a:t>
            </a:r>
            <a:r>
              <a:rPr lang="en-US" altLang="zh-CN" sz="1800" smtClean="0">
                <a:ln>
                  <a:noFill/>
                </a:ln>
                <a:effectLst/>
                <a:sym typeface="+mn-ea"/>
              </a:rPr>
              <a:t>, 00000011, 01001111)</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文本框 23"/>
          <p:cNvSpPr txBox="1"/>
          <p:nvPr/>
        </p:nvSpPr>
        <p:spPr>
          <a:xfrm>
            <a:off x="1835785" y="5661660"/>
            <a:ext cx="1358900" cy="368300"/>
          </a:xfrm>
          <a:prstGeom prst="rect">
            <a:avLst/>
          </a:prstGeom>
          <a:noFill/>
          <a:ln w="28575">
            <a:solidFill>
              <a:schemeClr val="tx1"/>
            </a:solidFill>
          </a:ln>
        </p:spPr>
        <p:txBody>
          <a:bodyPr wrap="square" rtlCol="0">
            <a:spAutoFit/>
          </a:bodyPr>
          <a:p>
            <a:pPr lvl="0" algn="l">
              <a:buClrTx/>
              <a:buSzTx/>
            </a:pPr>
            <a:r>
              <a:rPr lang="zh-CN" altLang="en-US" sz="1800">
                <a:sym typeface="+mn-ea"/>
              </a:rPr>
              <a:t>目的寄</a:t>
            </a:r>
            <a:r>
              <a:rPr lang="zh-CN" altLang="en-US" sz="1800">
                <a:sym typeface="+mn-ea"/>
              </a:rPr>
              <a:t>存器</a:t>
            </a:r>
            <a:endParaRPr lang="zh-CN" altLang="en-US" sz="1800">
              <a:sym typeface="+mn-ea"/>
            </a:endParaRPr>
          </a:p>
        </p:txBody>
      </p:sp>
      <p:sp>
        <p:nvSpPr>
          <p:cNvPr id="26" name="文本框 25"/>
          <p:cNvSpPr txBox="1"/>
          <p:nvPr/>
        </p:nvSpPr>
        <p:spPr>
          <a:xfrm>
            <a:off x="3194685" y="5661660"/>
            <a:ext cx="1130300" cy="368300"/>
          </a:xfrm>
          <a:prstGeom prst="rect">
            <a:avLst/>
          </a:prstGeom>
          <a:noFill/>
          <a:ln w="28575">
            <a:solidFill>
              <a:schemeClr val="tx1"/>
            </a:solidFill>
          </a:ln>
        </p:spPr>
        <p:txBody>
          <a:bodyPr wrap="square" rtlCol="0">
            <a:spAutoFit/>
          </a:bodyPr>
          <a:p>
            <a:r>
              <a:rPr lang="zh-CN" altLang="en-US"/>
              <a:t>源寄</a:t>
            </a:r>
            <a:r>
              <a:rPr lang="zh-CN" altLang="en-US"/>
              <a:t>存器</a:t>
            </a:r>
            <a:endParaRPr lang="zh-CN" altLang="en-US"/>
          </a:p>
        </p:txBody>
      </p:sp>
      <p:sp>
        <p:nvSpPr>
          <p:cNvPr id="27" name="矩形标注 26"/>
          <p:cNvSpPr/>
          <p:nvPr/>
        </p:nvSpPr>
        <p:spPr>
          <a:xfrm>
            <a:off x="5076190" y="188595"/>
            <a:ext cx="3674110" cy="614045"/>
          </a:xfrm>
          <a:prstGeom prst="wedgeRectCallout">
            <a:avLst>
              <a:gd name="adj1" fmla="val -43086"/>
              <a:gd name="adj2" fmla="val 74198"/>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指令的工作基于</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地址</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。每个地址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对应一个数据的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ppt_x"/>
                                          </p:val>
                                        </p:tav>
                                        <p:tav tm="100000">
                                          <p:val>
                                            <p:strVal val="#ppt_x"/>
                                          </p:val>
                                        </p:tav>
                                      </p:tavLst>
                                    </p:anim>
                                    <p:anim calcmode="lin" valueType="num">
                                      <p:cBhvr additive="base">
                                        <p:cTn id="5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linds(horizontal)">
                                      <p:cBhvr>
                                        <p:cTn id="64" dur="500"/>
                                        <p:tgtEl>
                                          <p:spTgt spid="2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blinds(horizontal)">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6" grpId="0" animBg="1"/>
      <p:bldP spid="17" grpId="0"/>
      <p:bldP spid="8" grpId="1" animBg="1"/>
      <p:bldP spid="9" grpId="1" animBg="1"/>
      <p:bldP spid="10" grpId="1" animBg="1"/>
      <p:bldP spid="13" grpId="1" animBg="1"/>
      <p:bldP spid="14" grpId="1" animBg="1"/>
      <p:bldP spid="15" grpId="1" animBg="1"/>
      <p:bldP spid="16" grpId="1" animBg="1"/>
      <p:bldP spid="17" grpId="1"/>
      <p:bldP spid="19" grpId="0" animBg="1"/>
      <p:bldP spid="23" grpId="0" animBg="1"/>
      <p:bldP spid="19" grpId="1" animBg="1"/>
      <p:bldP spid="23" grpId="1" animBg="1"/>
      <p:bldP spid="18" grpId="0" bldLvl="0" animBg="1"/>
      <p:bldP spid="24" grpId="0" bldLvl="0" animBg="1"/>
      <p:bldP spid="26" grpId="0" bldLvl="0" animBg="1"/>
      <p:bldP spid="18" grpId="1" animBg="1"/>
      <p:bldP spid="24" grpId="1" animBg="1"/>
      <p:bldP spid="26" grpId="1" animBg="1"/>
      <p:bldP spid="20" grpId="0" animBg="1"/>
      <p:bldP spid="7" grpId="0"/>
      <p:bldP spid="20" grpId="1" animBg="1"/>
      <p:bldP spid="7"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3131820" y="764540"/>
          <a:ext cx="2695575" cy="1463040"/>
        </p:xfrm>
        <a:graphic>
          <a:graphicData uri="http://schemas.openxmlformats.org/drawingml/2006/table">
            <a:tbl>
              <a:tblPr firstRow="1" bandRow="1">
                <a:tableStyleId>{5C22544A-7EE6-4342-B048-85BDC9FD1C3A}</a:tableStyleId>
              </a:tblPr>
              <a:tblGrid>
                <a:gridCol w="898525"/>
                <a:gridCol w="898525"/>
                <a:gridCol w="898525"/>
              </a:tblGrid>
              <a:tr h="365760">
                <a:tc>
                  <a:txBody>
                    <a:bodyPr/>
                    <a:p>
                      <a:pPr algn="ctr">
                        <a:buNone/>
                      </a:pPr>
                      <a:r>
                        <a:rPr lang="zh-CN" altLang="en-US" b="1">
                          <a:solidFill>
                            <a:schemeClr val="tx1"/>
                          </a:solidFill>
                        </a:rPr>
                        <a:t>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段长</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基址</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7K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80K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1</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120K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2</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9" name="文本框 28"/>
          <p:cNvSpPr txBox="1"/>
          <p:nvPr/>
        </p:nvSpPr>
        <p:spPr>
          <a:xfrm>
            <a:off x="2411730" y="1255395"/>
            <a:ext cx="676910" cy="368300"/>
          </a:xfrm>
          <a:prstGeom prst="rect">
            <a:avLst/>
          </a:prstGeom>
          <a:noFill/>
        </p:spPr>
        <p:txBody>
          <a:bodyPr wrap="square" rtlCol="0" anchor="t">
            <a:spAutoFit/>
          </a:bodyPr>
          <a:p>
            <a:r>
              <a:rPr lang="zh-CN" altLang="en-US" sz="1800">
                <a:sym typeface="+mn-ea"/>
              </a:rPr>
              <a:t>段表</a:t>
            </a:r>
            <a:endParaRPr lang="zh-CN" altLang="en-US" sz="1800">
              <a:sym typeface="+mn-ea"/>
            </a:endParaRPr>
          </a:p>
        </p:txBody>
      </p:sp>
      <p:sp>
        <p:nvSpPr>
          <p:cNvPr id="2" name="文本框 1"/>
          <p:cNvSpPr txBox="1"/>
          <p:nvPr/>
        </p:nvSpPr>
        <p:spPr>
          <a:xfrm>
            <a:off x="98425" y="2637155"/>
            <a:ext cx="9001760" cy="3169285"/>
          </a:xfrm>
          <a:prstGeom prst="rect">
            <a:avLst/>
          </a:prstGeom>
          <a:noFill/>
        </p:spPr>
        <p:txBody>
          <a:bodyPr wrap="square" rtlCol="0">
            <a:spAutoFit/>
          </a:bodyPr>
          <a:p>
            <a:r>
              <a:rPr lang="en-US" altLang="zh-CN" sz="2000"/>
              <a:t>1. </a:t>
            </a:r>
            <a:r>
              <a:rPr lang="zh-CN" altLang="en-US" sz="2000"/>
              <a:t>每个段对应一个段表项，其中记录了该段在内存中的起始位置（又称</a:t>
            </a:r>
            <a:r>
              <a:rPr lang="en-US" altLang="zh-CN" sz="2000"/>
              <a:t>“</a:t>
            </a:r>
            <a:r>
              <a:rPr lang="zh-CN" altLang="en-US" sz="2000">
                <a:solidFill>
                  <a:srgbClr val="C00000"/>
                </a:solidFill>
              </a:rPr>
              <a:t>基址</a:t>
            </a:r>
            <a:r>
              <a:rPr lang="en-US" altLang="zh-CN" sz="2000"/>
              <a:t>”</a:t>
            </a:r>
            <a:r>
              <a:rPr lang="zh-CN" altLang="en-US" sz="2000"/>
              <a:t>）和</a:t>
            </a:r>
            <a:r>
              <a:rPr lang="zh-CN" altLang="en-US" sz="2000">
                <a:solidFill>
                  <a:srgbClr val="C00000"/>
                </a:solidFill>
              </a:rPr>
              <a:t>段的长度</a:t>
            </a:r>
            <a:r>
              <a:rPr lang="zh-CN" altLang="en-US" sz="2000"/>
              <a:t>。</a:t>
            </a:r>
            <a:endParaRPr lang="zh-CN" altLang="en-US" sz="2000"/>
          </a:p>
          <a:p>
            <a:r>
              <a:rPr lang="en-US" altLang="zh-CN" sz="2000"/>
              <a:t>2.</a:t>
            </a:r>
            <a:r>
              <a:rPr lang="en-US" altLang="zh-CN" sz="2000">
                <a:solidFill>
                  <a:srgbClr val="C00000"/>
                </a:solidFill>
              </a:rPr>
              <a:t> </a:t>
            </a:r>
            <a:r>
              <a:rPr lang="zh-CN" altLang="en-US" sz="2000">
                <a:solidFill>
                  <a:srgbClr val="C00000"/>
                </a:solidFill>
              </a:rPr>
              <a:t>各个段表项的长度是相同的</a:t>
            </a:r>
            <a:r>
              <a:rPr lang="zh-CN" altLang="en-US" sz="2000"/>
              <a:t>。例如：某系统按字节寻址，采用分段存储管理，逻辑地址结构为（段号</a:t>
            </a:r>
            <a:r>
              <a:rPr lang="en-US" altLang="zh-CN" sz="2000"/>
              <a:t>16</a:t>
            </a:r>
            <a:r>
              <a:rPr lang="zh-CN" altLang="en-US" sz="2000"/>
              <a:t>位，段内地址</a:t>
            </a:r>
            <a:r>
              <a:rPr lang="en-US" altLang="zh-CN" sz="2000"/>
              <a:t>16</a:t>
            </a:r>
            <a:r>
              <a:rPr lang="zh-CN" altLang="en-US" sz="2000"/>
              <a:t>位），因此用</a:t>
            </a:r>
            <a:r>
              <a:rPr lang="en-US" altLang="zh-CN" sz="2000"/>
              <a:t>16</a:t>
            </a:r>
            <a:r>
              <a:rPr lang="zh-CN" altLang="en-US" sz="2000"/>
              <a:t>位即可表示最大段长。物理内存大小为</a:t>
            </a:r>
            <a:r>
              <a:rPr lang="en-US" altLang="zh-CN" sz="2000"/>
              <a:t>4GB</a:t>
            </a:r>
            <a:r>
              <a:rPr lang="zh-CN" altLang="en-US" sz="2000"/>
              <a:t>，可用</a:t>
            </a:r>
            <a:r>
              <a:rPr lang="en-US" altLang="zh-CN" sz="2000"/>
              <a:t>32</a:t>
            </a:r>
            <a:r>
              <a:rPr lang="zh-CN" altLang="en-US" sz="2000"/>
              <a:t>位表示整个物理内存地址空间。因此，可以让每个段表项占</a:t>
            </a:r>
            <a:r>
              <a:rPr lang="en-US" altLang="zh-CN" sz="2000"/>
              <a:t>16+32=48</a:t>
            </a:r>
            <a:r>
              <a:rPr lang="zh-CN" altLang="en-US" sz="2000"/>
              <a:t>位，即</a:t>
            </a:r>
            <a:r>
              <a:rPr lang="en-US" altLang="zh-CN" sz="2000"/>
              <a:t>6B</a:t>
            </a:r>
            <a:r>
              <a:rPr lang="zh-CN" altLang="en-US" sz="2000"/>
              <a:t>（前</a:t>
            </a:r>
            <a:r>
              <a:rPr lang="en-US" altLang="zh-CN" sz="2000"/>
              <a:t>2</a:t>
            </a:r>
            <a:r>
              <a:rPr lang="zh-CN" altLang="en-US" sz="2000"/>
              <a:t>个字节表示段长，后</a:t>
            </a:r>
            <a:r>
              <a:rPr lang="en-US" altLang="zh-CN" sz="2000"/>
              <a:t>4</a:t>
            </a:r>
            <a:r>
              <a:rPr lang="zh-CN" altLang="en-US" sz="2000"/>
              <a:t>个字节表示段在内存中的起始地址）。</a:t>
            </a:r>
            <a:endParaRPr lang="zh-CN" altLang="en-US" sz="2000"/>
          </a:p>
          <a:p>
            <a:r>
              <a:rPr lang="en-US" altLang="zh-CN" sz="2000"/>
              <a:t>3. </a:t>
            </a:r>
            <a:r>
              <a:rPr lang="zh-CN" altLang="en-US" sz="2000">
                <a:sym typeface="+mn-ea"/>
              </a:rPr>
              <a:t>由于段表项长度相同，因此段号可以是隐含的，不占存储空间。</a:t>
            </a:r>
            <a:r>
              <a:rPr lang="zh-CN" altLang="en-US" sz="2000"/>
              <a:t>若段表存放的的起始地址为</a:t>
            </a:r>
            <a:r>
              <a:rPr lang="en-US" altLang="zh-CN" sz="2000"/>
              <a:t>M</a:t>
            </a:r>
            <a:r>
              <a:rPr lang="zh-CN" altLang="en-US" sz="2000"/>
              <a:t>，则</a:t>
            </a:r>
            <a:r>
              <a:rPr lang="en-US" altLang="zh-CN" sz="2000"/>
              <a:t>K</a:t>
            </a:r>
            <a:r>
              <a:rPr lang="zh-CN" altLang="en-US" sz="2000"/>
              <a:t>号段对应的段表项存放的地址为</a:t>
            </a:r>
            <a:r>
              <a:rPr lang="en-US" altLang="zh-CN" sz="2000"/>
              <a:t>M+K*6</a:t>
            </a:r>
            <a:r>
              <a:rPr lang="zh-CN" altLang="en-US" sz="2000"/>
              <a:t>。</a:t>
            </a:r>
            <a:endParaRPr lang="zh-CN" altLang="en-US" sz="2000"/>
          </a:p>
          <a:p>
            <a:endParaRPr lang="zh-CN" altLang="en-US" sz="2000"/>
          </a:p>
        </p:txBody>
      </p:sp>
      <p:sp>
        <p:nvSpPr>
          <p:cNvPr id="5"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1405255" y="1222375"/>
            <a:ext cx="1284605" cy="64770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1403350" y="2228215"/>
            <a:ext cx="1284605" cy="64770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1403350" y="3238500"/>
            <a:ext cx="128460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142240" y="1254760"/>
            <a:ext cx="1256030" cy="583565"/>
          </a:xfrm>
          <a:prstGeom prst="rect">
            <a:avLst/>
          </a:prstGeom>
          <a:noFill/>
        </p:spPr>
        <p:txBody>
          <a:bodyPr wrap="square" rtlCol="0">
            <a:spAutoFit/>
          </a:bodyPr>
          <a:p>
            <a:pPr algn="ctr"/>
            <a:r>
              <a:rPr lang="zh-CN" altLang="en-US" sz="1600"/>
              <a:t>段名</a:t>
            </a:r>
            <a:r>
              <a:rPr lang="en-US" altLang="zh-CN" sz="1600"/>
              <a:t>:MAIN</a:t>
            </a:r>
            <a:endParaRPr lang="en-US" altLang="zh-CN" sz="1600"/>
          </a:p>
          <a:p>
            <a:pPr algn="ctr"/>
            <a:r>
              <a:rPr lang="en-US" altLang="zh-CN" sz="1600"/>
              <a:t>main</a:t>
            </a:r>
            <a:r>
              <a:rPr lang="zh-CN" altLang="en-US" sz="1600"/>
              <a:t>函数</a:t>
            </a:r>
            <a:endParaRPr lang="zh-CN" altLang="en-US" sz="1600"/>
          </a:p>
        </p:txBody>
      </p:sp>
      <p:sp>
        <p:nvSpPr>
          <p:cNvPr id="11" name="文本框 10"/>
          <p:cNvSpPr txBox="1"/>
          <p:nvPr/>
        </p:nvSpPr>
        <p:spPr>
          <a:xfrm>
            <a:off x="137160" y="2246630"/>
            <a:ext cx="1263650" cy="583565"/>
          </a:xfrm>
          <a:prstGeom prst="rect">
            <a:avLst/>
          </a:prstGeom>
          <a:noFill/>
        </p:spPr>
        <p:txBody>
          <a:bodyPr wrap="square" rtlCol="0">
            <a:spAutoFit/>
          </a:bodyPr>
          <a:p>
            <a:pPr algn="ctr"/>
            <a:r>
              <a:rPr lang="zh-CN" altLang="en-US" sz="1600"/>
              <a:t>段名</a:t>
            </a:r>
            <a:r>
              <a:rPr lang="en-US" altLang="zh-CN" sz="1600"/>
              <a:t>:X</a:t>
            </a:r>
            <a:endParaRPr lang="en-US" altLang="zh-CN" sz="1600"/>
          </a:p>
          <a:p>
            <a:pPr algn="ctr"/>
            <a:r>
              <a:rPr lang="zh-CN" altLang="en-US" sz="1600"/>
              <a:t>某个</a:t>
            </a:r>
            <a:r>
              <a:rPr lang="zh-CN" altLang="en-US" sz="1600"/>
              <a:t>子函数</a:t>
            </a:r>
            <a:endParaRPr lang="zh-CN" altLang="en-US" sz="1600"/>
          </a:p>
        </p:txBody>
      </p:sp>
      <p:sp>
        <p:nvSpPr>
          <p:cNvPr id="12" name="文本框 11"/>
          <p:cNvSpPr txBox="1"/>
          <p:nvPr/>
        </p:nvSpPr>
        <p:spPr>
          <a:xfrm>
            <a:off x="-34925" y="3238500"/>
            <a:ext cx="1424305" cy="583565"/>
          </a:xfrm>
          <a:prstGeom prst="rect">
            <a:avLst/>
          </a:prstGeom>
          <a:noFill/>
        </p:spPr>
        <p:txBody>
          <a:bodyPr wrap="square" rtlCol="0">
            <a:spAutoFit/>
          </a:bodyPr>
          <a:p>
            <a:pPr algn="ctr"/>
            <a:r>
              <a:rPr lang="zh-CN" altLang="en-US" sz="1600"/>
              <a:t>段名</a:t>
            </a:r>
            <a:r>
              <a:rPr lang="en-US" altLang="zh-CN" sz="1600"/>
              <a:t>:D</a:t>
            </a:r>
            <a:endParaRPr lang="en-US" altLang="zh-CN" sz="1600"/>
          </a:p>
          <a:p>
            <a:pPr algn="ctr"/>
            <a:r>
              <a:rPr lang="zh-CN" altLang="en-US" sz="1600"/>
              <a:t>保存全局变量</a:t>
            </a:r>
            <a:endParaRPr lang="zh-CN" altLang="en-US" sz="1600"/>
          </a:p>
        </p:txBody>
      </p:sp>
      <p:sp>
        <p:nvSpPr>
          <p:cNvPr id="13" name="文本框 12"/>
          <p:cNvSpPr txBox="1"/>
          <p:nvPr/>
        </p:nvSpPr>
        <p:spPr>
          <a:xfrm>
            <a:off x="2701925" y="1149985"/>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7K-1</a:t>
            </a:r>
            <a:endParaRPr lang="en-US" altLang="zh-CN" sz="1200"/>
          </a:p>
        </p:txBody>
      </p:sp>
      <p:sp>
        <p:nvSpPr>
          <p:cNvPr id="14" name="文本框 13"/>
          <p:cNvSpPr txBox="1"/>
          <p:nvPr/>
        </p:nvSpPr>
        <p:spPr>
          <a:xfrm>
            <a:off x="2700020" y="2158365"/>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3K-1</a:t>
            </a:r>
            <a:endParaRPr lang="en-US" altLang="zh-CN" sz="1200"/>
          </a:p>
        </p:txBody>
      </p:sp>
      <p:sp>
        <p:nvSpPr>
          <p:cNvPr id="15" name="文本框 14"/>
          <p:cNvSpPr txBox="1"/>
          <p:nvPr/>
        </p:nvSpPr>
        <p:spPr>
          <a:xfrm>
            <a:off x="2696845" y="3145790"/>
            <a:ext cx="525145" cy="829945"/>
          </a:xfrm>
          <a:prstGeom prst="rect">
            <a:avLst/>
          </a:prstGeom>
          <a:noFill/>
        </p:spPr>
        <p:txBody>
          <a:bodyPr wrap="square" rtlCol="0">
            <a:spAutoFit/>
          </a:bodyPr>
          <a:p>
            <a:r>
              <a:rPr lang="en-US" altLang="zh-CN" sz="1200"/>
              <a:t>0</a:t>
            </a:r>
            <a:endParaRPr lang="en-US" altLang="zh-CN" sz="1200"/>
          </a:p>
          <a:p>
            <a:endParaRPr lang="en-US" altLang="zh-CN" sz="1200"/>
          </a:p>
          <a:p>
            <a:endParaRPr lang="en-US" altLang="zh-CN" sz="1200"/>
          </a:p>
          <a:p>
            <a:r>
              <a:rPr lang="en-US" altLang="zh-CN" sz="1200"/>
              <a:t>6K-1</a:t>
            </a:r>
            <a:endParaRPr lang="en-US" altLang="zh-CN" sz="1200"/>
          </a:p>
        </p:txBody>
      </p:sp>
      <p:sp>
        <p:nvSpPr>
          <p:cNvPr id="16" name="矩形 15"/>
          <p:cNvSpPr/>
          <p:nvPr/>
        </p:nvSpPr>
        <p:spPr>
          <a:xfrm>
            <a:off x="7019925" y="715645"/>
            <a:ext cx="1283970" cy="3698240"/>
          </a:xfrm>
          <a:prstGeom prst="rect">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7019290" y="2442210"/>
            <a:ext cx="1283970" cy="64770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7017385" y="1217930"/>
            <a:ext cx="1286510"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019290" y="3521710"/>
            <a:ext cx="1284605" cy="64770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表格 2"/>
          <p:cNvGraphicFramePr/>
          <p:nvPr>
            <p:custDataLst>
              <p:tags r:id="rId1"/>
            </p:custDataLst>
          </p:nvPr>
        </p:nvGraphicFramePr>
        <p:xfrm>
          <a:off x="3563620" y="1724025"/>
          <a:ext cx="2695575" cy="1463040"/>
        </p:xfrm>
        <a:graphic>
          <a:graphicData uri="http://schemas.openxmlformats.org/drawingml/2006/table">
            <a:tbl>
              <a:tblPr firstRow="1" bandRow="1">
                <a:tableStyleId>{5C22544A-7EE6-4342-B048-85BDC9FD1C3A}</a:tableStyleId>
              </a:tblPr>
              <a:tblGrid>
                <a:gridCol w="898525"/>
                <a:gridCol w="898525"/>
                <a:gridCol w="898525"/>
              </a:tblGrid>
              <a:tr h="365760">
                <a:tc>
                  <a:txBody>
                    <a:bodyPr/>
                    <a:p>
                      <a:pPr algn="ctr">
                        <a:buNone/>
                      </a:pPr>
                      <a:r>
                        <a:rPr lang="zh-CN" altLang="en-US" b="1">
                          <a:solidFill>
                            <a:schemeClr val="tx1"/>
                          </a:solidFill>
                        </a:rPr>
                        <a:t>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段长</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基址</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7K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80K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1</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120K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2</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0" name="文本框 19"/>
          <p:cNvSpPr txBox="1"/>
          <p:nvPr/>
        </p:nvSpPr>
        <p:spPr>
          <a:xfrm>
            <a:off x="8320405" y="666750"/>
            <a:ext cx="546100" cy="3063875"/>
          </a:xfrm>
          <a:prstGeom prst="rect">
            <a:avLst/>
          </a:prstGeom>
          <a:noFill/>
        </p:spPr>
        <p:txBody>
          <a:bodyPr wrap="square" rtlCol="0">
            <a:noAutofit/>
          </a:bodyPr>
          <a:p>
            <a:r>
              <a:rPr lang="en-US" altLang="zh-CN" sz="1200"/>
              <a:t>0</a:t>
            </a:r>
            <a:endParaRPr lang="en-US" altLang="zh-CN" sz="1200"/>
          </a:p>
          <a:p>
            <a:endParaRPr lang="en-US" altLang="zh-CN" sz="1200"/>
          </a:p>
          <a:p>
            <a:r>
              <a:rPr lang="en-US" altLang="zh-CN" sz="1200"/>
              <a:t>40K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80K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120K</a:t>
            </a:r>
            <a:endParaRPr lang="en-US" altLang="zh-CN" sz="1200"/>
          </a:p>
        </p:txBody>
      </p:sp>
      <p:cxnSp>
        <p:nvCxnSpPr>
          <p:cNvPr id="4" name="直接箭头连接符 3"/>
          <p:cNvCxnSpPr>
            <a:stCxn id="13" idx="1"/>
          </p:cNvCxnSpPr>
          <p:nvPr/>
        </p:nvCxnSpPr>
        <p:spPr>
          <a:xfrm>
            <a:off x="2701925" y="1565275"/>
            <a:ext cx="861695" cy="66294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5" name="直接箭头连接符 4"/>
          <p:cNvCxnSpPr>
            <a:stCxn id="14" idx="1"/>
          </p:cNvCxnSpPr>
          <p:nvPr/>
        </p:nvCxnSpPr>
        <p:spPr>
          <a:xfrm>
            <a:off x="2700020" y="2573655"/>
            <a:ext cx="863600" cy="8636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6" name="直接箭头连接符 5"/>
          <p:cNvCxnSpPr>
            <a:stCxn id="15" idx="1"/>
          </p:cNvCxnSpPr>
          <p:nvPr/>
        </p:nvCxnSpPr>
        <p:spPr>
          <a:xfrm flipV="1">
            <a:off x="2696845" y="3020060"/>
            <a:ext cx="866775" cy="54102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24" name="直接箭头连接符 23"/>
          <p:cNvCxnSpPr>
            <a:endCxn id="18" idx="1"/>
          </p:cNvCxnSpPr>
          <p:nvPr/>
        </p:nvCxnSpPr>
        <p:spPr>
          <a:xfrm flipV="1">
            <a:off x="6289675" y="1541780"/>
            <a:ext cx="727710" cy="147891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25" name="直接箭头连接符 24"/>
          <p:cNvCxnSpPr/>
          <p:nvPr/>
        </p:nvCxnSpPr>
        <p:spPr>
          <a:xfrm>
            <a:off x="6259195" y="2226310"/>
            <a:ext cx="760730" cy="21780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26" name="直接箭头连接符 25"/>
          <p:cNvCxnSpPr/>
          <p:nvPr/>
        </p:nvCxnSpPr>
        <p:spPr>
          <a:xfrm>
            <a:off x="6259195" y="2658110"/>
            <a:ext cx="760730" cy="866140"/>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sp>
        <p:nvSpPr>
          <p:cNvPr id="28" name="文本框 27"/>
          <p:cNvSpPr txBox="1"/>
          <p:nvPr/>
        </p:nvSpPr>
        <p:spPr>
          <a:xfrm>
            <a:off x="7322820" y="4413885"/>
            <a:ext cx="676910" cy="337185"/>
          </a:xfrm>
          <a:prstGeom prst="rect">
            <a:avLst/>
          </a:prstGeom>
          <a:noFill/>
        </p:spPr>
        <p:txBody>
          <a:bodyPr wrap="square" rtlCol="0" anchor="t">
            <a:spAutoFit/>
          </a:bodyPr>
          <a:p>
            <a:r>
              <a:rPr lang="zh-CN" altLang="en-US" sz="1600">
                <a:sym typeface="+mn-ea"/>
              </a:rPr>
              <a:t>内存</a:t>
            </a:r>
            <a:endParaRPr lang="zh-CN" altLang="en-US" sz="1600">
              <a:sym typeface="+mn-ea"/>
            </a:endParaRPr>
          </a:p>
        </p:txBody>
      </p:sp>
      <p:sp>
        <p:nvSpPr>
          <p:cNvPr id="29" name="文本框 28"/>
          <p:cNvSpPr txBox="1"/>
          <p:nvPr/>
        </p:nvSpPr>
        <p:spPr>
          <a:xfrm>
            <a:off x="4573270" y="3223895"/>
            <a:ext cx="676910" cy="337185"/>
          </a:xfrm>
          <a:prstGeom prst="rect">
            <a:avLst/>
          </a:prstGeom>
          <a:noFill/>
        </p:spPr>
        <p:txBody>
          <a:bodyPr wrap="square" rtlCol="0" anchor="t">
            <a:spAutoFit/>
          </a:bodyPr>
          <a:p>
            <a:r>
              <a:rPr lang="zh-CN" altLang="en-US" sz="1600">
                <a:solidFill>
                  <a:srgbClr val="C00000"/>
                </a:solidFill>
                <a:sym typeface="+mn-ea"/>
              </a:rPr>
              <a:t>段表</a:t>
            </a:r>
            <a:endParaRPr lang="zh-CN" altLang="en-US" sz="1600">
              <a:solidFill>
                <a:srgbClr val="C00000"/>
              </a:solidFill>
              <a:sym typeface="+mn-ea"/>
            </a:endParaRPr>
          </a:p>
        </p:txBody>
      </p:sp>
      <p:sp>
        <p:nvSpPr>
          <p:cNvPr id="2" name="文本框 1"/>
          <p:cNvSpPr txBox="1"/>
          <p:nvPr/>
        </p:nvSpPr>
        <p:spPr>
          <a:xfrm>
            <a:off x="3851910" y="548640"/>
            <a:ext cx="1475105" cy="460375"/>
          </a:xfrm>
          <a:prstGeom prst="rect">
            <a:avLst/>
          </a:prstGeom>
          <a:noFill/>
        </p:spPr>
        <p:txBody>
          <a:bodyPr wrap="square" rtlCol="0">
            <a:spAutoFit/>
          </a:bodyPr>
          <a:p>
            <a:r>
              <a:rPr lang="zh-CN" altLang="en-US" sz="2400">
                <a:solidFill>
                  <a:srgbClr val="C00000"/>
                </a:solidFill>
              </a:rPr>
              <a:t>地址变换</a:t>
            </a:r>
            <a:endParaRPr lang="zh-CN" altLang="en-US" sz="2400">
              <a:solidFill>
                <a:srgbClr val="C00000"/>
              </a:solidFill>
            </a:endParaRPr>
          </a:p>
        </p:txBody>
      </p:sp>
      <p:sp>
        <p:nvSpPr>
          <p:cNvPr id="21" name="文本框 20"/>
          <p:cNvSpPr txBox="1"/>
          <p:nvPr/>
        </p:nvSpPr>
        <p:spPr>
          <a:xfrm>
            <a:off x="179705" y="4292600"/>
            <a:ext cx="6280785" cy="368300"/>
          </a:xfrm>
          <a:prstGeom prst="rect">
            <a:avLst/>
          </a:prstGeom>
          <a:noFill/>
        </p:spPr>
        <p:txBody>
          <a:bodyPr wrap="square" rtlCol="0" anchor="t">
            <a:spAutoFit/>
          </a:bodyPr>
          <a:p>
            <a:pPr algn="just"/>
            <a:r>
              <a:rPr lang="en-US" altLang="zh-CN">
                <a:sym typeface="+mn-ea"/>
              </a:rPr>
              <a:t>LOAD 1, [D] | &lt;A&gt;;    //</a:t>
            </a:r>
            <a:r>
              <a:rPr lang="zh-CN" altLang="en-US">
                <a:sym typeface="+mn-ea"/>
              </a:rPr>
              <a:t>将分段</a:t>
            </a:r>
            <a:r>
              <a:rPr lang="en-US" altLang="zh-CN">
                <a:sym typeface="+mn-ea"/>
              </a:rPr>
              <a:t>D</a:t>
            </a:r>
            <a:r>
              <a:rPr lang="zh-CN" altLang="en-US">
                <a:sym typeface="+mn-ea"/>
              </a:rPr>
              <a:t>中</a:t>
            </a:r>
            <a:r>
              <a:rPr lang="en-US" altLang="zh-CN">
                <a:sym typeface="+mn-ea"/>
              </a:rPr>
              <a:t>A</a:t>
            </a:r>
            <a:r>
              <a:rPr lang="zh-CN" altLang="en-US">
                <a:sym typeface="+mn-ea"/>
              </a:rPr>
              <a:t>单元值直接读入寄存器</a:t>
            </a:r>
            <a:r>
              <a:rPr lang="en-US" altLang="zh-CN">
                <a:sym typeface="+mn-ea"/>
              </a:rPr>
              <a:t>1</a:t>
            </a:r>
            <a:endParaRPr lang="en-US" altLang="zh-CN">
              <a:sym typeface="+mn-ea"/>
            </a:endParaRPr>
          </a:p>
        </p:txBody>
      </p:sp>
      <p:sp>
        <p:nvSpPr>
          <p:cNvPr id="22" name="文本框 21"/>
          <p:cNvSpPr txBox="1"/>
          <p:nvPr/>
        </p:nvSpPr>
        <p:spPr>
          <a:xfrm>
            <a:off x="179705" y="4670425"/>
            <a:ext cx="7879715" cy="645160"/>
          </a:xfrm>
          <a:prstGeom prst="rect">
            <a:avLst/>
          </a:prstGeom>
          <a:noFill/>
        </p:spPr>
        <p:txBody>
          <a:bodyPr wrap="square" rtlCol="0">
            <a:spAutoFit/>
          </a:bodyPr>
          <a:p>
            <a:r>
              <a:rPr lang="zh-CN" altLang="en-US"/>
              <a:t>经过编译程序编译后，形成</a:t>
            </a:r>
            <a:r>
              <a:rPr lang="zh-CN" altLang="en-US"/>
              <a:t>等价的机器指令：</a:t>
            </a:r>
            <a:endParaRPr lang="zh-CN" altLang="en-US"/>
          </a:p>
          <a:p>
            <a:r>
              <a:rPr lang="en-US" altLang="zh-CN"/>
              <a:t>“</a:t>
            </a:r>
            <a:r>
              <a:rPr lang="zh-CN" altLang="en-US"/>
              <a:t>取出</a:t>
            </a:r>
            <a:r>
              <a:rPr lang="zh-CN" altLang="en-US">
                <a:solidFill>
                  <a:srgbClr val="C00000"/>
                </a:solidFill>
              </a:rPr>
              <a:t>段号为</a:t>
            </a:r>
            <a:r>
              <a:rPr lang="en-US" altLang="zh-CN">
                <a:solidFill>
                  <a:srgbClr val="C00000"/>
                </a:solidFill>
              </a:rPr>
              <a:t>2</a:t>
            </a:r>
            <a:r>
              <a:rPr lang="zh-CN" altLang="en-US">
                <a:solidFill>
                  <a:srgbClr val="C00000"/>
                </a:solidFill>
              </a:rPr>
              <a:t>，段内地址为</a:t>
            </a:r>
            <a:r>
              <a:rPr lang="en-US" altLang="zh-CN">
                <a:solidFill>
                  <a:srgbClr val="C00000"/>
                </a:solidFill>
              </a:rPr>
              <a:t>1024</a:t>
            </a:r>
            <a:r>
              <a:rPr lang="zh-CN" altLang="en-US"/>
              <a:t>的内存单元中的内容，放到寄存器</a:t>
            </a:r>
            <a:r>
              <a:rPr lang="en-US" altLang="zh-CN"/>
              <a:t>1</a:t>
            </a:r>
            <a:r>
              <a:rPr lang="zh-CN" altLang="en-US"/>
              <a:t>中</a:t>
            </a:r>
            <a:r>
              <a:rPr lang="en-US" altLang="zh-CN"/>
              <a:t>”</a:t>
            </a:r>
            <a:endParaRPr lang="en-US" altLang="zh-CN"/>
          </a:p>
        </p:txBody>
      </p:sp>
      <p:sp>
        <p:nvSpPr>
          <p:cNvPr id="23" name="文本框 22"/>
          <p:cNvSpPr txBox="1"/>
          <p:nvPr/>
        </p:nvSpPr>
        <p:spPr>
          <a:xfrm>
            <a:off x="179705" y="5392420"/>
            <a:ext cx="8314055" cy="368300"/>
          </a:xfrm>
          <a:prstGeom prst="rect">
            <a:avLst/>
          </a:prstGeom>
          <a:noFill/>
        </p:spPr>
        <p:txBody>
          <a:bodyPr wrap="square" rtlCol="0">
            <a:spAutoFit/>
          </a:bodyPr>
          <a:p>
            <a:r>
              <a:rPr lang="zh-CN" altLang="en-US"/>
              <a:t>机器指令中的逻辑地址用二进制表示：</a:t>
            </a:r>
            <a:r>
              <a:rPr lang="en-US" altLang="zh-CN">
                <a:solidFill>
                  <a:srgbClr val="C00000"/>
                </a:solidFill>
              </a:rPr>
              <a:t>0000000000000010</a:t>
            </a:r>
            <a:r>
              <a:rPr lang="en-US" altLang="zh-CN"/>
              <a:t> 0000000100000000</a:t>
            </a:r>
            <a:endParaRPr lang="en-US" altLang="zh-CN"/>
          </a:p>
        </p:txBody>
      </p:sp>
      <p:sp>
        <p:nvSpPr>
          <p:cNvPr id="27" name="圆角矩形标注 26"/>
          <p:cNvSpPr/>
          <p:nvPr/>
        </p:nvSpPr>
        <p:spPr>
          <a:xfrm>
            <a:off x="3059430" y="5932805"/>
            <a:ext cx="5121910" cy="344805"/>
          </a:xfrm>
          <a:prstGeom prst="wedgeRoundRectCallout">
            <a:avLst>
              <a:gd name="adj1" fmla="val 2417"/>
              <a:gd name="adj2" fmla="val -112615"/>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CPU</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执行指令时需要将逻辑地址变换为</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物理地址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7596505" y="829310"/>
            <a:ext cx="1283970" cy="3698240"/>
          </a:xfrm>
          <a:prstGeom prst="rect">
            <a:avLst/>
          </a:prstGeom>
          <a:solidFill>
            <a:srgbClr val="5893CA"/>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7596505" y="829310"/>
            <a:ext cx="1296035" cy="720090"/>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系统区</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7596505" y="829310"/>
            <a:ext cx="494665" cy="287655"/>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PCB</a:t>
            </a:r>
            <a:endParaRPr kumimoji="0" lang="en-US"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79705" y="1549400"/>
            <a:ext cx="135890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段表始址</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1548130" y="1549400"/>
            <a:ext cx="13836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段表长度</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 name="肘形连接符 5"/>
          <p:cNvCxnSpPr>
            <a:stCxn id="3" idx="1"/>
            <a:endCxn id="7" idx="0"/>
          </p:cNvCxnSpPr>
          <p:nvPr/>
        </p:nvCxnSpPr>
        <p:spPr>
          <a:xfrm rot="10800000" flipV="1">
            <a:off x="1513205" y="973455"/>
            <a:ext cx="6083300" cy="215900"/>
          </a:xfrm>
          <a:prstGeom prst="bentConnector2">
            <a:avLst/>
          </a:prstGeom>
          <a:solidFill>
            <a:schemeClr val="accent1"/>
          </a:solidFill>
          <a:ln w="28575" cap="flat" cmpd="sng" algn="ctr">
            <a:solidFill>
              <a:schemeClr val="tx1"/>
            </a:solidFill>
            <a:prstDash val="solid"/>
            <a:round/>
            <a:headEnd type="none" w="med" len="med"/>
            <a:tailEnd type="arrow" w="med" len="med"/>
          </a:ln>
        </p:spPr>
      </p:cxnSp>
      <p:sp>
        <p:nvSpPr>
          <p:cNvPr id="7" name="文本框 6"/>
          <p:cNvSpPr txBox="1"/>
          <p:nvPr/>
        </p:nvSpPr>
        <p:spPr>
          <a:xfrm>
            <a:off x="818515" y="1189355"/>
            <a:ext cx="1389380" cy="368300"/>
          </a:xfrm>
          <a:prstGeom prst="rect">
            <a:avLst/>
          </a:prstGeom>
          <a:noFill/>
        </p:spPr>
        <p:txBody>
          <a:bodyPr wrap="square" rtlCol="0">
            <a:spAutoFit/>
          </a:bodyPr>
          <a:p>
            <a:r>
              <a:rPr lang="zh-CN" altLang="en-US"/>
              <a:t>段表</a:t>
            </a:r>
            <a:r>
              <a:rPr lang="zh-CN" altLang="en-US"/>
              <a:t>寄存器</a:t>
            </a:r>
            <a:endParaRPr lang="zh-CN" altLang="en-US"/>
          </a:p>
        </p:txBody>
      </p:sp>
      <p:sp>
        <p:nvSpPr>
          <p:cNvPr id="8" name="文本框 7"/>
          <p:cNvSpPr txBox="1"/>
          <p:nvPr/>
        </p:nvSpPr>
        <p:spPr>
          <a:xfrm>
            <a:off x="1898650" y="613410"/>
            <a:ext cx="5036185" cy="368300"/>
          </a:xfrm>
          <a:prstGeom prst="rect">
            <a:avLst/>
          </a:prstGeom>
          <a:noFill/>
        </p:spPr>
        <p:txBody>
          <a:bodyPr wrap="square" rtlCol="0">
            <a:spAutoFit/>
          </a:bodyPr>
          <a:p>
            <a:r>
              <a:rPr lang="zh-CN" altLang="en-US"/>
              <a:t>进程切换相关的内核程序负责恢复进程运行</a:t>
            </a:r>
            <a:r>
              <a:rPr lang="zh-CN" altLang="en-US"/>
              <a:t>环境</a:t>
            </a:r>
            <a:endParaRPr lang="zh-CN" altLang="en-US"/>
          </a:p>
        </p:txBody>
      </p:sp>
      <p:sp>
        <p:nvSpPr>
          <p:cNvPr id="9" name="矩形 8"/>
          <p:cNvSpPr/>
          <p:nvPr/>
        </p:nvSpPr>
        <p:spPr>
          <a:xfrm>
            <a:off x="7596505" y="2132965"/>
            <a:ext cx="1296035" cy="4997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7654290" y="4527550"/>
            <a:ext cx="1176020" cy="368300"/>
          </a:xfrm>
          <a:prstGeom prst="rect">
            <a:avLst/>
          </a:prstGeom>
          <a:noFill/>
        </p:spPr>
        <p:txBody>
          <a:bodyPr wrap="square" rtlCol="0">
            <a:spAutoFit/>
          </a:bodyPr>
          <a:p>
            <a:pPr algn="ctr"/>
            <a:r>
              <a:rPr lang="zh-CN" altLang="en-US"/>
              <a:t>内存</a:t>
            </a:r>
            <a:endParaRPr lang="zh-CN" altLang="en-US"/>
          </a:p>
        </p:txBody>
      </p:sp>
      <p:sp>
        <p:nvSpPr>
          <p:cNvPr id="11" name="矩形 10"/>
          <p:cNvSpPr/>
          <p:nvPr/>
        </p:nvSpPr>
        <p:spPr>
          <a:xfrm>
            <a:off x="4572000" y="1561465"/>
            <a:ext cx="135890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段号</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5940425" y="1561465"/>
            <a:ext cx="13836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段内地址</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文本框 12"/>
          <p:cNvSpPr txBox="1"/>
          <p:nvPr/>
        </p:nvSpPr>
        <p:spPr>
          <a:xfrm>
            <a:off x="5364480" y="1193165"/>
            <a:ext cx="1389380" cy="368300"/>
          </a:xfrm>
          <a:prstGeom prst="rect">
            <a:avLst/>
          </a:prstGeom>
          <a:noFill/>
        </p:spPr>
        <p:txBody>
          <a:bodyPr wrap="square" rtlCol="0">
            <a:spAutoFit/>
          </a:bodyPr>
          <a:p>
            <a:r>
              <a:rPr lang="zh-CN" altLang="en-US"/>
              <a:t>逻辑地址</a:t>
            </a:r>
            <a:r>
              <a:rPr lang="en-US" altLang="zh-CN"/>
              <a:t>A</a:t>
            </a:r>
            <a:endParaRPr lang="en-US" altLang="zh-CN"/>
          </a:p>
        </p:txBody>
      </p:sp>
      <p:sp>
        <p:nvSpPr>
          <p:cNvPr id="15" name="椭圆 14"/>
          <p:cNvSpPr/>
          <p:nvPr/>
        </p:nvSpPr>
        <p:spPr>
          <a:xfrm>
            <a:off x="3420110" y="1557655"/>
            <a:ext cx="360045" cy="360045"/>
          </a:xfrm>
          <a:prstGeom prst="ellipse">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rPr>
              <a:t>≤</a:t>
            </a:r>
            <a:endParaRPr kumimoji="0" lang="en-US"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endParaRPr>
          </a:p>
        </p:txBody>
      </p:sp>
      <p:cxnSp>
        <p:nvCxnSpPr>
          <p:cNvPr id="17" name="直接箭头连接符 16"/>
          <p:cNvCxnSpPr>
            <a:stCxn id="5" idx="3"/>
            <a:endCxn id="15" idx="2"/>
          </p:cNvCxnSpPr>
          <p:nvPr/>
        </p:nvCxnSpPr>
        <p:spPr>
          <a:xfrm>
            <a:off x="2931795" y="1729740"/>
            <a:ext cx="488315" cy="825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8" name="肘形连接符 17"/>
          <p:cNvCxnSpPr>
            <a:stCxn id="11" idx="2"/>
            <a:endCxn id="15" idx="4"/>
          </p:cNvCxnSpPr>
          <p:nvPr/>
        </p:nvCxnSpPr>
        <p:spPr>
          <a:xfrm rot="5400000" flipH="1">
            <a:off x="4424045" y="1094105"/>
            <a:ext cx="3810" cy="1651000"/>
          </a:xfrm>
          <a:prstGeom prst="bentConnector3">
            <a:avLst>
              <a:gd name="adj1" fmla="val -11316666"/>
            </a:avLst>
          </a:prstGeom>
          <a:solidFill>
            <a:schemeClr val="accent1"/>
          </a:solidFill>
          <a:ln w="28575" cap="flat" cmpd="sng" algn="ctr">
            <a:solidFill>
              <a:schemeClr val="tx1"/>
            </a:solidFill>
            <a:prstDash val="solid"/>
            <a:round/>
            <a:headEnd type="none" w="med" len="med"/>
            <a:tailEnd type="arrow" w="med" len="med"/>
          </a:ln>
        </p:spPr>
      </p:cxnSp>
      <p:cxnSp>
        <p:nvCxnSpPr>
          <p:cNvPr id="19" name="直接箭头连接符 18"/>
          <p:cNvCxnSpPr>
            <a:stCxn id="15" idx="0"/>
            <a:endCxn id="20" idx="2"/>
          </p:cNvCxnSpPr>
          <p:nvPr/>
        </p:nvCxnSpPr>
        <p:spPr>
          <a:xfrm flipH="1" flipV="1">
            <a:off x="3592195" y="1171575"/>
            <a:ext cx="8255" cy="3860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0" name="文本框 19"/>
          <p:cNvSpPr txBox="1"/>
          <p:nvPr/>
        </p:nvSpPr>
        <p:spPr>
          <a:xfrm>
            <a:off x="3198495" y="1033780"/>
            <a:ext cx="787400" cy="137795"/>
          </a:xfrm>
          <a:prstGeom prst="rect">
            <a:avLst/>
          </a:prstGeom>
          <a:noFill/>
        </p:spPr>
        <p:txBody>
          <a:bodyPr wrap="square" rtlCol="0">
            <a:noAutofit/>
          </a:bodyPr>
          <a:p>
            <a:r>
              <a:rPr lang="zh-CN" altLang="en-US" sz="1000"/>
              <a:t>越界中断</a:t>
            </a:r>
            <a:endParaRPr lang="zh-CN" altLang="en-US" sz="1000"/>
          </a:p>
        </p:txBody>
      </p:sp>
      <p:cxnSp>
        <p:nvCxnSpPr>
          <p:cNvPr id="21" name="直接箭头连接符 20"/>
          <p:cNvCxnSpPr/>
          <p:nvPr/>
        </p:nvCxnSpPr>
        <p:spPr>
          <a:xfrm flipH="1">
            <a:off x="971550" y="2348865"/>
            <a:ext cx="2664460"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graphicFrame>
        <p:nvGraphicFramePr>
          <p:cNvPr id="23" name="表格 22"/>
          <p:cNvGraphicFramePr/>
          <p:nvPr>
            <p:custDataLst>
              <p:tags r:id="rId1"/>
            </p:custDataLst>
          </p:nvPr>
        </p:nvGraphicFramePr>
        <p:xfrm>
          <a:off x="2555240" y="2853055"/>
          <a:ext cx="2695575" cy="1463040"/>
        </p:xfrm>
        <a:graphic>
          <a:graphicData uri="http://schemas.openxmlformats.org/drawingml/2006/table">
            <a:tbl>
              <a:tblPr firstRow="1" bandRow="1">
                <a:tableStyleId>{5C22544A-7EE6-4342-B048-85BDC9FD1C3A}</a:tableStyleId>
              </a:tblPr>
              <a:tblGrid>
                <a:gridCol w="898525"/>
                <a:gridCol w="898525"/>
                <a:gridCol w="898525"/>
              </a:tblGrid>
              <a:tr h="365760">
                <a:tc>
                  <a:txBody>
                    <a:bodyPr/>
                    <a:p>
                      <a:pPr algn="ctr">
                        <a:buNone/>
                      </a:pPr>
                      <a:r>
                        <a:rPr lang="zh-CN" altLang="en-US" b="1">
                          <a:solidFill>
                            <a:schemeClr val="tx1"/>
                          </a:solidFill>
                        </a:rPr>
                        <a:t>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段长</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基址</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7K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80K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1</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120K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2</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9" name="文本框 28"/>
          <p:cNvSpPr txBox="1"/>
          <p:nvPr/>
        </p:nvSpPr>
        <p:spPr>
          <a:xfrm>
            <a:off x="3564890" y="4316095"/>
            <a:ext cx="676910" cy="337185"/>
          </a:xfrm>
          <a:prstGeom prst="rect">
            <a:avLst/>
          </a:prstGeom>
          <a:noFill/>
        </p:spPr>
        <p:txBody>
          <a:bodyPr wrap="square" rtlCol="0" anchor="t">
            <a:spAutoFit/>
          </a:bodyPr>
          <a:p>
            <a:r>
              <a:rPr lang="zh-CN" altLang="en-US" sz="1600">
                <a:solidFill>
                  <a:srgbClr val="C00000"/>
                </a:solidFill>
                <a:sym typeface="+mn-ea"/>
              </a:rPr>
              <a:t>段表</a:t>
            </a:r>
            <a:endParaRPr lang="zh-CN" altLang="en-US" sz="1600">
              <a:solidFill>
                <a:srgbClr val="C00000"/>
              </a:solidFill>
              <a:sym typeface="+mn-ea"/>
            </a:endParaRPr>
          </a:p>
        </p:txBody>
      </p:sp>
      <p:cxnSp>
        <p:nvCxnSpPr>
          <p:cNvPr id="24" name="直接箭头连接符 23"/>
          <p:cNvCxnSpPr>
            <a:stCxn id="4" idx="2"/>
            <a:endCxn id="22" idx="3"/>
          </p:cNvCxnSpPr>
          <p:nvPr/>
        </p:nvCxnSpPr>
        <p:spPr>
          <a:xfrm>
            <a:off x="859155" y="1909445"/>
            <a:ext cx="0" cy="33337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5" name="文本框 24"/>
          <p:cNvSpPr txBox="1"/>
          <p:nvPr/>
        </p:nvSpPr>
        <p:spPr>
          <a:xfrm>
            <a:off x="611505" y="2060575"/>
            <a:ext cx="325755" cy="300990"/>
          </a:xfrm>
          <a:prstGeom prst="rect">
            <a:avLst/>
          </a:prstGeom>
          <a:noFill/>
        </p:spPr>
        <p:txBody>
          <a:bodyPr wrap="none" rtlCol="0" anchor="t">
            <a:noAutofit/>
          </a:bodyPr>
          <a:p>
            <a:r>
              <a:rPr lang="zh-CN" altLang="en-US" sz="2800">
                <a:latin typeface="微软雅黑" panose="020B0503020204020204" charset="-122"/>
                <a:ea typeface="微软雅黑" panose="020B0503020204020204" charset="-122"/>
              </a:rPr>
              <a:t>⊕</a:t>
            </a:r>
            <a:endParaRPr lang="zh-CN" altLang="en-US" sz="2800">
              <a:latin typeface="微软雅黑" panose="020B0503020204020204" charset="-122"/>
              <a:ea typeface="微软雅黑" panose="020B0503020204020204" charset="-122"/>
            </a:endParaRPr>
          </a:p>
        </p:txBody>
      </p:sp>
      <p:cxnSp>
        <p:nvCxnSpPr>
          <p:cNvPr id="26" name="肘形连接符 25"/>
          <p:cNvCxnSpPr>
            <a:endCxn id="23" idx="1"/>
          </p:cNvCxnSpPr>
          <p:nvPr/>
        </p:nvCxnSpPr>
        <p:spPr>
          <a:xfrm>
            <a:off x="841375" y="2044700"/>
            <a:ext cx="1713865" cy="1539875"/>
          </a:xfrm>
          <a:prstGeom prst="bentConnector3">
            <a:avLst>
              <a:gd name="adj1" fmla="val 741"/>
            </a:avLst>
          </a:prstGeom>
          <a:solidFill>
            <a:schemeClr val="accent1"/>
          </a:solidFill>
          <a:ln w="28575" cap="flat" cmpd="sng" algn="ctr">
            <a:solidFill>
              <a:schemeClr val="tx1"/>
            </a:solidFill>
            <a:prstDash val="solid"/>
            <a:round/>
            <a:headEnd type="none" w="med" len="med"/>
            <a:tailEnd type="arrow" w="med" len="med"/>
          </a:ln>
        </p:spPr>
      </p:cxnSp>
      <p:sp>
        <p:nvSpPr>
          <p:cNvPr id="27" name="圆角矩形标注 26"/>
          <p:cNvSpPr/>
          <p:nvPr/>
        </p:nvSpPr>
        <p:spPr>
          <a:xfrm>
            <a:off x="179705" y="4004945"/>
            <a:ext cx="2233930" cy="1116965"/>
          </a:xfrm>
          <a:prstGeom prst="wedgeRoundRectCallout">
            <a:avLst>
              <a:gd name="adj1" fmla="val 38573"/>
              <a:gd name="adj2" fmla="val -82461"/>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查询段表，找到</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对应</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的段表项，段表项的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存放地址为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F*S</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项</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长度</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8" name="圆角矩形标注 27"/>
          <p:cNvSpPr/>
          <p:nvPr/>
        </p:nvSpPr>
        <p:spPr>
          <a:xfrm>
            <a:off x="3131820" y="4726940"/>
            <a:ext cx="2736215" cy="1054100"/>
          </a:xfrm>
          <a:prstGeom prst="wedgeRoundRectCallout">
            <a:avLst>
              <a:gd name="adj1" fmla="val 3307"/>
              <a:gd name="adj2" fmla="val -80187"/>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检查段内地址是否超</a:t>
            </a:r>
            <a:r>
              <a:rPr lang="zh-CN" altLang="en-US" sz="1800" smtClean="0">
                <a:ln>
                  <a:noFill/>
                </a:ln>
                <a:effectLst/>
                <a:sym typeface="+mn-ea"/>
              </a:rPr>
              <a:t>过</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段长。若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r>
              <a:rPr kumimoji="0" lang="en-US" altLang="zh-CN"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rPr>
              <a:t>≥C</a:t>
            </a:r>
            <a:r>
              <a:rPr kumimoji="0" lang="zh-CN"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rPr>
              <a:t>，则产生</a:t>
            </a:r>
            <a:endParaRPr kumimoji="0" lang="zh-CN"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rPr>
              <a:t>越界中断，</a:t>
            </a:r>
            <a:r>
              <a:rPr kumimoji="0" lang="zh-CN"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rPr>
              <a:t>否则继续执行</a:t>
            </a:r>
            <a:endParaRPr kumimoji="0" lang="zh-CN" altLang="en-US" sz="1800" b="1" i="0" u="none" strike="noStrike" cap="none" normalizeH="0" baseline="0" smtClean="0">
              <a:ln>
                <a:noFill/>
              </a:ln>
              <a:solidFill>
                <a:schemeClr val="tx1"/>
              </a:solidFill>
              <a:effectLst/>
              <a:ea typeface="宋体" panose="02010600030101010101" pitchFamily="2" charset="-122"/>
              <a:cs typeface="Arial" panose="020B0604020202020204" pitchFamily="34" charset="0"/>
            </a:endParaRPr>
          </a:p>
        </p:txBody>
      </p:sp>
      <p:sp>
        <p:nvSpPr>
          <p:cNvPr id="30" name="矩形 29"/>
          <p:cNvSpPr/>
          <p:nvPr/>
        </p:nvSpPr>
        <p:spPr>
          <a:xfrm>
            <a:off x="5796280" y="3500755"/>
            <a:ext cx="135890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段号</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a:xfrm>
            <a:off x="7596505" y="3505200"/>
            <a:ext cx="1296035" cy="4997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矩形 31"/>
          <p:cNvSpPr/>
          <p:nvPr/>
        </p:nvSpPr>
        <p:spPr>
          <a:xfrm>
            <a:off x="7596505" y="3632200"/>
            <a:ext cx="1296035" cy="204470"/>
          </a:xfrm>
          <a:prstGeom prst="rect">
            <a:avLst/>
          </a:prstGeom>
          <a:solidFill>
            <a:srgbClr val="FF00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&lt;A&gt;</a:t>
            </a: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单元</a:t>
            </a:r>
            <a:endPar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3" name="肘形连接符 32"/>
          <p:cNvCxnSpPr>
            <a:endCxn id="30" idx="1"/>
          </p:cNvCxnSpPr>
          <p:nvPr/>
        </p:nvCxnSpPr>
        <p:spPr>
          <a:xfrm flipV="1">
            <a:off x="5243830" y="3681095"/>
            <a:ext cx="552450" cy="450215"/>
          </a:xfrm>
          <a:prstGeom prst="bentConnector3">
            <a:avLst>
              <a:gd name="adj1" fmla="val 50115"/>
            </a:avLst>
          </a:prstGeom>
          <a:solidFill>
            <a:schemeClr val="accent1"/>
          </a:solidFill>
          <a:ln w="28575" cap="flat" cmpd="sng" algn="ctr">
            <a:solidFill>
              <a:schemeClr val="tx1"/>
            </a:solidFill>
            <a:prstDash val="solid"/>
            <a:round/>
            <a:headEnd type="none" w="med" len="med"/>
            <a:tailEnd type="arrow" w="med" len="med"/>
          </a:ln>
        </p:spPr>
      </p:cxnSp>
      <p:cxnSp>
        <p:nvCxnSpPr>
          <p:cNvPr id="34" name="直接箭头连接符 33"/>
          <p:cNvCxnSpPr/>
          <p:nvPr/>
        </p:nvCxnSpPr>
        <p:spPr>
          <a:xfrm>
            <a:off x="6659880" y="1916430"/>
            <a:ext cx="0" cy="158432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35" name="肘形连接符 34"/>
          <p:cNvCxnSpPr>
            <a:stCxn id="30" idx="3"/>
          </p:cNvCxnSpPr>
          <p:nvPr/>
        </p:nvCxnSpPr>
        <p:spPr>
          <a:xfrm flipV="1">
            <a:off x="7155180" y="3500755"/>
            <a:ext cx="440690" cy="180340"/>
          </a:xfrm>
          <a:prstGeom prst="bentConnector3">
            <a:avLst>
              <a:gd name="adj1" fmla="val 50000"/>
            </a:avLst>
          </a:prstGeom>
          <a:solidFill>
            <a:schemeClr val="accent1"/>
          </a:solidFill>
          <a:ln w="28575" cap="flat" cmpd="sng" algn="ctr">
            <a:solidFill>
              <a:schemeClr val="tx1"/>
            </a:solidFill>
            <a:prstDash val="solid"/>
            <a:round/>
            <a:headEnd type="none" w="med" len="med"/>
            <a:tailEnd type="arrow" w="med" len="med"/>
          </a:ln>
        </p:spPr>
      </p:cxnSp>
      <p:sp>
        <p:nvSpPr>
          <p:cNvPr id="36" name="文本框 35"/>
          <p:cNvSpPr txBox="1"/>
          <p:nvPr/>
        </p:nvSpPr>
        <p:spPr>
          <a:xfrm>
            <a:off x="5436235" y="1921510"/>
            <a:ext cx="1099185" cy="337185"/>
          </a:xfrm>
          <a:prstGeom prst="rect">
            <a:avLst/>
          </a:prstGeom>
          <a:noFill/>
        </p:spPr>
        <p:txBody>
          <a:bodyPr wrap="square" rtlCol="0" anchor="t">
            <a:spAutoFit/>
          </a:bodyPr>
          <a:p>
            <a:r>
              <a:rPr lang="en-US" altLang="zh-CN" sz="1600">
                <a:solidFill>
                  <a:schemeClr val="tx1"/>
                </a:solidFill>
                <a:sym typeface="+mn-ea"/>
              </a:rPr>
              <a:t>(2, 1024)</a:t>
            </a:r>
            <a:endParaRPr lang="en-US" altLang="zh-CN" sz="1600">
              <a:solidFill>
                <a:schemeClr val="tx1"/>
              </a:solidFill>
              <a:sym typeface="+mn-ea"/>
            </a:endParaRPr>
          </a:p>
        </p:txBody>
      </p:sp>
      <p:sp>
        <p:nvSpPr>
          <p:cNvPr id="37" name="文本框 36"/>
          <p:cNvSpPr txBox="1"/>
          <p:nvPr/>
        </p:nvSpPr>
        <p:spPr>
          <a:xfrm>
            <a:off x="5404485" y="3176270"/>
            <a:ext cx="1250950" cy="337185"/>
          </a:xfrm>
          <a:prstGeom prst="rect">
            <a:avLst/>
          </a:prstGeom>
          <a:noFill/>
        </p:spPr>
        <p:txBody>
          <a:bodyPr wrap="square" rtlCol="0" anchor="t">
            <a:spAutoFit/>
          </a:bodyPr>
          <a:p>
            <a:r>
              <a:rPr lang="en-US" altLang="zh-CN" sz="1600">
                <a:solidFill>
                  <a:schemeClr val="tx1"/>
                </a:solidFill>
                <a:sym typeface="+mn-ea"/>
              </a:rPr>
              <a:t>(40K+1024)</a:t>
            </a:r>
            <a:endParaRPr lang="en-US" altLang="zh-CN" sz="1600">
              <a:solidFill>
                <a:schemeClr val="tx1"/>
              </a:solidFill>
              <a:sym typeface="+mn-ea"/>
            </a:endParaRPr>
          </a:p>
        </p:txBody>
      </p:sp>
      <p:sp>
        <p:nvSpPr>
          <p:cNvPr id="38" name="文本框 37"/>
          <p:cNvSpPr txBox="1"/>
          <p:nvPr/>
        </p:nvSpPr>
        <p:spPr>
          <a:xfrm>
            <a:off x="5868035" y="3860800"/>
            <a:ext cx="1250950" cy="337185"/>
          </a:xfrm>
          <a:prstGeom prst="rect">
            <a:avLst/>
          </a:prstGeom>
          <a:noFill/>
        </p:spPr>
        <p:txBody>
          <a:bodyPr wrap="square" rtlCol="0" anchor="t">
            <a:spAutoFit/>
          </a:bodyPr>
          <a:p>
            <a:r>
              <a:rPr lang="zh-CN" altLang="en-US" sz="1600">
                <a:solidFill>
                  <a:schemeClr val="tx1"/>
                </a:solidFill>
                <a:sym typeface="+mn-ea"/>
              </a:rPr>
              <a:t>物理地址</a:t>
            </a:r>
            <a:r>
              <a:rPr lang="en-US" altLang="zh-CN" sz="1600">
                <a:solidFill>
                  <a:schemeClr val="tx1"/>
                </a:solidFill>
                <a:sym typeface="+mn-ea"/>
              </a:rPr>
              <a:t>E</a:t>
            </a:r>
            <a:endParaRPr lang="en-US" altLang="zh-CN" sz="1600">
              <a:solidFill>
                <a:schemeClr val="tx1"/>
              </a:solidFill>
              <a:sym typeface="+mn-ea"/>
            </a:endParaRPr>
          </a:p>
        </p:txBody>
      </p:sp>
      <p:sp>
        <p:nvSpPr>
          <p:cNvPr id="39" name="圆角矩形标注 38"/>
          <p:cNvSpPr/>
          <p:nvPr/>
        </p:nvSpPr>
        <p:spPr>
          <a:xfrm>
            <a:off x="6083935" y="4403090"/>
            <a:ext cx="1151890" cy="576580"/>
          </a:xfrm>
          <a:prstGeom prst="wedgeRoundRectCallout">
            <a:avLst>
              <a:gd name="adj1" fmla="val -41896"/>
              <a:gd name="adj2" fmla="val -94603"/>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计算得到</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物理地址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0" name="圆角矩形标注 39"/>
          <p:cNvSpPr/>
          <p:nvPr/>
        </p:nvSpPr>
        <p:spPr>
          <a:xfrm>
            <a:off x="7654290" y="5012690"/>
            <a:ext cx="1151890" cy="576580"/>
          </a:xfrm>
          <a:prstGeom prst="wedgeRoundRectCallout">
            <a:avLst>
              <a:gd name="adj1" fmla="val -49338"/>
              <a:gd name="adj2" fmla="val -219603"/>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访问目标</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内存单元</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Rectangle 2"/>
          <p:cNvSpPr>
            <a:spLocks noGrp="1"/>
          </p:cNvSpPr>
          <p:nvPr>
            <p:ph type="title"/>
          </p:nvPr>
        </p:nvSpPr>
        <p:spPr>
          <a:xfrm>
            <a:off x="-252730" y="-23495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par>
                                <p:cTn id="23" presetID="3" presetClass="entr" presetSubtype="1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linds(horizontal)">
                                      <p:cBhvr>
                                        <p:cTn id="31" dur="500"/>
                                        <p:tgtEl>
                                          <p:spTgt spid="3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linds(horizontal)">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linds(horizontal)">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37" grpId="0"/>
      <p:bldP spid="30" grpId="0" animBg="1"/>
      <p:bldP spid="38" grpId="0"/>
      <p:bldP spid="37" grpId="1"/>
      <p:bldP spid="30" grpId="1" animBg="1"/>
      <p:bldP spid="38" grpId="1"/>
      <p:bldP spid="39" grpId="0" animBg="1"/>
      <p:bldP spid="39" grpId="1" animBg="1"/>
      <p:bldP spid="40" grpId="0" animBg="1"/>
      <p:bldP spid="40"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39415" y="520065"/>
            <a:ext cx="3265805" cy="460375"/>
          </a:xfrm>
          <a:prstGeom prst="rect">
            <a:avLst/>
          </a:prstGeom>
          <a:noFill/>
        </p:spPr>
        <p:txBody>
          <a:bodyPr wrap="square" rtlCol="0">
            <a:spAutoFit/>
          </a:bodyPr>
          <a:p>
            <a:r>
              <a:rPr lang="zh-CN" altLang="en-US" sz="2400">
                <a:solidFill>
                  <a:srgbClr val="C00000"/>
                </a:solidFill>
              </a:rPr>
              <a:t>分页、分段管理的</a:t>
            </a:r>
            <a:r>
              <a:rPr lang="zh-CN" altLang="en-US" sz="2400">
                <a:solidFill>
                  <a:srgbClr val="C00000"/>
                </a:solidFill>
              </a:rPr>
              <a:t>对比</a:t>
            </a:r>
            <a:endParaRPr lang="zh-CN" altLang="en-US" sz="2400">
              <a:solidFill>
                <a:srgbClr val="C00000"/>
              </a:solidFill>
            </a:endParaRPr>
          </a:p>
        </p:txBody>
      </p:sp>
      <p:sp>
        <p:nvSpPr>
          <p:cNvPr id="3" name="文本框 2"/>
          <p:cNvSpPr txBox="1"/>
          <p:nvPr/>
        </p:nvSpPr>
        <p:spPr>
          <a:xfrm>
            <a:off x="106680" y="987425"/>
            <a:ext cx="8930640" cy="2306955"/>
          </a:xfrm>
          <a:prstGeom prst="rect">
            <a:avLst/>
          </a:prstGeom>
          <a:noFill/>
        </p:spPr>
        <p:txBody>
          <a:bodyPr wrap="square" rtlCol="0">
            <a:spAutoFit/>
          </a:bodyPr>
          <a:p>
            <a:pPr algn="just"/>
            <a:r>
              <a:rPr lang="zh-CN" altLang="en-US" sz="1800">
                <a:solidFill>
                  <a:srgbClr val="C00000"/>
                </a:solidFill>
              </a:rPr>
              <a:t>页</a:t>
            </a:r>
            <a:r>
              <a:rPr lang="zh-CN" altLang="en-US" sz="1800"/>
              <a:t>是</a:t>
            </a:r>
            <a:r>
              <a:rPr lang="zh-CN" altLang="en-US" sz="1800">
                <a:solidFill>
                  <a:srgbClr val="C00000"/>
                </a:solidFill>
              </a:rPr>
              <a:t>信息的物理单位</a:t>
            </a:r>
            <a:r>
              <a:rPr lang="zh-CN" altLang="en-US" sz="1800"/>
              <a:t>。分页的主要目的是为了实现离散分配，提高内存利用率。分页仅仅是系统管理上的需要，完全是系统行为，</a:t>
            </a:r>
            <a:r>
              <a:rPr lang="zh-CN" altLang="en-US" sz="1800">
                <a:solidFill>
                  <a:srgbClr val="C00000"/>
                </a:solidFill>
              </a:rPr>
              <a:t>对用户是不可见的</a:t>
            </a:r>
            <a:r>
              <a:rPr lang="zh-CN" altLang="en-US" sz="1800"/>
              <a:t>。</a:t>
            </a:r>
            <a:endParaRPr lang="zh-CN" altLang="en-US" sz="1800"/>
          </a:p>
          <a:p>
            <a:pPr algn="just"/>
            <a:r>
              <a:rPr lang="zh-CN" altLang="en-US" sz="1800">
                <a:solidFill>
                  <a:srgbClr val="C00000"/>
                </a:solidFill>
              </a:rPr>
              <a:t>段</a:t>
            </a:r>
            <a:r>
              <a:rPr lang="zh-CN" altLang="en-US" sz="1800"/>
              <a:t>是</a:t>
            </a:r>
            <a:r>
              <a:rPr lang="zh-CN" altLang="en-US" sz="1800">
                <a:solidFill>
                  <a:srgbClr val="C00000"/>
                </a:solidFill>
              </a:rPr>
              <a:t>信息的逻辑单位</a:t>
            </a:r>
            <a:r>
              <a:rPr lang="zh-CN" altLang="en-US" sz="1800"/>
              <a:t>。分段的主要目的是更好地满足用户需求。一个段通常包含着一组属于一个逻辑模块的信息。</a:t>
            </a:r>
            <a:r>
              <a:rPr lang="zh-CN" altLang="en-US" sz="1800">
                <a:solidFill>
                  <a:srgbClr val="C00000"/>
                </a:solidFill>
              </a:rPr>
              <a:t>分段对用户是可见的</a:t>
            </a:r>
            <a:r>
              <a:rPr lang="zh-CN" altLang="en-US" sz="1800"/>
              <a:t>，用户编程时需要显式地给出段名。</a:t>
            </a:r>
            <a:endParaRPr lang="zh-CN" altLang="en-US" sz="1800"/>
          </a:p>
          <a:p>
            <a:pPr algn="just"/>
            <a:r>
              <a:rPr lang="zh-CN" altLang="en-US" sz="1800"/>
              <a:t>页的大小固定且由系统决定。段的长度却不固定，决定于用户编写的程序。</a:t>
            </a:r>
            <a:endParaRPr lang="zh-CN" altLang="en-US" sz="1800"/>
          </a:p>
          <a:p>
            <a:pPr algn="just"/>
            <a:r>
              <a:rPr lang="zh-CN" altLang="en-US" sz="1800">
                <a:solidFill>
                  <a:srgbClr val="C00000"/>
                </a:solidFill>
              </a:rPr>
              <a:t>分页</a:t>
            </a:r>
            <a:r>
              <a:rPr lang="zh-CN" altLang="en-US" sz="1800"/>
              <a:t>的用户进程</a:t>
            </a:r>
            <a:r>
              <a:rPr lang="zh-CN" altLang="en-US" sz="1800">
                <a:solidFill>
                  <a:srgbClr val="C00000"/>
                </a:solidFill>
              </a:rPr>
              <a:t>地址空间是一维的</a:t>
            </a:r>
            <a:r>
              <a:rPr lang="zh-CN" altLang="en-US" sz="1800"/>
              <a:t>，程序员只需给出一个记忆符即可表示一个地址。</a:t>
            </a:r>
            <a:endParaRPr lang="zh-CN" altLang="en-US" sz="1800"/>
          </a:p>
          <a:p>
            <a:pPr algn="just"/>
            <a:r>
              <a:rPr lang="zh-CN" altLang="en-US" sz="1800">
                <a:solidFill>
                  <a:srgbClr val="C00000"/>
                </a:solidFill>
              </a:rPr>
              <a:t>分段</a:t>
            </a:r>
            <a:r>
              <a:rPr lang="zh-CN" altLang="en-US" sz="1800"/>
              <a:t>的用户进程</a:t>
            </a:r>
            <a:r>
              <a:rPr lang="zh-CN" altLang="en-US" sz="1800">
                <a:solidFill>
                  <a:srgbClr val="C00000"/>
                </a:solidFill>
              </a:rPr>
              <a:t>地址空间是二维的</a:t>
            </a:r>
            <a:r>
              <a:rPr lang="zh-CN" altLang="en-US" sz="1800"/>
              <a:t>，程序员在标识一个地址时，即要给出段名，也要给出段内地址。</a:t>
            </a:r>
            <a:endParaRPr lang="zh-CN" altLang="en-US" sz="1800"/>
          </a:p>
        </p:txBody>
      </p:sp>
      <p:pic>
        <p:nvPicPr>
          <p:cNvPr id="4" name="图片 3"/>
          <p:cNvPicPr>
            <a:picLocks noChangeAspect="1"/>
          </p:cNvPicPr>
          <p:nvPr/>
        </p:nvPicPr>
        <p:blipFill>
          <a:blip r:embed="rId1"/>
          <a:srcRect t="2512" r="949" b="-822"/>
          <a:stretch>
            <a:fillRect/>
          </a:stretch>
        </p:blipFill>
        <p:spPr>
          <a:xfrm>
            <a:off x="323850" y="3572510"/>
            <a:ext cx="4336415" cy="2088515"/>
          </a:xfrm>
          <a:prstGeom prst="rect">
            <a:avLst/>
          </a:prstGeom>
        </p:spPr>
      </p:pic>
      <p:pic>
        <p:nvPicPr>
          <p:cNvPr id="7" name="图片 6"/>
          <p:cNvPicPr>
            <a:picLocks noChangeAspect="1"/>
          </p:cNvPicPr>
          <p:nvPr/>
        </p:nvPicPr>
        <p:blipFill>
          <a:blip r:embed="rId2"/>
          <a:stretch>
            <a:fillRect/>
          </a:stretch>
        </p:blipFill>
        <p:spPr>
          <a:xfrm>
            <a:off x="5273675" y="3068955"/>
            <a:ext cx="3121025" cy="2886710"/>
          </a:xfrm>
          <a:prstGeom prst="rect">
            <a:avLst/>
          </a:prstGeom>
        </p:spPr>
      </p:pic>
      <p:sp>
        <p:nvSpPr>
          <p:cNvPr id="6" name="圆角矩形标注 5"/>
          <p:cNvSpPr/>
          <p:nvPr/>
        </p:nvSpPr>
        <p:spPr>
          <a:xfrm>
            <a:off x="5796280" y="6021070"/>
            <a:ext cx="2220595" cy="415925"/>
          </a:xfrm>
          <a:prstGeom prst="wedgeRoundRectCallout">
            <a:avLst>
              <a:gd name="adj1" fmla="val -41484"/>
              <a:gd name="adj2" fmla="val -78776"/>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LOAD 1, [D] | &lt;A&gt;;</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39415" y="466090"/>
            <a:ext cx="3265805" cy="426085"/>
          </a:xfrm>
          <a:prstGeom prst="rect">
            <a:avLst/>
          </a:prstGeom>
          <a:noFill/>
        </p:spPr>
        <p:txBody>
          <a:bodyPr wrap="square" rtlCol="0">
            <a:noAutofit/>
          </a:bodyPr>
          <a:p>
            <a:r>
              <a:rPr lang="zh-CN" altLang="en-US" sz="2400">
                <a:solidFill>
                  <a:srgbClr val="C00000"/>
                </a:solidFill>
              </a:rPr>
              <a:t>分页、分段管理的</a:t>
            </a:r>
            <a:r>
              <a:rPr lang="zh-CN" altLang="en-US" sz="2400">
                <a:solidFill>
                  <a:srgbClr val="C00000"/>
                </a:solidFill>
              </a:rPr>
              <a:t>对比</a:t>
            </a:r>
            <a:endParaRPr lang="zh-CN" altLang="en-US" sz="2400">
              <a:solidFill>
                <a:srgbClr val="C00000"/>
              </a:solidFill>
            </a:endParaRPr>
          </a:p>
        </p:txBody>
      </p:sp>
      <p:sp>
        <p:nvSpPr>
          <p:cNvPr id="3" name="文本框 2"/>
          <p:cNvSpPr txBox="1"/>
          <p:nvPr/>
        </p:nvSpPr>
        <p:spPr>
          <a:xfrm>
            <a:off x="107950" y="892175"/>
            <a:ext cx="8931275" cy="1322070"/>
          </a:xfrm>
          <a:prstGeom prst="rect">
            <a:avLst/>
          </a:prstGeom>
          <a:noFill/>
        </p:spPr>
        <p:txBody>
          <a:bodyPr wrap="square" rtlCol="0">
            <a:spAutoFit/>
          </a:bodyPr>
          <a:p>
            <a:r>
              <a:rPr lang="zh-CN" altLang="en-US" sz="2000">
                <a:solidFill>
                  <a:srgbClr val="C00000"/>
                </a:solidFill>
              </a:rPr>
              <a:t>分段</a:t>
            </a:r>
            <a:r>
              <a:rPr lang="zh-CN" altLang="en-US" sz="2000"/>
              <a:t>比分页</a:t>
            </a:r>
            <a:r>
              <a:rPr lang="zh-CN" altLang="en-US" sz="2000">
                <a:solidFill>
                  <a:srgbClr val="C00000"/>
                </a:solidFill>
              </a:rPr>
              <a:t>更容易实现信息的共享和保护。</a:t>
            </a:r>
            <a:endParaRPr lang="zh-CN" altLang="en-US" sz="2000">
              <a:solidFill>
                <a:srgbClr val="C00000"/>
              </a:solidFill>
            </a:endParaRPr>
          </a:p>
          <a:p>
            <a:r>
              <a:rPr lang="zh-CN" altLang="en-US" sz="2000">
                <a:solidFill>
                  <a:schemeClr val="tx1"/>
                </a:solidFill>
              </a:rPr>
              <a:t>不能被修改的代码称为</a:t>
            </a:r>
            <a:r>
              <a:rPr lang="zh-CN" altLang="en-US" sz="2000">
                <a:solidFill>
                  <a:srgbClr val="C00000"/>
                </a:solidFill>
              </a:rPr>
              <a:t>纯代码</a:t>
            </a:r>
            <a:r>
              <a:rPr lang="zh-CN" altLang="en-US" sz="2000">
                <a:solidFill>
                  <a:schemeClr val="tx1"/>
                </a:solidFill>
              </a:rPr>
              <a:t>或</a:t>
            </a:r>
            <a:r>
              <a:rPr lang="zh-CN" altLang="en-US" sz="2000">
                <a:solidFill>
                  <a:srgbClr val="C00000"/>
                </a:solidFill>
              </a:rPr>
              <a:t>可重入代码</a:t>
            </a:r>
            <a:r>
              <a:rPr lang="zh-CN" altLang="en-US" sz="2000">
                <a:solidFill>
                  <a:schemeClr val="tx1"/>
                </a:solidFill>
              </a:rPr>
              <a:t>（不属于临界资源），这样的代码是可以共享的。可修改的代码是不能共享的（比如：有一个代码段中有很多变量，各进程并发地同时访问可能造成数据不一致）。</a:t>
            </a:r>
            <a:endParaRPr lang="zh-CN" altLang="en-US" sz="2000">
              <a:solidFill>
                <a:schemeClr val="tx1"/>
              </a:solidFill>
            </a:endParaRPr>
          </a:p>
        </p:txBody>
      </p:sp>
      <p:sp>
        <p:nvSpPr>
          <p:cNvPr id="5" name="矩形 4"/>
          <p:cNvSpPr/>
          <p:nvPr/>
        </p:nvSpPr>
        <p:spPr>
          <a:xfrm>
            <a:off x="379095" y="2515235"/>
            <a:ext cx="1266825" cy="2087880"/>
          </a:xfrm>
          <a:prstGeom prst="rect">
            <a:avLst/>
          </a:prstGeom>
          <a:solidFill>
            <a:srgbClr val="E0754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307340" y="4681220"/>
            <a:ext cx="1394460" cy="368300"/>
          </a:xfrm>
          <a:prstGeom prst="rect">
            <a:avLst/>
          </a:prstGeom>
          <a:noFill/>
        </p:spPr>
        <p:txBody>
          <a:bodyPr wrap="square" rtlCol="0">
            <a:spAutoFit/>
          </a:bodyPr>
          <a:p>
            <a:r>
              <a:rPr lang="zh-CN" altLang="en-US"/>
              <a:t>生产者进程</a:t>
            </a:r>
            <a:endParaRPr lang="zh-CN" altLang="en-US"/>
          </a:p>
        </p:txBody>
      </p:sp>
      <p:sp>
        <p:nvSpPr>
          <p:cNvPr id="7" name="矩形 6"/>
          <p:cNvSpPr/>
          <p:nvPr/>
        </p:nvSpPr>
        <p:spPr>
          <a:xfrm>
            <a:off x="2467610" y="2387600"/>
            <a:ext cx="1192530" cy="638175"/>
          </a:xfrm>
          <a:prstGeom prst="rect">
            <a:avLst/>
          </a:prstGeom>
          <a:solidFill>
            <a:srgbClr val="E0754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2467610" y="3539490"/>
            <a:ext cx="1192530" cy="638175"/>
          </a:xfrm>
          <a:prstGeom prst="rect">
            <a:avLst/>
          </a:prstGeom>
          <a:solidFill>
            <a:srgbClr val="719E48"/>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2467610" y="4763770"/>
            <a:ext cx="1192530" cy="638175"/>
          </a:xfrm>
          <a:prstGeom prst="rect">
            <a:avLst/>
          </a:prstGeom>
          <a:solidFill>
            <a:srgbClr val="5D399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(6KB)</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圆角矩形标注 9"/>
          <p:cNvSpPr/>
          <p:nvPr/>
        </p:nvSpPr>
        <p:spPr>
          <a:xfrm>
            <a:off x="-1836420" y="1774190"/>
            <a:ext cx="1720215" cy="1865630"/>
          </a:xfrm>
          <a:prstGeom prst="wedgeRoundRectCallout">
            <a:avLst>
              <a:gd name="adj1" fmla="val 61022"/>
              <a:gd name="adj2" fmla="val 42246"/>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该功能段用来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判断缓冲区此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时</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可访问。允</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许所有生产者、</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消费者进程</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共</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享访问。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7236460" y="2131695"/>
            <a:ext cx="1283970" cy="3698240"/>
          </a:xfrm>
          <a:prstGeom prst="rect">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7244715" y="3539490"/>
            <a:ext cx="1283970" cy="38671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a:xfrm>
            <a:off x="7233920" y="2633980"/>
            <a:ext cx="1286510" cy="393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矩形 20"/>
          <p:cNvSpPr/>
          <p:nvPr/>
        </p:nvSpPr>
        <p:spPr>
          <a:xfrm>
            <a:off x="7236460" y="4627245"/>
            <a:ext cx="1284605" cy="429260"/>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22" name="表格 21"/>
          <p:cNvGraphicFramePr/>
          <p:nvPr>
            <p:custDataLst>
              <p:tags r:id="rId1"/>
            </p:custDataLst>
          </p:nvPr>
        </p:nvGraphicFramePr>
        <p:xfrm>
          <a:off x="4319270" y="2875280"/>
          <a:ext cx="2180590" cy="1463040"/>
        </p:xfrm>
        <a:graphic>
          <a:graphicData uri="http://schemas.openxmlformats.org/drawingml/2006/table">
            <a:tbl>
              <a:tblPr firstRow="1" bandRow="1">
                <a:tableStyleId>{5C22544A-7EE6-4342-B048-85BDC9FD1C3A}</a:tableStyleId>
              </a:tblPr>
              <a:tblGrid>
                <a:gridCol w="644525"/>
                <a:gridCol w="701040"/>
                <a:gridCol w="835025"/>
              </a:tblGrid>
              <a:tr h="365760">
                <a:tc>
                  <a:txBody>
                    <a:bodyPr/>
                    <a:p>
                      <a:pPr algn="ctr">
                        <a:buNone/>
                      </a:pPr>
                      <a:r>
                        <a:rPr lang="zh-CN" altLang="en-US" b="1">
                          <a:solidFill>
                            <a:schemeClr val="tx1"/>
                          </a:solidFill>
                        </a:rPr>
                        <a:t>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段长</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基址</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7K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80K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rgbClr val="C00000"/>
                          </a:solidFill>
                        </a:rPr>
                        <a:t>1</a:t>
                      </a:r>
                      <a:endParaRPr lang="en-US" altLang="zh-CN" b="1">
                        <a:solidFill>
                          <a:srgbClr val="C00000"/>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3K</a:t>
                      </a:r>
                      <a:endParaRPr lang="en-US" altLang="zh-CN" b="1">
                        <a:solidFill>
                          <a:srgbClr val="C00000"/>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120K</a:t>
                      </a:r>
                      <a:endParaRPr lang="en-US" altLang="zh-CN" b="1">
                        <a:solidFill>
                          <a:srgbClr val="C00000"/>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2</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23" name="文本框 22"/>
          <p:cNvSpPr txBox="1"/>
          <p:nvPr/>
        </p:nvSpPr>
        <p:spPr>
          <a:xfrm>
            <a:off x="8536940" y="2082800"/>
            <a:ext cx="546100" cy="3063875"/>
          </a:xfrm>
          <a:prstGeom prst="rect">
            <a:avLst/>
          </a:prstGeom>
          <a:noFill/>
        </p:spPr>
        <p:txBody>
          <a:bodyPr wrap="square" rtlCol="0">
            <a:noAutofit/>
          </a:bodyPr>
          <a:p>
            <a:r>
              <a:rPr lang="en-US" altLang="zh-CN" sz="1200"/>
              <a:t>0</a:t>
            </a:r>
            <a:endParaRPr lang="en-US" altLang="zh-CN" sz="1200"/>
          </a:p>
          <a:p>
            <a:endParaRPr lang="en-US" altLang="zh-CN" sz="1200"/>
          </a:p>
          <a:p>
            <a:r>
              <a:rPr lang="en-US" altLang="zh-CN" sz="1200"/>
              <a:t>40K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80K</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t>120K</a:t>
            </a:r>
            <a:endParaRPr lang="en-US" altLang="zh-CN" sz="1200"/>
          </a:p>
        </p:txBody>
      </p:sp>
      <p:cxnSp>
        <p:nvCxnSpPr>
          <p:cNvPr id="27" name="直接箭头连接符 26"/>
          <p:cNvCxnSpPr>
            <a:endCxn id="15" idx="1"/>
          </p:cNvCxnSpPr>
          <p:nvPr/>
        </p:nvCxnSpPr>
        <p:spPr>
          <a:xfrm flipV="1">
            <a:off x="6499860" y="2830830"/>
            <a:ext cx="734060" cy="121348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30" name="直接箭头连接符 29"/>
          <p:cNvCxnSpPr/>
          <p:nvPr/>
        </p:nvCxnSpPr>
        <p:spPr>
          <a:xfrm>
            <a:off x="6499860" y="3451225"/>
            <a:ext cx="720090" cy="14414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31" name="直接箭头连接符 30"/>
          <p:cNvCxnSpPr/>
          <p:nvPr/>
        </p:nvCxnSpPr>
        <p:spPr>
          <a:xfrm>
            <a:off x="6499860" y="3811270"/>
            <a:ext cx="720090" cy="864235"/>
          </a:xfrm>
          <a:prstGeom prst="straightConnector1">
            <a:avLst/>
          </a:prstGeom>
          <a:solidFill>
            <a:schemeClr val="accent1"/>
          </a:solidFill>
          <a:ln w="19050" cap="flat" cmpd="sng" algn="ctr">
            <a:solidFill>
              <a:srgbClr val="C00000"/>
            </a:solidFill>
            <a:prstDash val="solid"/>
            <a:round/>
            <a:headEnd type="none" w="med" len="med"/>
            <a:tailEnd type="triangle" w="med" len="med"/>
          </a:ln>
        </p:spPr>
      </p:cxnSp>
      <p:sp>
        <p:nvSpPr>
          <p:cNvPr id="32" name="文本框 31"/>
          <p:cNvSpPr txBox="1"/>
          <p:nvPr/>
        </p:nvSpPr>
        <p:spPr>
          <a:xfrm>
            <a:off x="7539355" y="5829935"/>
            <a:ext cx="676910" cy="337185"/>
          </a:xfrm>
          <a:prstGeom prst="rect">
            <a:avLst/>
          </a:prstGeom>
          <a:noFill/>
        </p:spPr>
        <p:txBody>
          <a:bodyPr wrap="square" rtlCol="0" anchor="t">
            <a:spAutoFit/>
          </a:bodyPr>
          <a:p>
            <a:r>
              <a:rPr lang="zh-CN" altLang="en-US" sz="1600">
                <a:sym typeface="+mn-ea"/>
              </a:rPr>
              <a:t>内存</a:t>
            </a:r>
            <a:endParaRPr lang="zh-CN" altLang="en-US" sz="1600">
              <a:sym typeface="+mn-ea"/>
            </a:endParaRPr>
          </a:p>
        </p:txBody>
      </p:sp>
      <p:sp>
        <p:nvSpPr>
          <p:cNvPr id="33" name="文本框 32"/>
          <p:cNvSpPr txBox="1"/>
          <p:nvPr/>
        </p:nvSpPr>
        <p:spPr>
          <a:xfrm>
            <a:off x="4319270" y="2506980"/>
            <a:ext cx="2147570" cy="337185"/>
          </a:xfrm>
          <a:prstGeom prst="rect">
            <a:avLst/>
          </a:prstGeom>
          <a:noFill/>
        </p:spPr>
        <p:txBody>
          <a:bodyPr wrap="square" rtlCol="0" anchor="t">
            <a:spAutoFit/>
          </a:bodyPr>
          <a:p>
            <a:pPr algn="ctr"/>
            <a:r>
              <a:rPr lang="zh-CN" altLang="en-US" sz="1600">
                <a:solidFill>
                  <a:srgbClr val="C00000"/>
                </a:solidFill>
                <a:sym typeface="+mn-ea"/>
              </a:rPr>
              <a:t>生产者进程</a:t>
            </a:r>
            <a:r>
              <a:rPr lang="en-US" altLang="zh-CN" sz="1600">
                <a:solidFill>
                  <a:srgbClr val="C00000"/>
                </a:solidFill>
                <a:sym typeface="+mn-ea"/>
              </a:rPr>
              <a:t>A</a:t>
            </a:r>
            <a:r>
              <a:rPr lang="zh-CN" altLang="en-US" sz="1600">
                <a:solidFill>
                  <a:srgbClr val="C00000"/>
                </a:solidFill>
                <a:sym typeface="+mn-ea"/>
              </a:rPr>
              <a:t>的段表</a:t>
            </a:r>
            <a:endParaRPr lang="zh-CN" altLang="en-US" sz="1600">
              <a:solidFill>
                <a:srgbClr val="C00000"/>
              </a:solidFill>
              <a:sym typeface="+mn-ea"/>
            </a:endParaRPr>
          </a:p>
        </p:txBody>
      </p:sp>
      <p:sp>
        <p:nvSpPr>
          <p:cNvPr id="35" name="矩形 34"/>
          <p:cNvSpPr/>
          <p:nvPr/>
        </p:nvSpPr>
        <p:spPr>
          <a:xfrm>
            <a:off x="7233920" y="5251450"/>
            <a:ext cx="1284605" cy="429260"/>
          </a:xfrm>
          <a:prstGeom prst="rect">
            <a:avLst/>
          </a:prstGeom>
          <a:solidFill>
            <a:srgbClr val="E0754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6" name="表格 35"/>
          <p:cNvGraphicFramePr/>
          <p:nvPr>
            <p:custDataLst>
              <p:tags r:id="rId2"/>
            </p:custDataLst>
          </p:nvPr>
        </p:nvGraphicFramePr>
        <p:xfrm>
          <a:off x="4319270" y="4963160"/>
          <a:ext cx="2180590" cy="1463040"/>
        </p:xfrm>
        <a:graphic>
          <a:graphicData uri="http://schemas.openxmlformats.org/drawingml/2006/table">
            <a:tbl>
              <a:tblPr firstRow="1" bandRow="1">
                <a:tableStyleId>{5C22544A-7EE6-4342-B048-85BDC9FD1C3A}</a:tableStyleId>
              </a:tblPr>
              <a:tblGrid>
                <a:gridCol w="644525"/>
                <a:gridCol w="701040"/>
                <a:gridCol w="835025"/>
              </a:tblGrid>
              <a:tr h="365760">
                <a:tc>
                  <a:txBody>
                    <a:bodyPr/>
                    <a:p>
                      <a:pPr algn="ctr">
                        <a:buNone/>
                      </a:pPr>
                      <a:r>
                        <a:rPr lang="zh-CN" altLang="en-US" b="1">
                          <a:solidFill>
                            <a:schemeClr val="tx1"/>
                          </a:solidFill>
                        </a:rPr>
                        <a:t>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段长</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基址</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7K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80K</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rgbClr val="C00000"/>
                          </a:solidFill>
                        </a:rPr>
                        <a:t>1</a:t>
                      </a:r>
                      <a:endParaRPr lang="en-US" altLang="zh-CN" b="1">
                        <a:solidFill>
                          <a:srgbClr val="C00000"/>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3K</a:t>
                      </a:r>
                      <a:endParaRPr lang="en-US" altLang="zh-CN" b="1">
                        <a:solidFill>
                          <a:srgbClr val="C00000"/>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120K</a:t>
                      </a:r>
                      <a:endParaRPr lang="en-US" altLang="zh-CN" b="1">
                        <a:solidFill>
                          <a:srgbClr val="C00000"/>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37" name="文本框 36"/>
          <p:cNvSpPr txBox="1"/>
          <p:nvPr/>
        </p:nvSpPr>
        <p:spPr>
          <a:xfrm>
            <a:off x="4319270" y="4594860"/>
            <a:ext cx="2147570" cy="337185"/>
          </a:xfrm>
          <a:prstGeom prst="rect">
            <a:avLst/>
          </a:prstGeom>
          <a:noFill/>
        </p:spPr>
        <p:txBody>
          <a:bodyPr wrap="square" rtlCol="0" anchor="t">
            <a:spAutoFit/>
          </a:bodyPr>
          <a:p>
            <a:pPr algn="ctr"/>
            <a:r>
              <a:rPr lang="zh-CN" altLang="en-US" sz="1600">
                <a:solidFill>
                  <a:srgbClr val="C00000"/>
                </a:solidFill>
                <a:sym typeface="+mn-ea"/>
              </a:rPr>
              <a:t>消费者进程</a:t>
            </a:r>
            <a:r>
              <a:rPr lang="en-US" altLang="zh-CN" sz="1600">
                <a:solidFill>
                  <a:srgbClr val="C00000"/>
                </a:solidFill>
                <a:sym typeface="+mn-ea"/>
              </a:rPr>
              <a:t>B</a:t>
            </a:r>
            <a:r>
              <a:rPr lang="zh-CN" altLang="en-US" sz="1600">
                <a:solidFill>
                  <a:srgbClr val="C00000"/>
                </a:solidFill>
                <a:sym typeface="+mn-ea"/>
              </a:rPr>
              <a:t>的段表</a:t>
            </a:r>
            <a:endParaRPr lang="zh-CN" altLang="en-US" sz="1600">
              <a:solidFill>
                <a:srgbClr val="C00000"/>
              </a:solidFill>
              <a:sym typeface="+mn-ea"/>
            </a:endParaRPr>
          </a:p>
        </p:txBody>
      </p:sp>
      <p:cxnSp>
        <p:nvCxnSpPr>
          <p:cNvPr id="38" name="直接箭头连接符 37"/>
          <p:cNvCxnSpPr>
            <a:endCxn id="35" idx="1"/>
          </p:cNvCxnSpPr>
          <p:nvPr/>
        </p:nvCxnSpPr>
        <p:spPr>
          <a:xfrm flipV="1">
            <a:off x="6506845" y="5466080"/>
            <a:ext cx="727075" cy="73025"/>
          </a:xfrm>
          <a:prstGeom prst="straightConnector1">
            <a:avLst/>
          </a:prstGeom>
          <a:solidFill>
            <a:schemeClr val="accent1"/>
          </a:solidFill>
          <a:ln w="19050" cap="flat" cmpd="sng" algn="ctr">
            <a:solidFill>
              <a:schemeClr val="accent6"/>
            </a:solidFill>
            <a:prstDash val="solid"/>
            <a:round/>
            <a:headEnd type="none" w="med" len="med"/>
            <a:tailEnd type="triangle" w="med" len="med"/>
          </a:ln>
        </p:spPr>
      </p:cxnSp>
      <p:cxnSp>
        <p:nvCxnSpPr>
          <p:cNvPr id="39" name="直接箭头连接符 38"/>
          <p:cNvCxnSpPr/>
          <p:nvPr/>
        </p:nvCxnSpPr>
        <p:spPr>
          <a:xfrm flipV="1">
            <a:off x="6504940" y="4675505"/>
            <a:ext cx="715010" cy="1224915"/>
          </a:xfrm>
          <a:prstGeom prst="straightConnector1">
            <a:avLst/>
          </a:prstGeom>
          <a:solidFill>
            <a:schemeClr val="accent1"/>
          </a:solidFill>
          <a:ln w="19050" cap="flat" cmpd="sng" algn="ctr">
            <a:solidFill>
              <a:srgbClr val="C00000"/>
            </a:solidFill>
            <a:prstDash val="solid"/>
            <a:round/>
            <a:headEnd type="none" w="med" len="med"/>
            <a:tailEnd type="triangle" w="med" len="med"/>
          </a:ln>
        </p:spPr>
      </p:cxnSp>
      <p:sp>
        <p:nvSpPr>
          <p:cNvPr id="40" name="圆角矩形标注 39"/>
          <p:cNvSpPr/>
          <p:nvPr/>
        </p:nvSpPr>
        <p:spPr>
          <a:xfrm>
            <a:off x="1404620" y="5900420"/>
            <a:ext cx="2505710" cy="890905"/>
          </a:xfrm>
          <a:prstGeom prst="wedgeRoundRectCallout">
            <a:avLst>
              <a:gd name="adj1" fmla="val 65316"/>
              <a:gd name="adj2" fmla="val -56628"/>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只需要让各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进程的段表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项指向同一个段即可</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实</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现共享。</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圆角矩形标注 40"/>
          <p:cNvSpPr/>
          <p:nvPr/>
        </p:nvSpPr>
        <p:spPr>
          <a:xfrm>
            <a:off x="6732270" y="253365"/>
            <a:ext cx="2072640" cy="871855"/>
          </a:xfrm>
          <a:prstGeom prst="wedgeRoundRectCallou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比如：有一个代码</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段只是简单的输出</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ello World!”</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animBg="1"/>
      <p:bldP spid="41" grpId="0" animBg="1"/>
      <p:bldP spid="41"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39415" y="476885"/>
            <a:ext cx="3265805" cy="426085"/>
          </a:xfrm>
          <a:prstGeom prst="rect">
            <a:avLst/>
          </a:prstGeom>
          <a:noFill/>
        </p:spPr>
        <p:txBody>
          <a:bodyPr wrap="square" rtlCol="0">
            <a:noAutofit/>
          </a:bodyPr>
          <a:p>
            <a:r>
              <a:rPr lang="zh-CN" altLang="en-US" sz="2400">
                <a:solidFill>
                  <a:srgbClr val="C00000"/>
                </a:solidFill>
              </a:rPr>
              <a:t>分页、分段管理的</a:t>
            </a:r>
            <a:r>
              <a:rPr lang="zh-CN" altLang="en-US" sz="2400">
                <a:solidFill>
                  <a:srgbClr val="C00000"/>
                </a:solidFill>
              </a:rPr>
              <a:t>对比</a:t>
            </a:r>
            <a:endParaRPr lang="zh-CN" altLang="en-US" sz="2400">
              <a:solidFill>
                <a:srgbClr val="C00000"/>
              </a:solidFill>
            </a:endParaRPr>
          </a:p>
        </p:txBody>
      </p:sp>
      <p:pic>
        <p:nvPicPr>
          <p:cNvPr id="4" name="图片 3"/>
          <p:cNvPicPr>
            <a:picLocks noChangeAspect="1"/>
          </p:cNvPicPr>
          <p:nvPr/>
        </p:nvPicPr>
        <p:blipFill>
          <a:blip r:embed="rId1"/>
          <a:srcRect l="797"/>
          <a:stretch>
            <a:fillRect/>
          </a:stretch>
        </p:blipFill>
        <p:spPr>
          <a:xfrm>
            <a:off x="67945" y="1125220"/>
            <a:ext cx="9008110" cy="4440555"/>
          </a:xfrm>
          <a:prstGeom prst="rect">
            <a:avLst/>
          </a:prstGeom>
        </p:spPr>
      </p:pic>
      <p:sp>
        <p:nvSpPr>
          <p:cNvPr id="5"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2"/>
          <p:cNvSpPr>
            <a:spLocks noGrp="1"/>
          </p:cNvSpPr>
          <p:nvPr>
            <p:ph idx="1"/>
          </p:nvPr>
        </p:nvSpPr>
        <p:spPr>
          <a:xfrm>
            <a:off x="359410" y="692150"/>
            <a:ext cx="8411845" cy="4600575"/>
          </a:xfrm>
        </p:spPr>
        <p:txBody>
          <a:bodyPr wrap="square" lIns="91440" tIns="45720" rIns="91440" bIns="45720" anchor="t" anchorCtr="0"/>
          <a:p>
            <a:pPr marL="533400" indent="-533400" algn="l" eaLnBrk="1" hangingPunct="1">
              <a:lnSpc>
                <a:spcPct val="90000"/>
              </a:lnSpc>
            </a:pPr>
            <a:r>
              <a:rPr lang="zh-CN" altLang="en-US" sz="2400" dirty="0"/>
              <a:t>分页和分段的主要区别</a:t>
            </a:r>
            <a:endParaRPr lang="zh-CN" altLang="en-US" sz="2400" dirty="0"/>
          </a:p>
          <a:p>
            <a:pPr marL="914400" lvl="1" indent="-457200" algn="l" eaLnBrk="1" hangingPunct="1">
              <a:lnSpc>
                <a:spcPct val="90000"/>
              </a:lnSpc>
              <a:buAutoNum type="arabicPeriod"/>
            </a:pPr>
            <a:r>
              <a:rPr lang="zh-CN" altLang="en-US" dirty="0"/>
              <a:t>页是物理单位，而段是逻辑单位。分页是出于系统管理的需要，分段是出于用户应用的需要。因此，一条指令或一个操作数可能会跨越两个页的分界处，而不会跨越两个段的分界处。</a:t>
            </a:r>
            <a:endParaRPr lang="zh-CN" altLang="en-US" dirty="0"/>
          </a:p>
          <a:p>
            <a:pPr marL="914400" lvl="1" indent="-457200" algn="l" eaLnBrk="1" hangingPunct="1">
              <a:lnSpc>
                <a:spcPct val="90000"/>
              </a:lnSpc>
              <a:buAutoNum type="arabicPeriod"/>
            </a:pPr>
            <a:r>
              <a:rPr lang="zh-CN" altLang="en-US" dirty="0"/>
              <a:t>页大小是系统固定的，而段大小则通常不固定。</a:t>
            </a:r>
            <a:endParaRPr lang="zh-CN" altLang="en-US" dirty="0"/>
          </a:p>
          <a:p>
            <a:pPr marL="914400" lvl="1" indent="-457200" algn="l" eaLnBrk="1" hangingPunct="1">
              <a:lnSpc>
                <a:spcPct val="90000"/>
              </a:lnSpc>
              <a:buAutoNum type="arabicPeriod"/>
            </a:pPr>
            <a:r>
              <a:rPr lang="zh-CN" altLang="en-US" dirty="0"/>
              <a:t>地址空间：分页是一维的，程序员只需用一个记忆符，即可表示一个地址；而分段是二维的，程序员在标识一个地址时，既要给出段名，又需给出段内地址。</a:t>
            </a:r>
            <a:endParaRPr lang="zh-CN" altLang="en-US" dirty="0"/>
          </a:p>
          <a:p>
            <a:pPr marL="914400" lvl="1" indent="-457200" algn="l" eaLnBrk="1" hangingPunct="1">
              <a:lnSpc>
                <a:spcPct val="90000"/>
              </a:lnSpc>
              <a:buAutoNum type="arabicPeriod"/>
            </a:pPr>
            <a:r>
              <a:rPr lang="zh-CN" altLang="en-US" dirty="0"/>
              <a:t>通常段比页大，因而段表比页表短，可以缩短查找时间，提高访问速度。</a:t>
            </a:r>
            <a:endParaRPr lang="zh-CN" altLang="en-US" dirty="0"/>
          </a:p>
          <a:p>
            <a:pPr marL="914400" lvl="1" indent="-457200" algn="l" eaLnBrk="1" hangingPunct="1">
              <a:lnSpc>
                <a:spcPct val="90000"/>
              </a:lnSpc>
              <a:buAutoNum type="arabicPeriod"/>
            </a:pPr>
            <a:r>
              <a:rPr lang="zh-CN" altLang="en-US" dirty="0"/>
              <a:t>分段比分页系统更容易共享代码。</a:t>
            </a:r>
            <a:endParaRPr lang="en-US" altLang="zh-CN" dirty="0"/>
          </a:p>
        </p:txBody>
      </p:sp>
      <p:sp>
        <p:nvSpPr>
          <p:cNvPr id="3"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4.6.2 </a:t>
            </a:r>
            <a:r>
              <a:rPr lang="zh-CN" altLang="en-US" b="1" dirty="0">
                <a:latin typeface="宋体" panose="02010600030101010101" pitchFamily="2" charset="-122"/>
                <a:ea typeface="宋体" panose="02010600030101010101" pitchFamily="2" charset="-122"/>
              </a:rPr>
              <a:t>分段系统的</a:t>
            </a:r>
            <a:r>
              <a:rPr lang="zh-CN" altLang="en-US" b="1" dirty="0">
                <a:latin typeface="宋体" panose="02010600030101010101" pitchFamily="2" charset="-122"/>
                <a:ea typeface="宋体" panose="02010600030101010101" pitchFamily="2" charset="-122"/>
              </a:rPr>
              <a:t>基本原理</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4.6.3</a:t>
            </a:r>
            <a:r>
              <a:rPr lang="zh-CN" altLang="en-US" b="1" dirty="0">
                <a:latin typeface="宋体" panose="02010600030101010101" pitchFamily="2" charset="-122"/>
                <a:ea typeface="宋体" panose="02010600030101010101" pitchFamily="2" charset="-122"/>
              </a:rPr>
              <a:t>  信息共享</a:t>
            </a:r>
            <a:endParaRPr lang="zh-CN" altLang="en-US" dirty="0">
              <a:ea typeface="宋体" panose="02010600030101010101" pitchFamily="2" charset="-122"/>
            </a:endParaRPr>
          </a:p>
        </p:txBody>
      </p:sp>
      <p:sp>
        <p:nvSpPr>
          <p:cNvPr id="106498" name="Rectangle 3"/>
          <p:cNvSpPr>
            <a:spLocks noGrp="1"/>
          </p:cNvSpPr>
          <p:nvPr>
            <p:ph idx="1"/>
          </p:nvPr>
        </p:nvSpPr>
        <p:spPr>
          <a:xfrm>
            <a:off x="0" y="476250"/>
            <a:ext cx="9144000" cy="5943600"/>
          </a:xfrm>
        </p:spPr>
        <p:txBody>
          <a:bodyPr wrap="square" lIns="91440" tIns="45720" rIns="91440" bIns="45720" anchor="t" anchorCtr="0"/>
          <a:p>
            <a:pPr eaLnBrk="1" hangingPunct="1"/>
            <a:r>
              <a:rPr lang="zh-CN" altLang="en-US" dirty="0"/>
              <a:t>分段比分页系统更容易共享代码。例如页尺寸为4</a:t>
            </a:r>
            <a:r>
              <a:rPr lang="en-US" altLang="zh-CN" dirty="0"/>
              <a:t>K，160K</a:t>
            </a:r>
            <a:r>
              <a:rPr lang="zh-CN" altLang="en-US" dirty="0"/>
              <a:t>的程序需要维护40个页表项，而分段系统只需要维护1个段表项。 </a:t>
            </a:r>
            <a:endParaRPr lang="zh-CN" altLang="en-US" dirty="0"/>
          </a:p>
        </p:txBody>
      </p:sp>
    </p:spTree>
  </p:cSld>
  <p:clrMapOvr>
    <a:masterClrMapping/>
  </p:clrMapOvr>
  <p:transition>
    <p:fade thruBlk="1"/>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2"/>
          <p:cNvSpPr/>
          <p:nvPr/>
        </p:nvSpPr>
        <p:spPr>
          <a:xfrm>
            <a:off x="457200" y="228600"/>
            <a:ext cx="3756025" cy="519113"/>
          </a:xfrm>
          <a:prstGeom prst="rect">
            <a:avLst/>
          </a:prstGeom>
          <a:noFill/>
          <a:ln w="9525">
            <a:noFill/>
          </a:ln>
        </p:spPr>
        <p:txBody>
          <a:bodyPr wrap="none" anchor="t" anchorCtr="0">
            <a:spAutoFit/>
          </a:bodyPr>
          <a:p>
            <a:r>
              <a:rPr lang="zh-CN" altLang="en-US" sz="2800" dirty="0">
                <a:solidFill>
                  <a:srgbClr val="000000"/>
                </a:solidFill>
                <a:latin typeface="楷体_GB2312" pitchFamily="49" charset="-122"/>
                <a:ea typeface="楷体_GB2312" pitchFamily="49" charset="-122"/>
              </a:rPr>
              <a:t>页式存储管理中的共享</a:t>
            </a:r>
            <a:endParaRPr lang="zh-CN" altLang="en-US" sz="2800" dirty="0">
              <a:solidFill>
                <a:srgbClr val="000000"/>
              </a:solidFill>
              <a:latin typeface="楷体_GB2312" pitchFamily="49" charset="-122"/>
              <a:ea typeface="楷体_GB2312" pitchFamily="49" charset="-122"/>
            </a:endParaRPr>
          </a:p>
        </p:txBody>
      </p:sp>
      <p:grpSp>
        <p:nvGrpSpPr>
          <p:cNvPr id="107522" name="Group 3"/>
          <p:cNvGrpSpPr/>
          <p:nvPr/>
        </p:nvGrpSpPr>
        <p:grpSpPr>
          <a:xfrm>
            <a:off x="914400" y="784225"/>
            <a:ext cx="7042150" cy="5807075"/>
            <a:chOff x="576" y="494"/>
            <a:chExt cx="4436" cy="3658"/>
          </a:xfrm>
        </p:grpSpPr>
        <p:sp>
          <p:nvSpPr>
            <p:cNvPr id="107523" name="Rectangle 4"/>
            <p:cNvSpPr/>
            <p:nvPr/>
          </p:nvSpPr>
          <p:spPr>
            <a:xfrm>
              <a:off x="576" y="744"/>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ed1</a:t>
              </a:r>
              <a:endParaRPr lang="en-US" altLang="zh-CN" dirty="0">
                <a:solidFill>
                  <a:srgbClr val="000000"/>
                </a:solidFill>
                <a:latin typeface="Times New Roman" panose="02020603050405020304" pitchFamily="18" charset="0"/>
              </a:endParaRPr>
            </a:p>
          </p:txBody>
        </p:sp>
        <p:sp>
          <p:nvSpPr>
            <p:cNvPr id="107524" name="Text Box 5"/>
            <p:cNvSpPr txBox="1"/>
            <p:nvPr/>
          </p:nvSpPr>
          <p:spPr>
            <a:xfrm>
              <a:off x="662" y="528"/>
              <a:ext cx="478"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进程1</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7525" name="Rectangle 6"/>
            <p:cNvSpPr/>
            <p:nvPr/>
          </p:nvSpPr>
          <p:spPr>
            <a:xfrm>
              <a:off x="576" y="936"/>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ed2</a:t>
              </a:r>
              <a:endParaRPr lang="en-US" altLang="zh-CN" dirty="0">
                <a:solidFill>
                  <a:srgbClr val="000000"/>
                </a:solidFill>
                <a:latin typeface="Times New Roman" panose="02020603050405020304" pitchFamily="18" charset="0"/>
              </a:endParaRPr>
            </a:p>
          </p:txBody>
        </p:sp>
        <p:sp>
          <p:nvSpPr>
            <p:cNvPr id="107526" name="Rectangle 7"/>
            <p:cNvSpPr/>
            <p:nvPr/>
          </p:nvSpPr>
          <p:spPr>
            <a:xfrm>
              <a:off x="576" y="1128"/>
              <a:ext cx="672" cy="384"/>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27" name="Rectangle 8"/>
            <p:cNvSpPr/>
            <p:nvPr/>
          </p:nvSpPr>
          <p:spPr>
            <a:xfrm>
              <a:off x="576" y="1512"/>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ed40</a:t>
              </a:r>
              <a:endParaRPr lang="en-US" altLang="zh-CN" dirty="0">
                <a:solidFill>
                  <a:srgbClr val="000000"/>
                </a:solidFill>
                <a:latin typeface="Times New Roman" panose="02020603050405020304" pitchFamily="18" charset="0"/>
              </a:endParaRPr>
            </a:p>
          </p:txBody>
        </p:sp>
        <p:sp>
          <p:nvSpPr>
            <p:cNvPr id="107528" name="Rectangle 9"/>
            <p:cNvSpPr/>
            <p:nvPr/>
          </p:nvSpPr>
          <p:spPr>
            <a:xfrm>
              <a:off x="576" y="1704"/>
              <a:ext cx="672"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data1</a:t>
              </a:r>
              <a:endParaRPr lang="en-US" altLang="zh-CN" dirty="0">
                <a:solidFill>
                  <a:srgbClr val="000000"/>
                </a:solidFill>
                <a:latin typeface="Times New Roman" panose="02020603050405020304" pitchFamily="18" charset="0"/>
              </a:endParaRPr>
            </a:p>
          </p:txBody>
        </p:sp>
        <p:sp>
          <p:nvSpPr>
            <p:cNvPr id="107529" name="Rectangle 10"/>
            <p:cNvSpPr/>
            <p:nvPr/>
          </p:nvSpPr>
          <p:spPr>
            <a:xfrm>
              <a:off x="576" y="1896"/>
              <a:ext cx="672"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30" name="Rectangle 11"/>
            <p:cNvSpPr/>
            <p:nvPr/>
          </p:nvSpPr>
          <p:spPr>
            <a:xfrm>
              <a:off x="576" y="2088"/>
              <a:ext cx="672" cy="192"/>
            </a:xfrm>
            <a:prstGeom prst="rect">
              <a:avLst/>
            </a:prstGeom>
            <a:solidFill>
              <a:srgbClr val="CC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data10</a:t>
              </a:r>
              <a:endParaRPr lang="en-US" altLang="zh-CN" dirty="0">
                <a:solidFill>
                  <a:srgbClr val="000000"/>
                </a:solidFill>
                <a:latin typeface="Times New Roman" panose="02020603050405020304" pitchFamily="18" charset="0"/>
              </a:endParaRPr>
            </a:p>
          </p:txBody>
        </p:sp>
        <p:sp>
          <p:nvSpPr>
            <p:cNvPr id="107531" name="Rectangle 12"/>
            <p:cNvSpPr/>
            <p:nvPr/>
          </p:nvSpPr>
          <p:spPr>
            <a:xfrm>
              <a:off x="576" y="2616"/>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ed1</a:t>
              </a:r>
              <a:endParaRPr lang="en-US" altLang="zh-CN" dirty="0">
                <a:solidFill>
                  <a:srgbClr val="000000"/>
                </a:solidFill>
                <a:latin typeface="Times New Roman" panose="02020603050405020304" pitchFamily="18" charset="0"/>
              </a:endParaRPr>
            </a:p>
          </p:txBody>
        </p:sp>
        <p:sp>
          <p:nvSpPr>
            <p:cNvPr id="107532" name="Text Box 13"/>
            <p:cNvSpPr txBox="1"/>
            <p:nvPr/>
          </p:nvSpPr>
          <p:spPr>
            <a:xfrm>
              <a:off x="662" y="2400"/>
              <a:ext cx="478"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进程2</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7533" name="Rectangle 14"/>
            <p:cNvSpPr/>
            <p:nvPr/>
          </p:nvSpPr>
          <p:spPr>
            <a:xfrm>
              <a:off x="576" y="2808"/>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ed2</a:t>
              </a:r>
              <a:endParaRPr lang="en-US" altLang="zh-CN" dirty="0">
                <a:solidFill>
                  <a:srgbClr val="000000"/>
                </a:solidFill>
                <a:latin typeface="Times New Roman" panose="02020603050405020304" pitchFamily="18" charset="0"/>
              </a:endParaRPr>
            </a:p>
          </p:txBody>
        </p:sp>
        <p:sp>
          <p:nvSpPr>
            <p:cNvPr id="107534" name="Rectangle 15"/>
            <p:cNvSpPr/>
            <p:nvPr/>
          </p:nvSpPr>
          <p:spPr>
            <a:xfrm>
              <a:off x="576" y="3000"/>
              <a:ext cx="672" cy="384"/>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35" name="Rectangle 16"/>
            <p:cNvSpPr/>
            <p:nvPr/>
          </p:nvSpPr>
          <p:spPr>
            <a:xfrm>
              <a:off x="576" y="3384"/>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ed40</a:t>
              </a:r>
              <a:endParaRPr lang="en-US" altLang="zh-CN" dirty="0">
                <a:solidFill>
                  <a:srgbClr val="000000"/>
                </a:solidFill>
                <a:latin typeface="Times New Roman" panose="02020603050405020304" pitchFamily="18" charset="0"/>
              </a:endParaRPr>
            </a:p>
          </p:txBody>
        </p:sp>
        <p:sp>
          <p:nvSpPr>
            <p:cNvPr id="107536" name="Rectangle 17"/>
            <p:cNvSpPr/>
            <p:nvPr/>
          </p:nvSpPr>
          <p:spPr>
            <a:xfrm>
              <a:off x="576" y="3576"/>
              <a:ext cx="672"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data1</a:t>
              </a:r>
              <a:endParaRPr lang="en-US" altLang="zh-CN" dirty="0">
                <a:solidFill>
                  <a:srgbClr val="000000"/>
                </a:solidFill>
                <a:latin typeface="Times New Roman" panose="02020603050405020304" pitchFamily="18" charset="0"/>
              </a:endParaRPr>
            </a:p>
          </p:txBody>
        </p:sp>
        <p:sp>
          <p:nvSpPr>
            <p:cNvPr id="107537" name="Rectangle 18"/>
            <p:cNvSpPr/>
            <p:nvPr/>
          </p:nvSpPr>
          <p:spPr>
            <a:xfrm>
              <a:off x="576" y="3768"/>
              <a:ext cx="672"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38" name="Rectangle 19"/>
            <p:cNvSpPr/>
            <p:nvPr/>
          </p:nvSpPr>
          <p:spPr>
            <a:xfrm>
              <a:off x="576" y="3960"/>
              <a:ext cx="672" cy="192"/>
            </a:xfrm>
            <a:prstGeom prst="rect">
              <a:avLst/>
            </a:prstGeom>
            <a:solidFill>
              <a:srgbClr val="CC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data10</a:t>
              </a:r>
              <a:endParaRPr lang="en-US" altLang="zh-CN" dirty="0">
                <a:solidFill>
                  <a:srgbClr val="000000"/>
                </a:solidFill>
                <a:latin typeface="Times New Roman" panose="02020603050405020304" pitchFamily="18" charset="0"/>
              </a:endParaRPr>
            </a:p>
          </p:txBody>
        </p:sp>
        <p:sp>
          <p:nvSpPr>
            <p:cNvPr id="107539" name="Rectangle 20"/>
            <p:cNvSpPr/>
            <p:nvPr/>
          </p:nvSpPr>
          <p:spPr>
            <a:xfrm>
              <a:off x="1680" y="720"/>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21</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0" name="Text Box 21"/>
            <p:cNvSpPr txBox="1"/>
            <p:nvPr/>
          </p:nvSpPr>
          <p:spPr>
            <a:xfrm>
              <a:off x="1766" y="494"/>
              <a:ext cx="406"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页表</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7541" name="Rectangle 22"/>
            <p:cNvSpPr/>
            <p:nvPr/>
          </p:nvSpPr>
          <p:spPr>
            <a:xfrm>
              <a:off x="1680" y="912"/>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22</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2" name="Rectangle 23"/>
            <p:cNvSpPr/>
            <p:nvPr/>
          </p:nvSpPr>
          <p:spPr>
            <a:xfrm>
              <a:off x="1680" y="1104"/>
              <a:ext cx="672" cy="384"/>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3" name="Rectangle 24"/>
            <p:cNvSpPr/>
            <p:nvPr/>
          </p:nvSpPr>
          <p:spPr>
            <a:xfrm>
              <a:off x="1680" y="1488"/>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60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4" name="Rectangle 25"/>
            <p:cNvSpPr/>
            <p:nvPr/>
          </p:nvSpPr>
          <p:spPr>
            <a:xfrm>
              <a:off x="1680" y="1680"/>
              <a:ext cx="672" cy="19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61</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5" name="Rectangle 26"/>
            <p:cNvSpPr/>
            <p:nvPr/>
          </p:nvSpPr>
          <p:spPr>
            <a:xfrm>
              <a:off x="1680" y="1872"/>
              <a:ext cx="672" cy="19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6" name="Rectangle 27"/>
            <p:cNvSpPr/>
            <p:nvPr/>
          </p:nvSpPr>
          <p:spPr>
            <a:xfrm>
              <a:off x="1680" y="2064"/>
              <a:ext cx="672" cy="19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70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7" name="Text Box 28"/>
            <p:cNvSpPr txBox="1"/>
            <p:nvPr/>
          </p:nvSpPr>
          <p:spPr>
            <a:xfrm>
              <a:off x="1814" y="2366"/>
              <a:ext cx="406"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页表</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7548" name="Rectangle 29"/>
            <p:cNvSpPr/>
            <p:nvPr/>
          </p:nvSpPr>
          <p:spPr>
            <a:xfrm>
              <a:off x="1728" y="2592"/>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21</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49" name="Rectangle 30"/>
            <p:cNvSpPr/>
            <p:nvPr/>
          </p:nvSpPr>
          <p:spPr>
            <a:xfrm>
              <a:off x="1728" y="2784"/>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22</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50" name="Rectangle 31"/>
            <p:cNvSpPr/>
            <p:nvPr/>
          </p:nvSpPr>
          <p:spPr>
            <a:xfrm>
              <a:off x="1728" y="2976"/>
              <a:ext cx="672" cy="384"/>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51" name="Rectangle 32"/>
            <p:cNvSpPr/>
            <p:nvPr/>
          </p:nvSpPr>
          <p:spPr>
            <a:xfrm>
              <a:off x="1728" y="3360"/>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60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52" name="Rectangle 33"/>
            <p:cNvSpPr/>
            <p:nvPr/>
          </p:nvSpPr>
          <p:spPr>
            <a:xfrm>
              <a:off x="1728" y="3552"/>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71</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53" name="Rectangle 34"/>
            <p:cNvSpPr/>
            <p:nvPr/>
          </p:nvSpPr>
          <p:spPr>
            <a:xfrm>
              <a:off x="1728" y="3744"/>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54" name="Rectangle 35"/>
            <p:cNvSpPr/>
            <p:nvPr/>
          </p:nvSpPr>
          <p:spPr>
            <a:xfrm>
              <a:off x="1728" y="3936"/>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80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7555" name="Rectangle 36"/>
            <p:cNvSpPr/>
            <p:nvPr/>
          </p:nvSpPr>
          <p:spPr>
            <a:xfrm>
              <a:off x="3456" y="1248"/>
              <a:ext cx="1200"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ed1</a:t>
              </a:r>
              <a:endParaRPr lang="en-US" altLang="zh-CN" sz="2400" b="0" dirty="0">
                <a:latin typeface="Times New Roman" panose="02020603050405020304" pitchFamily="18" charset="0"/>
              </a:endParaRPr>
            </a:p>
          </p:txBody>
        </p:sp>
        <p:sp>
          <p:nvSpPr>
            <p:cNvPr id="107556" name="Rectangle 37"/>
            <p:cNvSpPr/>
            <p:nvPr/>
          </p:nvSpPr>
          <p:spPr>
            <a:xfrm>
              <a:off x="3456" y="768"/>
              <a:ext cx="1200" cy="480"/>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107557" name="Rectangle 38"/>
            <p:cNvSpPr/>
            <p:nvPr/>
          </p:nvSpPr>
          <p:spPr>
            <a:xfrm>
              <a:off x="3456" y="576"/>
              <a:ext cx="1200"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07558" name="Rectangle 39"/>
            <p:cNvSpPr/>
            <p:nvPr/>
          </p:nvSpPr>
          <p:spPr>
            <a:xfrm>
              <a:off x="3456" y="1440"/>
              <a:ext cx="1200"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ed2</a:t>
              </a:r>
              <a:endParaRPr lang="en-US" altLang="zh-CN" sz="2400" b="0" dirty="0">
                <a:latin typeface="Times New Roman" panose="02020603050405020304" pitchFamily="18" charset="0"/>
              </a:endParaRPr>
            </a:p>
          </p:txBody>
        </p:sp>
        <p:sp>
          <p:nvSpPr>
            <p:cNvPr id="107559" name="Rectangle 40"/>
            <p:cNvSpPr/>
            <p:nvPr/>
          </p:nvSpPr>
          <p:spPr>
            <a:xfrm>
              <a:off x="3456" y="1632"/>
              <a:ext cx="1200" cy="43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107560" name="Rectangle 41"/>
            <p:cNvSpPr/>
            <p:nvPr/>
          </p:nvSpPr>
          <p:spPr>
            <a:xfrm>
              <a:off x="3456" y="2016"/>
              <a:ext cx="1200" cy="192"/>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ed40</a:t>
              </a:r>
              <a:endParaRPr lang="en-US" altLang="zh-CN" sz="2400" b="0" dirty="0">
                <a:latin typeface="Times New Roman" panose="02020603050405020304" pitchFamily="18" charset="0"/>
              </a:endParaRPr>
            </a:p>
          </p:txBody>
        </p:sp>
        <p:sp>
          <p:nvSpPr>
            <p:cNvPr id="107561" name="Text Box 42"/>
            <p:cNvSpPr txBox="1"/>
            <p:nvPr/>
          </p:nvSpPr>
          <p:spPr>
            <a:xfrm>
              <a:off x="4694" y="552"/>
              <a:ext cx="188"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0</a:t>
              </a:r>
              <a:endParaRPr lang="zh-CN" altLang="en-US" sz="2400" b="0" dirty="0">
                <a:latin typeface="Times New Roman" panose="02020603050405020304" pitchFamily="18" charset="0"/>
                <a:ea typeface="宋体" panose="02010600030101010101" pitchFamily="2" charset="-122"/>
              </a:endParaRPr>
            </a:p>
          </p:txBody>
        </p:sp>
        <p:sp>
          <p:nvSpPr>
            <p:cNvPr id="107562" name="Text Box 43"/>
            <p:cNvSpPr txBox="1"/>
            <p:nvPr/>
          </p:nvSpPr>
          <p:spPr>
            <a:xfrm>
              <a:off x="4752" y="1200"/>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21</a:t>
              </a:r>
              <a:endParaRPr lang="zh-CN" altLang="en-US" sz="2400" b="0" dirty="0">
                <a:latin typeface="Times New Roman" panose="02020603050405020304" pitchFamily="18" charset="0"/>
                <a:ea typeface="宋体" panose="02010600030101010101" pitchFamily="2" charset="-122"/>
              </a:endParaRPr>
            </a:p>
          </p:txBody>
        </p:sp>
        <p:sp>
          <p:nvSpPr>
            <p:cNvPr id="107563" name="Text Box 44"/>
            <p:cNvSpPr txBox="1"/>
            <p:nvPr/>
          </p:nvSpPr>
          <p:spPr>
            <a:xfrm>
              <a:off x="4752" y="1440"/>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22</a:t>
              </a:r>
              <a:endParaRPr lang="zh-CN" altLang="en-US" sz="2400" b="0" dirty="0">
                <a:latin typeface="Times New Roman" panose="02020603050405020304" pitchFamily="18" charset="0"/>
                <a:ea typeface="宋体" panose="02010600030101010101" pitchFamily="2" charset="-122"/>
              </a:endParaRPr>
            </a:p>
          </p:txBody>
        </p:sp>
        <p:sp>
          <p:nvSpPr>
            <p:cNvPr id="107564" name="Text Box 45"/>
            <p:cNvSpPr txBox="1"/>
            <p:nvPr/>
          </p:nvSpPr>
          <p:spPr>
            <a:xfrm>
              <a:off x="4704" y="1968"/>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60</a:t>
              </a:r>
              <a:endParaRPr lang="zh-CN" altLang="en-US" sz="2400" b="0" dirty="0">
                <a:latin typeface="Times New Roman" panose="02020603050405020304" pitchFamily="18" charset="0"/>
                <a:ea typeface="宋体" panose="02010600030101010101" pitchFamily="2" charset="-122"/>
              </a:endParaRPr>
            </a:p>
          </p:txBody>
        </p:sp>
        <p:sp>
          <p:nvSpPr>
            <p:cNvPr id="107565" name="Rectangle 46"/>
            <p:cNvSpPr/>
            <p:nvPr/>
          </p:nvSpPr>
          <p:spPr>
            <a:xfrm>
              <a:off x="3456" y="2208"/>
              <a:ext cx="1200" cy="19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data1</a:t>
              </a:r>
              <a:endParaRPr lang="en-US" altLang="zh-CN" sz="2400" b="0" dirty="0">
                <a:latin typeface="Times New Roman" panose="02020603050405020304" pitchFamily="18" charset="0"/>
              </a:endParaRPr>
            </a:p>
          </p:txBody>
        </p:sp>
        <p:sp>
          <p:nvSpPr>
            <p:cNvPr id="107566" name="Rectangle 47"/>
            <p:cNvSpPr/>
            <p:nvPr/>
          </p:nvSpPr>
          <p:spPr>
            <a:xfrm>
              <a:off x="3456" y="2832"/>
              <a:ext cx="1200" cy="19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data10</a:t>
              </a:r>
              <a:endParaRPr lang="en-US" altLang="zh-CN" sz="2400" b="0" dirty="0">
                <a:latin typeface="Times New Roman" panose="02020603050405020304" pitchFamily="18" charset="0"/>
              </a:endParaRPr>
            </a:p>
          </p:txBody>
        </p:sp>
        <p:sp>
          <p:nvSpPr>
            <p:cNvPr id="107567" name="Rectangle 48"/>
            <p:cNvSpPr/>
            <p:nvPr/>
          </p:nvSpPr>
          <p:spPr>
            <a:xfrm>
              <a:off x="3456" y="2400"/>
              <a:ext cx="1200" cy="43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107568" name="Text Box 49"/>
            <p:cNvSpPr txBox="1"/>
            <p:nvPr/>
          </p:nvSpPr>
          <p:spPr>
            <a:xfrm>
              <a:off x="4704" y="2169"/>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61</a:t>
              </a:r>
              <a:endParaRPr lang="zh-CN" altLang="en-US" sz="2400" b="0" dirty="0">
                <a:latin typeface="Times New Roman" panose="02020603050405020304" pitchFamily="18" charset="0"/>
                <a:ea typeface="宋体" panose="02010600030101010101" pitchFamily="2" charset="-122"/>
              </a:endParaRPr>
            </a:p>
          </p:txBody>
        </p:sp>
        <p:sp>
          <p:nvSpPr>
            <p:cNvPr id="107569" name="Text Box 50"/>
            <p:cNvSpPr txBox="1"/>
            <p:nvPr/>
          </p:nvSpPr>
          <p:spPr>
            <a:xfrm>
              <a:off x="4704" y="2784"/>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70</a:t>
              </a:r>
              <a:endParaRPr lang="zh-CN" altLang="en-US" sz="2400" b="0" dirty="0">
                <a:latin typeface="Times New Roman" panose="02020603050405020304" pitchFamily="18" charset="0"/>
                <a:ea typeface="宋体" panose="02010600030101010101" pitchFamily="2" charset="-122"/>
              </a:endParaRPr>
            </a:p>
          </p:txBody>
        </p:sp>
        <p:sp>
          <p:nvSpPr>
            <p:cNvPr id="107570" name="Rectangle 51"/>
            <p:cNvSpPr/>
            <p:nvPr/>
          </p:nvSpPr>
          <p:spPr>
            <a:xfrm>
              <a:off x="3456" y="3015"/>
              <a:ext cx="1200"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data1</a:t>
              </a:r>
              <a:endParaRPr lang="en-US" altLang="zh-CN" sz="2400" b="0" dirty="0">
                <a:latin typeface="Times New Roman" panose="02020603050405020304" pitchFamily="18" charset="0"/>
              </a:endParaRPr>
            </a:p>
          </p:txBody>
        </p:sp>
        <p:sp>
          <p:nvSpPr>
            <p:cNvPr id="107571" name="Rectangle 52"/>
            <p:cNvSpPr/>
            <p:nvPr/>
          </p:nvSpPr>
          <p:spPr>
            <a:xfrm>
              <a:off x="3456" y="3639"/>
              <a:ext cx="1200"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data10</a:t>
              </a:r>
              <a:endParaRPr lang="en-US" altLang="zh-CN" sz="2400" b="0" dirty="0">
                <a:latin typeface="Times New Roman" panose="02020603050405020304" pitchFamily="18" charset="0"/>
              </a:endParaRPr>
            </a:p>
          </p:txBody>
        </p:sp>
        <p:sp>
          <p:nvSpPr>
            <p:cNvPr id="107572" name="Rectangle 53"/>
            <p:cNvSpPr/>
            <p:nvPr/>
          </p:nvSpPr>
          <p:spPr>
            <a:xfrm>
              <a:off x="3456" y="3207"/>
              <a:ext cx="1200" cy="43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107573" name="Text Box 54"/>
            <p:cNvSpPr txBox="1"/>
            <p:nvPr/>
          </p:nvSpPr>
          <p:spPr>
            <a:xfrm>
              <a:off x="4704" y="2976"/>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71</a:t>
              </a:r>
              <a:endParaRPr lang="zh-CN" altLang="en-US" sz="2400" b="0" dirty="0">
                <a:latin typeface="Times New Roman" panose="02020603050405020304" pitchFamily="18" charset="0"/>
                <a:ea typeface="宋体" panose="02010600030101010101" pitchFamily="2" charset="-122"/>
              </a:endParaRPr>
            </a:p>
          </p:txBody>
        </p:sp>
        <p:sp>
          <p:nvSpPr>
            <p:cNvPr id="107574" name="Text Box 55"/>
            <p:cNvSpPr txBox="1"/>
            <p:nvPr/>
          </p:nvSpPr>
          <p:spPr>
            <a:xfrm>
              <a:off x="4704" y="3591"/>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80</a:t>
              </a:r>
              <a:endParaRPr lang="zh-CN" altLang="en-US" sz="2400" b="0" dirty="0">
                <a:latin typeface="Times New Roman" panose="02020603050405020304" pitchFamily="18" charset="0"/>
                <a:ea typeface="宋体" panose="02010600030101010101" pitchFamily="2" charset="-122"/>
              </a:endParaRPr>
            </a:p>
          </p:txBody>
        </p:sp>
        <p:sp>
          <p:nvSpPr>
            <p:cNvPr id="107575" name="Line 56"/>
            <p:cNvSpPr/>
            <p:nvPr/>
          </p:nvSpPr>
          <p:spPr>
            <a:xfrm>
              <a:off x="2256" y="768"/>
              <a:ext cx="1200" cy="528"/>
            </a:xfrm>
            <a:prstGeom prst="line">
              <a:avLst/>
            </a:prstGeom>
            <a:ln w="28575" cap="flat" cmpd="sng">
              <a:solidFill>
                <a:srgbClr val="0000FF"/>
              </a:solidFill>
              <a:prstDash val="solid"/>
              <a:round/>
              <a:headEnd type="none" w="med" len="med"/>
              <a:tailEnd type="triangle" w="med" len="med"/>
            </a:ln>
          </p:spPr>
        </p:sp>
        <p:sp>
          <p:nvSpPr>
            <p:cNvPr id="107576" name="Line 57"/>
            <p:cNvSpPr/>
            <p:nvPr/>
          </p:nvSpPr>
          <p:spPr>
            <a:xfrm>
              <a:off x="2256" y="1008"/>
              <a:ext cx="1200" cy="528"/>
            </a:xfrm>
            <a:prstGeom prst="line">
              <a:avLst/>
            </a:prstGeom>
            <a:ln w="28575" cap="flat" cmpd="sng">
              <a:solidFill>
                <a:srgbClr val="0000FF"/>
              </a:solidFill>
              <a:prstDash val="solid"/>
              <a:round/>
              <a:headEnd type="none" w="med" len="med"/>
              <a:tailEnd type="triangle" w="med" len="med"/>
            </a:ln>
          </p:spPr>
        </p:sp>
        <p:sp>
          <p:nvSpPr>
            <p:cNvPr id="107577" name="Line 58"/>
            <p:cNvSpPr/>
            <p:nvPr/>
          </p:nvSpPr>
          <p:spPr>
            <a:xfrm>
              <a:off x="2256" y="1536"/>
              <a:ext cx="1200" cy="576"/>
            </a:xfrm>
            <a:prstGeom prst="line">
              <a:avLst/>
            </a:prstGeom>
            <a:ln w="28575" cap="flat" cmpd="sng">
              <a:solidFill>
                <a:srgbClr val="0000FF"/>
              </a:solidFill>
              <a:prstDash val="solid"/>
              <a:round/>
              <a:headEnd type="none" w="med" len="med"/>
              <a:tailEnd type="triangle" w="med" len="med"/>
            </a:ln>
          </p:spPr>
        </p:sp>
        <p:sp>
          <p:nvSpPr>
            <p:cNvPr id="107578" name="Line 59"/>
            <p:cNvSpPr/>
            <p:nvPr/>
          </p:nvSpPr>
          <p:spPr>
            <a:xfrm flipV="1">
              <a:off x="2352" y="1344"/>
              <a:ext cx="1104" cy="1392"/>
            </a:xfrm>
            <a:prstGeom prst="line">
              <a:avLst/>
            </a:prstGeom>
            <a:ln w="28575" cap="flat" cmpd="sng">
              <a:solidFill>
                <a:srgbClr val="0000FF"/>
              </a:solidFill>
              <a:prstDash val="sysDot"/>
              <a:round/>
              <a:headEnd type="none" w="med" len="med"/>
              <a:tailEnd type="triangle" w="med" len="med"/>
            </a:ln>
          </p:spPr>
        </p:sp>
        <p:sp>
          <p:nvSpPr>
            <p:cNvPr id="107579" name="Line 60"/>
            <p:cNvSpPr/>
            <p:nvPr/>
          </p:nvSpPr>
          <p:spPr>
            <a:xfrm flipV="1">
              <a:off x="2352" y="1584"/>
              <a:ext cx="1104" cy="1344"/>
            </a:xfrm>
            <a:prstGeom prst="line">
              <a:avLst/>
            </a:prstGeom>
            <a:ln w="28575" cap="flat" cmpd="sng">
              <a:solidFill>
                <a:srgbClr val="0000FF"/>
              </a:solidFill>
              <a:prstDash val="sysDot"/>
              <a:round/>
              <a:headEnd type="none" w="med" len="med"/>
              <a:tailEnd type="triangle" w="med" len="med"/>
            </a:ln>
          </p:spPr>
        </p:sp>
        <p:sp>
          <p:nvSpPr>
            <p:cNvPr id="107580" name="Line 61"/>
            <p:cNvSpPr/>
            <p:nvPr/>
          </p:nvSpPr>
          <p:spPr>
            <a:xfrm flipV="1">
              <a:off x="2352" y="2160"/>
              <a:ext cx="1104" cy="1296"/>
            </a:xfrm>
            <a:prstGeom prst="line">
              <a:avLst/>
            </a:prstGeom>
            <a:ln w="28575" cap="flat" cmpd="sng">
              <a:solidFill>
                <a:srgbClr val="0000FF"/>
              </a:solidFill>
              <a:prstDash val="sysDot"/>
              <a:round/>
              <a:headEnd type="none" w="med" len="med"/>
              <a:tailEnd type="triangle" w="med" len="med"/>
            </a:ln>
          </p:spPr>
        </p:sp>
        <p:sp>
          <p:nvSpPr>
            <p:cNvPr id="107581" name="Line 62"/>
            <p:cNvSpPr/>
            <p:nvPr/>
          </p:nvSpPr>
          <p:spPr>
            <a:xfrm>
              <a:off x="2208" y="1776"/>
              <a:ext cx="1248" cy="528"/>
            </a:xfrm>
            <a:prstGeom prst="line">
              <a:avLst/>
            </a:prstGeom>
            <a:ln w="28575" cap="flat" cmpd="sng">
              <a:solidFill>
                <a:srgbClr val="800080"/>
              </a:solidFill>
              <a:prstDash val="solid"/>
              <a:round/>
              <a:headEnd type="none" w="med" len="med"/>
              <a:tailEnd type="triangle" w="med" len="med"/>
            </a:ln>
          </p:spPr>
        </p:sp>
        <p:sp>
          <p:nvSpPr>
            <p:cNvPr id="107582" name="Line 63"/>
            <p:cNvSpPr/>
            <p:nvPr/>
          </p:nvSpPr>
          <p:spPr>
            <a:xfrm>
              <a:off x="2256" y="2208"/>
              <a:ext cx="1200" cy="720"/>
            </a:xfrm>
            <a:prstGeom prst="line">
              <a:avLst/>
            </a:prstGeom>
            <a:ln w="28575" cap="flat" cmpd="sng">
              <a:solidFill>
                <a:srgbClr val="800080"/>
              </a:solidFill>
              <a:prstDash val="solid"/>
              <a:round/>
              <a:headEnd type="none" w="med" len="med"/>
              <a:tailEnd type="triangle" w="med" len="med"/>
            </a:ln>
          </p:spPr>
        </p:sp>
        <p:sp>
          <p:nvSpPr>
            <p:cNvPr id="107583" name="Line 64"/>
            <p:cNvSpPr/>
            <p:nvPr/>
          </p:nvSpPr>
          <p:spPr>
            <a:xfrm flipV="1">
              <a:off x="2256" y="3120"/>
              <a:ext cx="1200" cy="528"/>
            </a:xfrm>
            <a:prstGeom prst="line">
              <a:avLst/>
            </a:prstGeom>
            <a:ln w="28575" cap="flat" cmpd="sng">
              <a:solidFill>
                <a:srgbClr val="FF00FF"/>
              </a:solidFill>
              <a:prstDash val="solid"/>
              <a:round/>
              <a:headEnd type="none" w="med" len="med"/>
              <a:tailEnd type="triangle" w="med" len="med"/>
            </a:ln>
          </p:spPr>
        </p:sp>
        <p:sp>
          <p:nvSpPr>
            <p:cNvPr id="107584" name="Line 65"/>
            <p:cNvSpPr/>
            <p:nvPr/>
          </p:nvSpPr>
          <p:spPr>
            <a:xfrm flipV="1">
              <a:off x="2352" y="3744"/>
              <a:ext cx="1104" cy="288"/>
            </a:xfrm>
            <a:prstGeom prst="line">
              <a:avLst/>
            </a:prstGeom>
            <a:ln w="28575" cap="flat" cmpd="sng">
              <a:solidFill>
                <a:srgbClr val="FF00FF"/>
              </a:solidFill>
              <a:prstDash val="solid"/>
              <a:round/>
              <a:headEnd type="none" w="med" len="med"/>
              <a:tailEnd type="triangle" w="med" len="med"/>
            </a:ln>
          </p:spPr>
        </p:sp>
      </p:grpSp>
    </p:spTree>
  </p:cSld>
  <p:clrMapOvr>
    <a:masterClrMapping/>
  </p:clrMapOvr>
  <p:transition>
    <p:fade thruBlk="1"/>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2"/>
          <p:cNvSpPr/>
          <p:nvPr/>
        </p:nvSpPr>
        <p:spPr>
          <a:xfrm>
            <a:off x="395605" y="609600"/>
            <a:ext cx="3756025" cy="519113"/>
          </a:xfrm>
          <a:prstGeom prst="rect">
            <a:avLst/>
          </a:prstGeom>
          <a:noFill/>
          <a:ln w="9525">
            <a:noFill/>
          </a:ln>
        </p:spPr>
        <p:txBody>
          <a:bodyPr wrap="none" anchor="t" anchorCtr="0">
            <a:spAutoFit/>
          </a:bodyPr>
          <a:p>
            <a:r>
              <a:rPr lang="zh-CN" altLang="en-US" sz="2800" dirty="0">
                <a:solidFill>
                  <a:srgbClr val="000000"/>
                </a:solidFill>
                <a:latin typeface="楷体_GB2312" pitchFamily="49" charset="-122"/>
                <a:ea typeface="楷体_GB2312" pitchFamily="49" charset="-122"/>
              </a:rPr>
              <a:t>段式存储管理中的共享</a:t>
            </a:r>
            <a:endParaRPr lang="zh-CN" altLang="en-US" sz="2800" dirty="0">
              <a:solidFill>
                <a:srgbClr val="000000"/>
              </a:solidFill>
              <a:latin typeface="楷体_GB2312" pitchFamily="49" charset="-122"/>
              <a:ea typeface="楷体_GB2312" pitchFamily="49" charset="-122"/>
            </a:endParaRPr>
          </a:p>
        </p:txBody>
      </p:sp>
      <p:grpSp>
        <p:nvGrpSpPr>
          <p:cNvPr id="108546" name="Group 3"/>
          <p:cNvGrpSpPr/>
          <p:nvPr/>
        </p:nvGrpSpPr>
        <p:grpSpPr>
          <a:xfrm>
            <a:off x="1066800" y="1828800"/>
            <a:ext cx="1066800" cy="952500"/>
            <a:chOff x="576" y="528"/>
            <a:chExt cx="672" cy="600"/>
          </a:xfrm>
        </p:grpSpPr>
        <p:sp>
          <p:nvSpPr>
            <p:cNvPr id="108547" name="Text Box 4"/>
            <p:cNvSpPr txBox="1"/>
            <p:nvPr/>
          </p:nvSpPr>
          <p:spPr>
            <a:xfrm>
              <a:off x="662" y="528"/>
              <a:ext cx="478"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进程1</a:t>
              </a:r>
              <a:endParaRPr lang="zh-CN" altLang="en-US" dirty="0">
                <a:solidFill>
                  <a:srgbClr val="000000"/>
                </a:solidFill>
                <a:latin typeface="Times New Roman" panose="02020603050405020304" pitchFamily="18" charset="0"/>
                <a:ea typeface="宋体" panose="02010600030101010101" pitchFamily="2" charset="-122"/>
              </a:endParaRPr>
            </a:p>
          </p:txBody>
        </p:sp>
        <p:grpSp>
          <p:nvGrpSpPr>
            <p:cNvPr id="108548" name="Group 5"/>
            <p:cNvGrpSpPr/>
            <p:nvPr/>
          </p:nvGrpSpPr>
          <p:grpSpPr>
            <a:xfrm>
              <a:off x="576" y="744"/>
              <a:ext cx="672" cy="384"/>
              <a:chOff x="576" y="744"/>
              <a:chExt cx="672" cy="384"/>
            </a:xfrm>
          </p:grpSpPr>
          <p:sp>
            <p:nvSpPr>
              <p:cNvPr id="108549" name="Rectangle 6"/>
              <p:cNvSpPr/>
              <p:nvPr/>
            </p:nvSpPr>
            <p:spPr>
              <a:xfrm>
                <a:off x="576" y="744"/>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a:t>
                </a:r>
                <a:r>
                  <a:rPr lang="en-US" altLang="zh-CN" dirty="0">
                    <a:solidFill>
                      <a:srgbClr val="000000"/>
                    </a:solidFill>
                    <a:latin typeface="Times New Roman" panose="02020603050405020304" pitchFamily="18" charset="0"/>
                  </a:rPr>
                  <a:t>itor</a:t>
                </a:r>
                <a:endParaRPr lang="en-US" altLang="zh-CN" dirty="0">
                  <a:solidFill>
                    <a:srgbClr val="000000"/>
                  </a:solidFill>
                  <a:latin typeface="Times New Roman" panose="02020603050405020304" pitchFamily="18" charset="0"/>
                </a:endParaRPr>
              </a:p>
            </p:txBody>
          </p:sp>
          <p:sp>
            <p:nvSpPr>
              <p:cNvPr id="108550" name="Rectangle 7"/>
              <p:cNvSpPr/>
              <p:nvPr/>
            </p:nvSpPr>
            <p:spPr>
              <a:xfrm>
                <a:off x="576" y="936"/>
                <a:ext cx="672" cy="192"/>
              </a:xfrm>
              <a:prstGeom prst="rect">
                <a:avLst/>
              </a:prstGeom>
              <a:solidFill>
                <a:srgbClr val="CC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data</a:t>
                </a:r>
                <a:endParaRPr lang="en-US" altLang="zh-CN" dirty="0">
                  <a:solidFill>
                    <a:srgbClr val="000000"/>
                  </a:solidFill>
                  <a:latin typeface="Times New Roman" panose="02020603050405020304" pitchFamily="18" charset="0"/>
                </a:endParaRPr>
              </a:p>
            </p:txBody>
          </p:sp>
        </p:grpSp>
      </p:grpSp>
      <p:grpSp>
        <p:nvGrpSpPr>
          <p:cNvPr id="108551" name="Group 8"/>
          <p:cNvGrpSpPr/>
          <p:nvPr/>
        </p:nvGrpSpPr>
        <p:grpSpPr>
          <a:xfrm>
            <a:off x="2667000" y="1600200"/>
            <a:ext cx="2133600" cy="1295400"/>
            <a:chOff x="1680" y="480"/>
            <a:chExt cx="1344" cy="816"/>
          </a:xfrm>
        </p:grpSpPr>
        <p:sp>
          <p:nvSpPr>
            <p:cNvPr id="108552" name="Rectangle 9"/>
            <p:cNvSpPr/>
            <p:nvPr/>
          </p:nvSpPr>
          <p:spPr>
            <a:xfrm>
              <a:off x="1680" y="720"/>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段长</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8553" name="Text Box 10"/>
            <p:cNvSpPr txBox="1"/>
            <p:nvPr/>
          </p:nvSpPr>
          <p:spPr>
            <a:xfrm>
              <a:off x="2160" y="480"/>
              <a:ext cx="406"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段表</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8554" name="Rectangle 11"/>
            <p:cNvSpPr/>
            <p:nvPr/>
          </p:nvSpPr>
          <p:spPr>
            <a:xfrm>
              <a:off x="1680" y="912"/>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160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8555" name="Rectangle 12"/>
            <p:cNvSpPr/>
            <p:nvPr/>
          </p:nvSpPr>
          <p:spPr>
            <a:xfrm>
              <a:off x="1680" y="1104"/>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40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8556" name="Rectangle 13"/>
            <p:cNvSpPr/>
            <p:nvPr/>
          </p:nvSpPr>
          <p:spPr>
            <a:xfrm>
              <a:off x="2352" y="720"/>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zh-CN" dirty="0">
                  <a:solidFill>
                    <a:srgbClr val="000000"/>
                  </a:solidFill>
                  <a:latin typeface="Times New Roman" panose="02020603050405020304" pitchFamily="18" charset="0"/>
                  <a:ea typeface="宋体" panose="02010600030101010101" pitchFamily="2" charset="-122"/>
                </a:rPr>
                <a:t>基</a:t>
              </a:r>
              <a:r>
                <a:rPr lang="zh-CN" altLang="en-US" dirty="0">
                  <a:solidFill>
                    <a:srgbClr val="000000"/>
                  </a:solidFill>
                  <a:latin typeface="Times New Roman" panose="02020603050405020304" pitchFamily="18" charset="0"/>
                  <a:ea typeface="宋体" panose="02010600030101010101" pitchFamily="2" charset="-122"/>
                </a:rPr>
                <a:t>址</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8557" name="Rectangle 14"/>
            <p:cNvSpPr/>
            <p:nvPr/>
          </p:nvSpPr>
          <p:spPr>
            <a:xfrm>
              <a:off x="2352" y="912"/>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80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8558" name="Rectangle 15"/>
            <p:cNvSpPr/>
            <p:nvPr/>
          </p:nvSpPr>
          <p:spPr>
            <a:xfrm>
              <a:off x="2352" y="1104"/>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240</a:t>
              </a:r>
              <a:endParaRPr lang="zh-CN" altLang="zh-CN" dirty="0">
                <a:solidFill>
                  <a:srgbClr val="000000"/>
                </a:solidFill>
                <a:latin typeface="Times New Roman" panose="02020603050405020304" pitchFamily="18" charset="0"/>
                <a:ea typeface="宋体" panose="02010600030101010101" pitchFamily="2" charset="-122"/>
              </a:endParaRPr>
            </a:p>
          </p:txBody>
        </p:sp>
      </p:grpSp>
      <p:grpSp>
        <p:nvGrpSpPr>
          <p:cNvPr id="108559" name="Group 16"/>
          <p:cNvGrpSpPr/>
          <p:nvPr/>
        </p:nvGrpSpPr>
        <p:grpSpPr>
          <a:xfrm>
            <a:off x="1143000" y="3429000"/>
            <a:ext cx="1066800" cy="1066800"/>
            <a:chOff x="720" y="1872"/>
            <a:chExt cx="672" cy="672"/>
          </a:xfrm>
        </p:grpSpPr>
        <p:grpSp>
          <p:nvGrpSpPr>
            <p:cNvPr id="108560" name="Group 17"/>
            <p:cNvGrpSpPr/>
            <p:nvPr/>
          </p:nvGrpSpPr>
          <p:grpSpPr>
            <a:xfrm>
              <a:off x="720" y="2160"/>
              <a:ext cx="672" cy="384"/>
              <a:chOff x="576" y="744"/>
              <a:chExt cx="672" cy="384"/>
            </a:xfrm>
          </p:grpSpPr>
          <p:sp>
            <p:nvSpPr>
              <p:cNvPr id="108561" name="Rectangle 18"/>
              <p:cNvSpPr/>
              <p:nvPr/>
            </p:nvSpPr>
            <p:spPr>
              <a:xfrm>
                <a:off x="576" y="744"/>
                <a:ext cx="672" cy="192"/>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ed</a:t>
                </a:r>
                <a:r>
                  <a:rPr lang="en-US" altLang="zh-CN" dirty="0">
                    <a:solidFill>
                      <a:srgbClr val="000000"/>
                    </a:solidFill>
                    <a:latin typeface="Times New Roman" panose="02020603050405020304" pitchFamily="18" charset="0"/>
                  </a:rPr>
                  <a:t>itor</a:t>
                </a:r>
                <a:endParaRPr lang="en-US" altLang="zh-CN" dirty="0">
                  <a:solidFill>
                    <a:srgbClr val="000000"/>
                  </a:solidFill>
                  <a:latin typeface="Times New Roman" panose="02020603050405020304" pitchFamily="18" charset="0"/>
                </a:endParaRPr>
              </a:p>
            </p:txBody>
          </p:sp>
          <p:sp>
            <p:nvSpPr>
              <p:cNvPr id="108562" name="Rectangle 19"/>
              <p:cNvSpPr/>
              <p:nvPr/>
            </p:nvSpPr>
            <p:spPr>
              <a:xfrm>
                <a:off x="576" y="936"/>
                <a:ext cx="672" cy="192"/>
              </a:xfrm>
              <a:prstGeom prst="rect">
                <a:avLst/>
              </a:prstGeom>
              <a:solidFill>
                <a:srgbClr val="CC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dirty="0">
                    <a:solidFill>
                      <a:srgbClr val="000000"/>
                    </a:solidFill>
                    <a:latin typeface="Times New Roman" panose="02020603050405020304" pitchFamily="18" charset="0"/>
                  </a:rPr>
                  <a:t>data</a:t>
                </a:r>
                <a:endParaRPr lang="en-US" altLang="zh-CN" dirty="0">
                  <a:solidFill>
                    <a:srgbClr val="000000"/>
                  </a:solidFill>
                  <a:latin typeface="Times New Roman" panose="02020603050405020304" pitchFamily="18" charset="0"/>
                </a:endParaRPr>
              </a:p>
            </p:txBody>
          </p:sp>
        </p:grpSp>
        <p:sp>
          <p:nvSpPr>
            <p:cNvPr id="108563" name="Text Box 20"/>
            <p:cNvSpPr txBox="1"/>
            <p:nvPr/>
          </p:nvSpPr>
          <p:spPr>
            <a:xfrm>
              <a:off x="864" y="1872"/>
              <a:ext cx="478" cy="231"/>
            </a:xfrm>
            <a:prstGeom prst="rect">
              <a:avLst/>
            </a:prstGeom>
            <a:noFill/>
            <a:ln w="9525">
              <a:noFill/>
            </a:ln>
          </p:spPr>
          <p:txBody>
            <a:bodyPr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进程2</a:t>
              </a:r>
              <a:endParaRPr lang="zh-CN" altLang="en-US" dirty="0">
                <a:solidFill>
                  <a:srgbClr val="000000"/>
                </a:solidFill>
                <a:latin typeface="Times New Roman" panose="02020603050405020304" pitchFamily="18" charset="0"/>
                <a:ea typeface="宋体" panose="02010600030101010101" pitchFamily="2" charset="-122"/>
              </a:endParaRPr>
            </a:p>
          </p:txBody>
        </p:sp>
      </p:grpSp>
      <p:grpSp>
        <p:nvGrpSpPr>
          <p:cNvPr id="108564" name="Group 21"/>
          <p:cNvGrpSpPr/>
          <p:nvPr/>
        </p:nvGrpSpPr>
        <p:grpSpPr>
          <a:xfrm>
            <a:off x="2667000" y="3886200"/>
            <a:ext cx="2133600" cy="914400"/>
            <a:chOff x="1680" y="2160"/>
            <a:chExt cx="1344" cy="576"/>
          </a:xfrm>
        </p:grpSpPr>
        <p:sp>
          <p:nvSpPr>
            <p:cNvPr id="108565" name="Rectangle 22"/>
            <p:cNvSpPr/>
            <p:nvPr/>
          </p:nvSpPr>
          <p:spPr>
            <a:xfrm>
              <a:off x="1680" y="2160"/>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段长</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8566" name="Rectangle 23"/>
            <p:cNvSpPr/>
            <p:nvPr/>
          </p:nvSpPr>
          <p:spPr>
            <a:xfrm>
              <a:off x="1680" y="2352"/>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160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8567" name="Rectangle 24"/>
            <p:cNvSpPr/>
            <p:nvPr/>
          </p:nvSpPr>
          <p:spPr>
            <a:xfrm>
              <a:off x="1680" y="2544"/>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40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8568" name="Rectangle 25"/>
            <p:cNvSpPr/>
            <p:nvPr/>
          </p:nvSpPr>
          <p:spPr>
            <a:xfrm>
              <a:off x="2352" y="2160"/>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zh-CN" dirty="0">
                  <a:solidFill>
                    <a:srgbClr val="000000"/>
                  </a:solidFill>
                  <a:latin typeface="Times New Roman" panose="02020603050405020304" pitchFamily="18" charset="0"/>
                  <a:ea typeface="宋体" panose="02010600030101010101" pitchFamily="2" charset="-122"/>
                </a:rPr>
                <a:t>基</a:t>
              </a:r>
              <a:r>
                <a:rPr lang="zh-CN" altLang="en-US" dirty="0">
                  <a:solidFill>
                    <a:srgbClr val="000000"/>
                  </a:solidFill>
                  <a:latin typeface="Times New Roman" panose="02020603050405020304" pitchFamily="18" charset="0"/>
                  <a:ea typeface="宋体" panose="02010600030101010101" pitchFamily="2" charset="-122"/>
                </a:rPr>
                <a:t>址</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8569" name="Rectangle 26"/>
            <p:cNvSpPr/>
            <p:nvPr/>
          </p:nvSpPr>
          <p:spPr>
            <a:xfrm>
              <a:off x="2352" y="2352"/>
              <a:ext cx="672" cy="192"/>
            </a:xfrm>
            <a:prstGeom prst="rect">
              <a:avLst/>
            </a:prstGeom>
            <a:solidFill>
              <a:srgbClr val="FFFF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80</a:t>
              </a:r>
              <a:endParaRPr lang="zh-CN" altLang="zh-CN" dirty="0">
                <a:solidFill>
                  <a:srgbClr val="000000"/>
                </a:solidFill>
                <a:latin typeface="Times New Roman" panose="02020603050405020304" pitchFamily="18" charset="0"/>
                <a:ea typeface="宋体" panose="02010600030101010101" pitchFamily="2" charset="-122"/>
              </a:endParaRPr>
            </a:p>
          </p:txBody>
        </p:sp>
        <p:sp>
          <p:nvSpPr>
            <p:cNvPr id="108570" name="Rectangle 27"/>
            <p:cNvSpPr/>
            <p:nvPr/>
          </p:nvSpPr>
          <p:spPr>
            <a:xfrm>
              <a:off x="2352" y="2544"/>
              <a:ext cx="672" cy="192"/>
            </a:xfrm>
            <a:prstGeom prst="rect">
              <a:avLst/>
            </a:prstGeom>
            <a:solidFill>
              <a:srgbClr val="FFCC99"/>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dirty="0">
                  <a:solidFill>
                    <a:srgbClr val="000000"/>
                  </a:solidFill>
                  <a:latin typeface="Times New Roman" panose="02020603050405020304" pitchFamily="18" charset="0"/>
                  <a:ea typeface="宋体" panose="02010600030101010101" pitchFamily="2" charset="-122"/>
                </a:rPr>
                <a:t>380</a:t>
              </a:r>
              <a:endParaRPr lang="zh-CN" altLang="zh-CN" dirty="0">
                <a:solidFill>
                  <a:srgbClr val="000000"/>
                </a:solidFill>
                <a:latin typeface="Times New Roman" panose="02020603050405020304" pitchFamily="18" charset="0"/>
                <a:ea typeface="宋体" panose="02010600030101010101" pitchFamily="2" charset="-122"/>
              </a:endParaRPr>
            </a:p>
          </p:txBody>
        </p:sp>
      </p:grpSp>
      <p:grpSp>
        <p:nvGrpSpPr>
          <p:cNvPr id="108571" name="Group 28"/>
          <p:cNvGrpSpPr/>
          <p:nvPr/>
        </p:nvGrpSpPr>
        <p:grpSpPr>
          <a:xfrm>
            <a:off x="5721350" y="2057400"/>
            <a:ext cx="2508250" cy="2514600"/>
            <a:chOff x="3456" y="672"/>
            <a:chExt cx="1580" cy="1584"/>
          </a:xfrm>
        </p:grpSpPr>
        <p:sp>
          <p:nvSpPr>
            <p:cNvPr id="108572" name="Rectangle 29"/>
            <p:cNvSpPr/>
            <p:nvPr/>
          </p:nvSpPr>
          <p:spPr>
            <a:xfrm>
              <a:off x="3456" y="768"/>
              <a:ext cx="1200" cy="480"/>
            </a:xfrm>
            <a:prstGeom prst="rect">
              <a:avLst/>
            </a:prstGeom>
            <a:solidFill>
              <a:srgbClr val="CCFFCC"/>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en-US" sz="2400" dirty="0">
                  <a:solidFill>
                    <a:srgbClr val="000000"/>
                  </a:solidFill>
                  <a:latin typeface="宋体" panose="02010600030101010101" pitchFamily="2" charset="-122"/>
                </a:rPr>
                <a:t>editor</a:t>
              </a:r>
              <a:endParaRPr lang="en-US" altLang="zh-CN" sz="2400" dirty="0">
                <a:latin typeface="Arial" panose="020B0604020202020204" pitchFamily="34" charset="0"/>
              </a:endParaRPr>
            </a:p>
          </p:txBody>
        </p:sp>
        <p:sp>
          <p:nvSpPr>
            <p:cNvPr id="108573" name="Text Box 30"/>
            <p:cNvSpPr txBox="1"/>
            <p:nvPr/>
          </p:nvSpPr>
          <p:spPr>
            <a:xfrm>
              <a:off x="4704" y="672"/>
              <a:ext cx="260"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80</a:t>
              </a:r>
              <a:endParaRPr lang="zh-CN" altLang="en-US" sz="2400" b="0" dirty="0">
                <a:latin typeface="Times New Roman" panose="02020603050405020304" pitchFamily="18" charset="0"/>
                <a:ea typeface="宋体" panose="02010600030101010101" pitchFamily="2" charset="-122"/>
              </a:endParaRPr>
            </a:p>
          </p:txBody>
        </p:sp>
        <p:sp>
          <p:nvSpPr>
            <p:cNvPr id="108574" name="Rectangle 31"/>
            <p:cNvSpPr/>
            <p:nvPr/>
          </p:nvSpPr>
          <p:spPr>
            <a:xfrm>
              <a:off x="3456" y="1248"/>
              <a:ext cx="1200" cy="384"/>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data</a:t>
              </a:r>
              <a:endParaRPr lang="en-US" altLang="zh-CN" sz="2400" b="0" dirty="0">
                <a:latin typeface="Times New Roman" panose="02020603050405020304" pitchFamily="18" charset="0"/>
              </a:endParaRPr>
            </a:p>
          </p:txBody>
        </p:sp>
        <p:sp>
          <p:nvSpPr>
            <p:cNvPr id="108575" name="Rectangle 32"/>
            <p:cNvSpPr/>
            <p:nvPr/>
          </p:nvSpPr>
          <p:spPr>
            <a:xfrm>
              <a:off x="3456" y="2016"/>
              <a:ext cx="1200" cy="240"/>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en-US" altLang="zh-CN" dirty="0">
                  <a:solidFill>
                    <a:srgbClr val="000000"/>
                  </a:solidFill>
                  <a:latin typeface="Times New Roman" panose="02020603050405020304" pitchFamily="18" charset="0"/>
                </a:rPr>
                <a:t>data</a:t>
              </a:r>
              <a:endParaRPr lang="en-US" altLang="zh-CN" sz="2400" b="0" dirty="0">
                <a:latin typeface="Times New Roman" panose="02020603050405020304" pitchFamily="18" charset="0"/>
              </a:endParaRPr>
            </a:p>
          </p:txBody>
        </p:sp>
        <p:sp>
          <p:nvSpPr>
            <p:cNvPr id="108576" name="Rectangle 33"/>
            <p:cNvSpPr/>
            <p:nvPr/>
          </p:nvSpPr>
          <p:spPr>
            <a:xfrm>
              <a:off x="3456" y="1584"/>
              <a:ext cx="1200" cy="432"/>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nchorCtr="0"/>
            <a:p>
              <a:pPr algn="ctr" eaLnBrk="0" hangingPunct="0"/>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108577" name="Text Box 34"/>
            <p:cNvSpPr txBox="1"/>
            <p:nvPr/>
          </p:nvSpPr>
          <p:spPr>
            <a:xfrm>
              <a:off x="4704" y="1152"/>
              <a:ext cx="332"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240</a:t>
              </a:r>
              <a:endParaRPr lang="zh-CN" altLang="en-US" sz="2400" b="0" dirty="0">
                <a:latin typeface="Times New Roman" panose="02020603050405020304" pitchFamily="18" charset="0"/>
                <a:ea typeface="宋体" panose="02010600030101010101" pitchFamily="2" charset="-122"/>
              </a:endParaRPr>
            </a:p>
          </p:txBody>
        </p:sp>
        <p:sp>
          <p:nvSpPr>
            <p:cNvPr id="108578" name="Text Box 35"/>
            <p:cNvSpPr txBox="1"/>
            <p:nvPr/>
          </p:nvSpPr>
          <p:spPr>
            <a:xfrm>
              <a:off x="4656" y="1872"/>
              <a:ext cx="332" cy="231"/>
            </a:xfrm>
            <a:prstGeom prst="rect">
              <a:avLst/>
            </a:prstGeom>
            <a:noFill/>
            <a:ln w="9525">
              <a:noFill/>
            </a:ln>
          </p:spPr>
          <p:txBody>
            <a:bodyPr wrap="none" anchor="t" anchorCtr="0">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380</a:t>
              </a:r>
              <a:endParaRPr lang="zh-CN" altLang="en-US" sz="2400" b="0" dirty="0">
                <a:latin typeface="Times New Roman" panose="02020603050405020304" pitchFamily="18" charset="0"/>
                <a:ea typeface="宋体" panose="02010600030101010101" pitchFamily="2" charset="-122"/>
              </a:endParaRPr>
            </a:p>
          </p:txBody>
        </p:sp>
      </p:grpSp>
      <p:grpSp>
        <p:nvGrpSpPr>
          <p:cNvPr id="108579" name="Group 36"/>
          <p:cNvGrpSpPr/>
          <p:nvPr/>
        </p:nvGrpSpPr>
        <p:grpSpPr>
          <a:xfrm>
            <a:off x="4572000" y="2286000"/>
            <a:ext cx="1219200" cy="2209800"/>
            <a:chOff x="2880" y="1152"/>
            <a:chExt cx="768" cy="1392"/>
          </a:xfrm>
        </p:grpSpPr>
        <p:sp>
          <p:nvSpPr>
            <p:cNvPr id="108580" name="Line 37"/>
            <p:cNvSpPr/>
            <p:nvPr/>
          </p:nvSpPr>
          <p:spPr>
            <a:xfrm flipV="1">
              <a:off x="2880" y="1152"/>
              <a:ext cx="768" cy="48"/>
            </a:xfrm>
            <a:prstGeom prst="line">
              <a:avLst/>
            </a:prstGeom>
            <a:ln w="28575" cap="flat" cmpd="sng">
              <a:solidFill>
                <a:srgbClr val="FF0000"/>
              </a:solidFill>
              <a:prstDash val="solid"/>
              <a:round/>
              <a:headEnd type="none" w="med" len="med"/>
              <a:tailEnd type="triangle" w="med" len="med"/>
            </a:ln>
          </p:spPr>
        </p:sp>
        <p:sp>
          <p:nvSpPr>
            <p:cNvPr id="108581" name="Line 38"/>
            <p:cNvSpPr/>
            <p:nvPr/>
          </p:nvSpPr>
          <p:spPr>
            <a:xfrm flipV="1">
              <a:off x="2880" y="1200"/>
              <a:ext cx="768" cy="1344"/>
            </a:xfrm>
            <a:prstGeom prst="line">
              <a:avLst/>
            </a:prstGeom>
            <a:ln w="28575" cap="flat" cmpd="sng">
              <a:solidFill>
                <a:srgbClr val="FF0000"/>
              </a:solidFill>
              <a:prstDash val="solid"/>
              <a:round/>
              <a:headEnd type="none" w="med" len="med"/>
              <a:tailEnd type="triangle" w="med" len="med"/>
            </a:ln>
          </p:spPr>
        </p:sp>
      </p:grpSp>
      <p:sp>
        <p:nvSpPr>
          <p:cNvPr id="108582" name="Line 39"/>
          <p:cNvSpPr/>
          <p:nvPr/>
        </p:nvSpPr>
        <p:spPr>
          <a:xfrm>
            <a:off x="4572000" y="2819400"/>
            <a:ext cx="1143000" cy="304800"/>
          </a:xfrm>
          <a:prstGeom prst="line">
            <a:avLst/>
          </a:prstGeom>
          <a:ln w="28575" cap="flat" cmpd="sng">
            <a:solidFill>
              <a:srgbClr val="0000FF"/>
            </a:solidFill>
            <a:prstDash val="solid"/>
            <a:round/>
            <a:headEnd type="none" w="med" len="med"/>
            <a:tailEnd type="triangle" w="med" len="med"/>
          </a:ln>
        </p:spPr>
      </p:sp>
      <p:sp>
        <p:nvSpPr>
          <p:cNvPr id="108583" name="Line 40"/>
          <p:cNvSpPr/>
          <p:nvPr/>
        </p:nvSpPr>
        <p:spPr>
          <a:xfrm flipV="1">
            <a:off x="4648200" y="4267200"/>
            <a:ext cx="1066800" cy="457200"/>
          </a:xfrm>
          <a:prstGeom prst="line">
            <a:avLst/>
          </a:prstGeom>
          <a:ln w="28575" cap="flat" cmpd="sng">
            <a:solidFill>
              <a:srgbClr val="800080"/>
            </a:solidFill>
            <a:prstDash val="solid"/>
            <a:round/>
            <a:headEnd type="none" w="med" len="med"/>
            <a:tailEnd type="triangle" w="med" len="med"/>
          </a:ln>
        </p:spPr>
      </p:sp>
      <p:sp>
        <p:nvSpPr>
          <p:cNvPr id="106497"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4.6.3</a:t>
            </a:r>
            <a:r>
              <a:rPr lang="zh-CN" altLang="en-US" b="1" dirty="0">
                <a:latin typeface="宋体" panose="02010600030101010101" pitchFamily="2" charset="-122"/>
                <a:ea typeface="宋体" panose="02010600030101010101" pitchFamily="2" charset="-122"/>
              </a:rPr>
              <a:t>  信息共享</a:t>
            </a:r>
            <a:endParaRPr lang="zh-CN" altLang="en-US" dirty="0">
              <a:ea typeface="宋体" panose="02010600030101010101" pitchFamily="2"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950" y="764540"/>
            <a:ext cx="8981440" cy="3784600"/>
          </a:xfrm>
          <a:prstGeom prst="rect">
            <a:avLst/>
          </a:prstGeom>
          <a:noFill/>
        </p:spPr>
        <p:txBody>
          <a:bodyPr wrap="square" rtlCol="0">
            <a:spAutoFit/>
          </a:bodyPr>
          <a:p>
            <a:r>
              <a:rPr lang="zh-CN" altLang="en-US" sz="2400"/>
              <a:t>可见，我们写的代码要翻译成</a:t>
            </a:r>
            <a:r>
              <a:rPr lang="en-US" altLang="zh-CN" sz="2400"/>
              <a:t>CPU</a:t>
            </a:r>
            <a:r>
              <a:rPr lang="zh-CN" altLang="en-US" sz="2400"/>
              <a:t>能识别的指令。这些指令会告诉</a:t>
            </a:r>
            <a:r>
              <a:rPr lang="en-US" altLang="zh-CN" sz="2400"/>
              <a:t>CPU</a:t>
            </a:r>
            <a:r>
              <a:rPr lang="zh-CN" altLang="en-US" sz="2400"/>
              <a:t>应该去内存的哪个地址读</a:t>
            </a:r>
            <a:r>
              <a:rPr lang="en-US" altLang="zh-CN" sz="2400"/>
              <a:t>/</a:t>
            </a:r>
            <a:r>
              <a:rPr lang="zh-CN" altLang="en-US" sz="2400"/>
              <a:t>写数据，这个数据应该做什么样的处理。</a:t>
            </a:r>
            <a:endParaRPr lang="zh-CN" altLang="en-US" sz="2400"/>
          </a:p>
          <a:p>
            <a:endParaRPr lang="zh-CN" altLang="en-US" sz="2400"/>
          </a:p>
          <a:p>
            <a:r>
              <a:rPr lang="zh-CN" altLang="en-US" sz="2400"/>
              <a:t>在这个例子中，默认让</a:t>
            </a:r>
            <a:r>
              <a:rPr lang="zh-CN" altLang="en-US" sz="2400">
                <a:solidFill>
                  <a:schemeClr val="accent6"/>
                </a:solidFill>
              </a:rPr>
              <a:t>这个进程的相关内容从地址</a:t>
            </a:r>
            <a:r>
              <a:rPr lang="en-US" altLang="zh-CN" sz="2400">
                <a:solidFill>
                  <a:schemeClr val="accent6"/>
                </a:solidFill>
              </a:rPr>
              <a:t>#0</a:t>
            </a:r>
            <a:r>
              <a:rPr lang="zh-CN" altLang="en-US" sz="2400">
                <a:solidFill>
                  <a:schemeClr val="accent6"/>
                </a:solidFill>
              </a:rPr>
              <a:t>开始连续存放</a:t>
            </a:r>
            <a:r>
              <a:rPr lang="zh-CN" altLang="en-US" sz="2400"/>
              <a:t>，指令中的地址参数直接给出了变量</a:t>
            </a:r>
            <a:r>
              <a:rPr lang="en-US" altLang="zh-CN" sz="2400"/>
              <a:t>x</a:t>
            </a:r>
            <a:r>
              <a:rPr lang="zh-CN" altLang="en-US" sz="2400"/>
              <a:t>的实际存放地址</a:t>
            </a:r>
            <a:r>
              <a:rPr lang="en-US" altLang="zh-CN" sz="2400"/>
              <a:t>(</a:t>
            </a:r>
            <a:r>
              <a:rPr lang="zh-CN" altLang="en-US" sz="2400"/>
              <a:t>物理地址</a:t>
            </a:r>
            <a:r>
              <a:rPr lang="en-US" altLang="zh-CN" sz="2400"/>
              <a:t>)</a:t>
            </a:r>
            <a:endParaRPr lang="en-US" altLang="zh-CN" sz="2400"/>
          </a:p>
          <a:p>
            <a:endParaRPr lang="en-US" altLang="zh-CN" sz="2400"/>
          </a:p>
          <a:p>
            <a:r>
              <a:rPr lang="zh-CN" altLang="en-US" sz="2400"/>
              <a:t>思考：如果这个进程不是从地址</a:t>
            </a:r>
            <a:r>
              <a:rPr lang="en-US" altLang="zh-CN" sz="2400"/>
              <a:t>#0</a:t>
            </a:r>
            <a:r>
              <a:rPr lang="zh-CN" altLang="en-US" sz="2400"/>
              <a:t>开始存放的，会影响指令的</a:t>
            </a:r>
            <a:r>
              <a:rPr lang="zh-CN" altLang="en-US" sz="2400"/>
              <a:t>正常执行吗？</a:t>
            </a:r>
            <a:endParaRPr lang="zh-CN" altLang="en-US" sz="2400"/>
          </a:p>
        </p:txBody>
      </p:sp>
      <p:sp>
        <p:nvSpPr>
          <p:cNvPr id="3" name="文本框 2"/>
          <p:cNvSpPr txBox="1"/>
          <p:nvPr/>
        </p:nvSpPr>
        <p:spPr>
          <a:xfrm>
            <a:off x="0" y="16510"/>
            <a:ext cx="3064510" cy="460375"/>
          </a:xfrm>
          <a:prstGeom prst="rect">
            <a:avLst/>
          </a:prstGeom>
          <a:noFill/>
        </p:spPr>
        <p:txBody>
          <a:bodyPr wrap="square" rtlCol="0">
            <a:spAutoFit/>
          </a:bodyPr>
          <a:p>
            <a:r>
              <a:rPr lang="zh-CN" altLang="en-US" sz="2400"/>
              <a:t>指令的工作原理</a:t>
            </a:r>
            <a:endParaRPr lang="zh-CN" altLang="en-US" sz="2400"/>
          </a:p>
        </p:txBody>
      </p:sp>
    </p:spTree>
  </p:cSld>
  <p:clrMapOvr>
    <a:masterClrMapping/>
  </p:clrMapOvr>
  <p:transition>
    <p:fade thruBlk="1"/>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4.6.3</a:t>
            </a:r>
            <a:r>
              <a:rPr lang="zh-CN" altLang="en-US" b="1" dirty="0">
                <a:latin typeface="宋体" panose="02010600030101010101" pitchFamily="2" charset="-122"/>
                <a:ea typeface="宋体" panose="02010600030101010101" pitchFamily="2" charset="-122"/>
              </a:rPr>
              <a:t>  信息共享</a:t>
            </a:r>
            <a:endParaRPr lang="zh-CN" altLang="en-US" b="1" dirty="0">
              <a:latin typeface="宋体" panose="02010600030101010101" pitchFamily="2" charset="-122"/>
              <a:ea typeface="宋体" panose="02010600030101010101" pitchFamily="2" charset="-122"/>
            </a:endParaRPr>
          </a:p>
        </p:txBody>
      </p:sp>
      <p:sp>
        <p:nvSpPr>
          <p:cNvPr id="109570" name="Rectangle 3"/>
          <p:cNvSpPr>
            <a:spLocks noGrp="1"/>
          </p:cNvSpPr>
          <p:nvPr>
            <p:ph idx="1"/>
          </p:nvPr>
        </p:nvSpPr>
        <p:spPr>
          <a:xfrm>
            <a:off x="0" y="548640"/>
            <a:ext cx="9144000" cy="3005455"/>
          </a:xfrm>
        </p:spPr>
        <p:txBody>
          <a:bodyPr wrap="square" lIns="91440" tIns="45720" rIns="91440" bIns="45720" anchor="t" anchorCtr="0"/>
          <a:p>
            <a:pPr eaLnBrk="1" hangingPunct="1"/>
            <a:r>
              <a:rPr lang="zh-CN" altLang="en-US" dirty="0"/>
              <a:t>能共享的代码必须是可重入代码。</a:t>
            </a:r>
            <a:endParaRPr lang="zh-CN" altLang="en-US" dirty="0"/>
          </a:p>
          <a:p>
            <a:pPr eaLnBrk="1" hangingPunct="1"/>
            <a:r>
              <a:rPr lang="zh-CN" altLang="en-US" dirty="0">
                <a:solidFill>
                  <a:srgbClr val="FF0000"/>
                </a:solidFill>
              </a:rPr>
              <a:t>可重入代码</a:t>
            </a:r>
            <a:r>
              <a:rPr lang="zh-CN" altLang="en-US" dirty="0"/>
              <a:t>（</a:t>
            </a:r>
            <a:r>
              <a:rPr lang="en-US" altLang="zh-CN" dirty="0"/>
              <a:t>Reentrant Code)</a:t>
            </a:r>
            <a:r>
              <a:rPr lang="zh-CN" altLang="en-US" dirty="0"/>
              <a:t>，</a:t>
            </a:r>
            <a:r>
              <a:rPr lang="zh-CN" altLang="en-US" dirty="0"/>
              <a:t>也叫纯代码（</a:t>
            </a:r>
            <a:r>
              <a:rPr lang="en-US" altLang="zh-CN" dirty="0"/>
              <a:t>pure code</a:t>
            </a:r>
            <a:r>
              <a:rPr lang="zh-CN" altLang="en-US" dirty="0"/>
              <a:t>）是允许多个进程同时访问的代码，代码在执行过程中不能有任何改变。</a:t>
            </a:r>
            <a:endParaRPr lang="zh-CN" altLang="en-US" dirty="0"/>
          </a:p>
          <a:p>
            <a:pPr eaLnBrk="1" hangingPunct="1"/>
            <a:r>
              <a:rPr lang="zh-CN" altLang="en-US" dirty="0"/>
              <a:t>调用可重入代码的各进程都有自己的</a:t>
            </a:r>
            <a:r>
              <a:rPr lang="zh-CN" altLang="en-US" dirty="0">
                <a:solidFill>
                  <a:srgbClr val="FF0000"/>
                </a:solidFill>
              </a:rPr>
              <a:t>局部数据</a:t>
            </a:r>
            <a:r>
              <a:rPr lang="zh-CN" altLang="en-US" dirty="0"/>
              <a:t>区，把在执行中可能改变的变量等拷贝到该数据区。</a:t>
            </a:r>
            <a:endParaRPr lang="zh-CN" altLang="en-US" dirty="0"/>
          </a:p>
          <a:p>
            <a:pPr eaLnBrk="1" hangingPunct="1"/>
            <a:endParaRPr lang="en-US" altLang="zh-CN" dirty="0"/>
          </a:p>
        </p:txBody>
      </p:sp>
    </p:spTree>
  </p:cSld>
  <p:clrMapOvr>
    <a:masterClrMapping/>
  </p:clrMapOvr>
  <p:transition>
    <p:fade thruBlk="1"/>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4.6.4  </a:t>
            </a:r>
            <a:r>
              <a:rPr lang="zh-CN" altLang="en-US" b="1" dirty="0">
                <a:latin typeface="宋体" panose="02010600030101010101" pitchFamily="2" charset="-122"/>
                <a:ea typeface="宋体" panose="02010600030101010101" pitchFamily="2" charset="-122"/>
              </a:rPr>
              <a:t>段页式存储管理方式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10594" name="Rectangle 3"/>
          <p:cNvSpPr>
            <a:spLocks noGrp="1"/>
          </p:cNvSpPr>
          <p:nvPr>
            <p:ph idx="1"/>
          </p:nvPr>
        </p:nvSpPr>
        <p:spPr>
          <a:xfrm>
            <a:off x="684213" y="615950"/>
            <a:ext cx="7772400" cy="4968875"/>
          </a:xfrm>
        </p:spPr>
        <p:txBody>
          <a:bodyPr wrap="square" lIns="91440" tIns="45720" rIns="91440" bIns="45720" anchor="t" anchorCtr="0"/>
          <a:p>
            <a:pPr eaLnBrk="1" hangingPunct="1"/>
            <a:r>
              <a:rPr lang="zh-CN" altLang="en-US" dirty="0"/>
              <a:t>结合分段和分页的优点。</a:t>
            </a:r>
            <a:endParaRPr lang="zh-CN" altLang="en-US" dirty="0"/>
          </a:p>
          <a:p>
            <a:pPr eaLnBrk="1" hangingPunct="1"/>
            <a:r>
              <a:rPr lang="en-US" altLang="zh-CN" dirty="0"/>
              <a:t>1</a:t>
            </a:r>
            <a:r>
              <a:rPr lang="zh-CN" altLang="en-US" dirty="0"/>
              <a:t>、基本原理</a:t>
            </a:r>
            <a:endParaRPr lang="zh-CN" altLang="en-US" dirty="0"/>
          </a:p>
          <a:p>
            <a:pPr lvl="1" eaLnBrk="1" hangingPunct="1"/>
            <a:r>
              <a:rPr lang="zh-CN" altLang="en-US" dirty="0"/>
              <a:t>段内分页管理。先将用户程序分为若干段，每个段再分为若干页。</a:t>
            </a:r>
            <a:endParaRPr lang="en-US" altLang="zh-CN" dirty="0"/>
          </a:p>
          <a:p>
            <a:pPr eaLnBrk="1" hangingPunct="1"/>
            <a:r>
              <a:rPr lang="zh-CN" altLang="en-US" dirty="0"/>
              <a:t>逻辑地址：</a:t>
            </a:r>
            <a:endParaRPr lang="zh-CN" altLang="en-US" dirty="0"/>
          </a:p>
          <a:p>
            <a:pPr eaLnBrk="1" hangingPunct="1"/>
            <a:endParaRPr lang="zh-CN" altLang="en-US" dirty="0"/>
          </a:p>
          <a:p>
            <a:pPr eaLnBrk="1" hangingPunct="1"/>
            <a:r>
              <a:rPr lang="zh-CN" altLang="en-US" dirty="0"/>
              <a:t>地址变换机构将二维地址变换为三维</a:t>
            </a:r>
            <a:endParaRPr lang="zh-CN" altLang="en-US" dirty="0"/>
          </a:p>
          <a:p>
            <a:pPr eaLnBrk="1" hangingPunct="1"/>
            <a:endParaRPr lang="zh-CN" altLang="en-US" dirty="0"/>
          </a:p>
        </p:txBody>
      </p:sp>
      <p:sp>
        <p:nvSpPr>
          <p:cNvPr id="110595" name="Rectangle 4"/>
          <p:cNvSpPr/>
          <p:nvPr/>
        </p:nvSpPr>
        <p:spPr>
          <a:xfrm>
            <a:off x="2595563" y="3100388"/>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grpSp>
        <p:nvGrpSpPr>
          <p:cNvPr id="110596" name="Group 5"/>
          <p:cNvGrpSpPr/>
          <p:nvPr/>
        </p:nvGrpSpPr>
        <p:grpSpPr>
          <a:xfrm>
            <a:off x="1780540" y="2905760"/>
            <a:ext cx="5189220" cy="541338"/>
            <a:chOff x="1282" y="2750"/>
            <a:chExt cx="2171" cy="341"/>
          </a:xfrm>
        </p:grpSpPr>
        <p:sp>
          <p:nvSpPr>
            <p:cNvPr id="110597" name="Text Box 6"/>
            <p:cNvSpPr txBox="1"/>
            <p:nvPr/>
          </p:nvSpPr>
          <p:spPr>
            <a:xfrm>
              <a:off x="1282" y="2762"/>
              <a:ext cx="2171" cy="329"/>
            </a:xfrm>
            <a:prstGeom prst="rect">
              <a:avLst/>
            </a:prstGeom>
            <a:noFill/>
            <a:ln w="28575" cap="flat" cmpd="sng">
              <a:solidFill>
                <a:schemeClr val="tx1"/>
              </a:solidFill>
              <a:prstDash val="solid"/>
              <a:miter/>
              <a:headEnd type="none" w="med" len="med"/>
              <a:tailEnd type="none" w="med" len="med"/>
            </a:ln>
          </p:spPr>
          <p:txBody>
            <a:bodyPr wrap="square" anchor="t" anchorCtr="0">
              <a:spAutoFit/>
            </a:bodyPr>
            <a:p>
              <a:pPr algn="l"/>
              <a:r>
                <a:rPr lang="zh-CN" altLang="en-US" sz="2800" dirty="0">
                  <a:latin typeface="Tahoma" panose="020B0604030504040204" pitchFamily="34" charset="0"/>
                  <a:ea typeface="宋体" panose="02010600030101010101" pitchFamily="2" charset="-122"/>
                </a:rPr>
                <a:t>段号       </a:t>
              </a:r>
              <a:r>
                <a:rPr lang="en-US" altLang="zh-CN" sz="2800" dirty="0">
                  <a:latin typeface="Tahoma" panose="020B0604030504040204" pitchFamily="34" charset="0"/>
                  <a:ea typeface="宋体" panose="02010600030101010101" pitchFamily="2" charset="-122"/>
                </a:rPr>
                <a:t>      </a:t>
              </a:r>
              <a:r>
                <a:rPr lang="zh-CN" altLang="en-US" sz="2800" dirty="0">
                  <a:latin typeface="Tahoma" panose="020B0604030504040204" pitchFamily="34" charset="0"/>
                  <a:ea typeface="宋体" panose="02010600030101010101" pitchFamily="2" charset="-122"/>
                </a:rPr>
                <a:t>段内偏移量</a:t>
              </a:r>
              <a:endParaRPr lang="zh-CN" altLang="en-US" sz="2800" dirty="0">
                <a:latin typeface="Tahoma" panose="020B0604030504040204" pitchFamily="34" charset="0"/>
                <a:ea typeface="宋体" panose="02010600030101010101" pitchFamily="2" charset="-122"/>
              </a:endParaRPr>
            </a:p>
          </p:txBody>
        </p:sp>
        <p:sp>
          <p:nvSpPr>
            <p:cNvPr id="110598" name="Line 7"/>
            <p:cNvSpPr/>
            <p:nvPr/>
          </p:nvSpPr>
          <p:spPr>
            <a:xfrm>
              <a:off x="1731" y="2750"/>
              <a:ext cx="2" cy="308"/>
            </a:xfrm>
            <a:prstGeom prst="line">
              <a:avLst/>
            </a:prstGeom>
            <a:ln w="28575" cap="flat" cmpd="sng">
              <a:solidFill>
                <a:schemeClr val="tx1"/>
              </a:solidFill>
              <a:prstDash val="solid"/>
              <a:round/>
              <a:headEnd type="none" w="med" len="med"/>
              <a:tailEnd type="none" w="med" len="med"/>
            </a:ln>
          </p:spPr>
        </p:sp>
      </p:grpSp>
      <p:grpSp>
        <p:nvGrpSpPr>
          <p:cNvPr id="110599" name="Group 8"/>
          <p:cNvGrpSpPr/>
          <p:nvPr/>
        </p:nvGrpSpPr>
        <p:grpSpPr>
          <a:xfrm>
            <a:off x="1779270" y="3997008"/>
            <a:ext cx="5189538" cy="576262"/>
            <a:chOff x="1066" y="3203"/>
            <a:chExt cx="3269" cy="363"/>
          </a:xfrm>
        </p:grpSpPr>
        <p:sp>
          <p:nvSpPr>
            <p:cNvPr id="110600" name="Text Box 9"/>
            <p:cNvSpPr txBox="1"/>
            <p:nvPr/>
          </p:nvSpPr>
          <p:spPr>
            <a:xfrm>
              <a:off x="1066" y="3216"/>
              <a:ext cx="3269" cy="345"/>
            </a:xfrm>
            <a:prstGeom prst="rect">
              <a:avLst/>
            </a:prstGeom>
            <a:noFill/>
            <a:ln w="28575" cap="flat" cmpd="sng">
              <a:solidFill>
                <a:schemeClr val="tx1"/>
              </a:solidFill>
              <a:prstDash val="solid"/>
              <a:miter/>
              <a:headEnd type="none" w="med" len="med"/>
              <a:tailEnd type="none" w="med" len="med"/>
            </a:ln>
          </p:spPr>
          <p:txBody>
            <a:bodyPr wrap="none" anchor="t" anchorCtr="0">
              <a:spAutoFit/>
            </a:bodyPr>
            <a:p>
              <a:pPr algn="ctr"/>
              <a:r>
                <a:rPr lang="zh-CN" altLang="en-US" sz="2800" dirty="0">
                  <a:latin typeface="Tahoma" panose="020B0604030504040204" pitchFamily="34" charset="0"/>
                  <a:ea typeface="宋体" panose="02010600030101010101" pitchFamily="2" charset="-122"/>
                </a:rPr>
                <a:t>段号     段内页号     页内偏移量</a:t>
              </a:r>
              <a:endParaRPr lang="zh-CN" altLang="en-US" sz="2800" dirty="0">
                <a:latin typeface="Tahoma" panose="020B0604030504040204" pitchFamily="34" charset="0"/>
                <a:ea typeface="宋体" panose="02010600030101010101" pitchFamily="2" charset="-122"/>
              </a:endParaRPr>
            </a:p>
          </p:txBody>
        </p:sp>
        <p:sp>
          <p:nvSpPr>
            <p:cNvPr id="110601" name="Line 10"/>
            <p:cNvSpPr/>
            <p:nvPr/>
          </p:nvSpPr>
          <p:spPr>
            <a:xfrm>
              <a:off x="1746" y="3203"/>
              <a:ext cx="0" cy="363"/>
            </a:xfrm>
            <a:prstGeom prst="line">
              <a:avLst/>
            </a:prstGeom>
            <a:ln w="28575" cap="flat" cmpd="sng">
              <a:solidFill>
                <a:schemeClr val="tx1"/>
              </a:solidFill>
              <a:prstDash val="solid"/>
              <a:round/>
              <a:headEnd type="none" w="med" len="med"/>
              <a:tailEnd type="none" w="med" len="med"/>
            </a:ln>
          </p:spPr>
        </p:sp>
        <p:sp>
          <p:nvSpPr>
            <p:cNvPr id="110602" name="Line 11"/>
            <p:cNvSpPr/>
            <p:nvPr/>
          </p:nvSpPr>
          <p:spPr>
            <a:xfrm>
              <a:off x="3016" y="3203"/>
              <a:ext cx="0" cy="363"/>
            </a:xfrm>
            <a:prstGeom prst="line">
              <a:avLst/>
            </a:prstGeom>
            <a:ln w="28575" cap="flat" cmpd="sng">
              <a:solidFill>
                <a:schemeClr val="tx1"/>
              </a:solidFill>
              <a:prstDash val="solid"/>
              <a:round/>
              <a:headEnd type="none" w="med" len="med"/>
              <a:tailEnd type="none" w="med" len="med"/>
            </a:ln>
          </p:spPr>
        </p:sp>
      </p:grpSp>
      <p:sp>
        <p:nvSpPr>
          <p:cNvPr id="2" name="圆角矩形标注 1"/>
          <p:cNvSpPr/>
          <p:nvPr/>
        </p:nvSpPr>
        <p:spPr>
          <a:xfrm>
            <a:off x="3924300" y="4940935"/>
            <a:ext cx="4912995" cy="1584325"/>
          </a:xfrm>
          <a:prstGeom prst="wedgeRoundRectCallout">
            <a:avLst>
              <a:gd name="adj1" fmla="val -4207"/>
              <a:gd name="adj2" fmla="val -72364"/>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分段</a:t>
            </a: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对用户是可见的，程序员编程时需要</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显式地给出段号、段内地址。而将</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各段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对用户是不可见的。系统会根据段内地址自动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划分页号和</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页内偏移量。</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因此</a:t>
            </a:r>
            <a:r>
              <a:rPr kumimoji="0" lang="zh-CN"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段页式</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管理的</a:t>
            </a:r>
            <a:r>
              <a:rPr kumimoji="0" lang="zh-CN"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地址结构是二维的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ext Box 2"/>
          <p:cNvSpPr txBox="1"/>
          <p:nvPr/>
        </p:nvSpPr>
        <p:spPr>
          <a:xfrm>
            <a:off x="107950" y="457200"/>
            <a:ext cx="1860550" cy="457200"/>
          </a:xfrm>
          <a:prstGeom prst="rect">
            <a:avLst/>
          </a:prstGeom>
          <a:noFill/>
          <a:ln w="9525">
            <a:noFill/>
          </a:ln>
        </p:spPr>
        <p:txBody>
          <a:bodyPr wrap="none" anchor="t" anchorCtr="0">
            <a:spAutoFit/>
          </a:bodyPr>
          <a:p>
            <a:r>
              <a:rPr lang="en-US" altLang="zh-CN" sz="2400" dirty="0">
                <a:latin typeface="楷体_GB2312" pitchFamily="49" charset="-122"/>
                <a:ea typeface="楷体_GB2312" pitchFamily="49" charset="-122"/>
              </a:rPr>
              <a:t>2</a:t>
            </a:r>
            <a:r>
              <a:rPr lang="zh-CN" altLang="en-US" sz="2400" dirty="0">
                <a:latin typeface="楷体_GB2312" pitchFamily="49" charset="-122"/>
                <a:ea typeface="楷体_GB2312" pitchFamily="49" charset="-122"/>
              </a:rPr>
              <a:t>、各种表格</a:t>
            </a:r>
            <a:endParaRPr lang="zh-CN" altLang="en-US" sz="2400" dirty="0">
              <a:latin typeface="楷体_GB2312" pitchFamily="49" charset="-122"/>
              <a:ea typeface="楷体_GB2312" pitchFamily="49" charset="-122"/>
            </a:endParaRPr>
          </a:p>
        </p:txBody>
      </p:sp>
      <p:sp>
        <p:nvSpPr>
          <p:cNvPr id="111618" name="Text Box 3"/>
          <p:cNvSpPr txBox="1"/>
          <p:nvPr/>
        </p:nvSpPr>
        <p:spPr>
          <a:xfrm>
            <a:off x="539750" y="836930"/>
            <a:ext cx="8016875" cy="1187450"/>
          </a:xfrm>
          <a:prstGeom prst="rect">
            <a:avLst/>
          </a:prstGeom>
          <a:noFill/>
          <a:ln w="9525">
            <a:noFill/>
          </a:ln>
        </p:spPr>
        <p:txBody>
          <a:bodyPr anchor="t" anchorCtr="0">
            <a:spAutoFit/>
          </a:bodyPr>
          <a:p>
            <a:r>
              <a:rPr lang="zh-CN" altLang="en-US" sz="2400" b="0" dirty="0">
                <a:latin typeface="Times New Roman" panose="02020603050405020304" pitchFamily="18" charset="0"/>
                <a:ea typeface="宋体" panose="02010600030101010101" pitchFamily="2" charset="-122"/>
              </a:rPr>
              <a:t>    </a:t>
            </a:r>
            <a:r>
              <a:rPr lang="zh-CN" altLang="en-US" sz="2400" dirty="0">
                <a:solidFill>
                  <a:srgbClr val="000000"/>
                </a:solidFill>
                <a:latin typeface="Times New Roman" panose="02020603050405020304" pitchFamily="18" charset="0"/>
                <a:ea typeface="楷体_GB2312" pitchFamily="49" charset="-122"/>
              </a:rPr>
              <a:t>每个进程一张段表，每个段一张页表。段表寄存器给出当前运行进程的段表首地址，段表中存放着与每段对应的页表的首地址。</a:t>
            </a:r>
            <a:endParaRPr lang="zh-CN" altLang="en-US" sz="2400" dirty="0">
              <a:solidFill>
                <a:srgbClr val="000000"/>
              </a:solidFill>
              <a:latin typeface="Times New Roman" panose="02020603050405020304" pitchFamily="18" charset="0"/>
              <a:ea typeface="楷体_GB2312" pitchFamily="49" charset="-122"/>
            </a:endParaRPr>
          </a:p>
        </p:txBody>
      </p:sp>
      <p:grpSp>
        <p:nvGrpSpPr>
          <p:cNvPr id="811012" name="Group 4"/>
          <p:cNvGrpSpPr/>
          <p:nvPr/>
        </p:nvGrpSpPr>
        <p:grpSpPr>
          <a:xfrm>
            <a:off x="539750" y="2014538"/>
            <a:ext cx="8153400" cy="4803775"/>
            <a:chOff x="336" y="1054"/>
            <a:chExt cx="5136" cy="3026"/>
          </a:xfrm>
        </p:grpSpPr>
        <p:grpSp>
          <p:nvGrpSpPr>
            <p:cNvPr id="111620" name="Group 5"/>
            <p:cNvGrpSpPr/>
            <p:nvPr/>
          </p:nvGrpSpPr>
          <p:grpSpPr>
            <a:xfrm>
              <a:off x="336" y="1102"/>
              <a:ext cx="3600" cy="2690"/>
              <a:chOff x="336" y="1102"/>
              <a:chExt cx="3600" cy="2690"/>
            </a:xfrm>
          </p:grpSpPr>
          <p:sp>
            <p:nvSpPr>
              <p:cNvPr id="111621" name="Rectangle 6"/>
              <p:cNvSpPr/>
              <p:nvPr/>
            </p:nvSpPr>
            <p:spPr>
              <a:xfrm>
                <a:off x="336" y="1392"/>
                <a:ext cx="768"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段表大小</a:t>
                </a:r>
                <a:endParaRPr lang="zh-CN" altLang="en-US" sz="2400" b="0" dirty="0">
                  <a:latin typeface="Times New Roman" panose="02020603050405020304" pitchFamily="18" charset="0"/>
                  <a:ea typeface="宋体" panose="02010600030101010101" pitchFamily="2" charset="-122"/>
                </a:endParaRPr>
              </a:p>
            </p:txBody>
          </p:sp>
          <p:sp>
            <p:nvSpPr>
              <p:cNvPr id="111622" name="Rectangle 7"/>
              <p:cNvSpPr/>
              <p:nvPr/>
            </p:nvSpPr>
            <p:spPr>
              <a:xfrm>
                <a:off x="1104" y="1392"/>
                <a:ext cx="768"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段表首址</a:t>
                </a:r>
                <a:endParaRPr lang="zh-CN" altLang="en-US" sz="2400" b="0" dirty="0">
                  <a:latin typeface="Times New Roman" panose="02020603050405020304" pitchFamily="18" charset="0"/>
                  <a:ea typeface="宋体" panose="02010600030101010101" pitchFamily="2" charset="-122"/>
                </a:endParaRPr>
              </a:p>
            </p:txBody>
          </p:sp>
          <p:sp>
            <p:nvSpPr>
              <p:cNvPr id="111623" name="Text Box 8"/>
              <p:cNvSpPr txBox="1"/>
              <p:nvPr/>
            </p:nvSpPr>
            <p:spPr>
              <a:xfrm>
                <a:off x="470" y="1102"/>
                <a:ext cx="921" cy="250"/>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段表寄存器</a:t>
                </a:r>
                <a:endParaRPr lang="zh-CN" altLang="en-US" sz="2400" b="0" dirty="0">
                  <a:latin typeface="Times New Roman" panose="02020603050405020304" pitchFamily="18" charset="0"/>
                  <a:ea typeface="宋体" panose="02010600030101010101" pitchFamily="2" charset="-122"/>
                </a:endParaRPr>
              </a:p>
            </p:txBody>
          </p:sp>
          <p:sp>
            <p:nvSpPr>
              <p:cNvPr id="111624" name="Rectangle 9"/>
              <p:cNvSpPr/>
              <p:nvPr/>
            </p:nvSpPr>
            <p:spPr>
              <a:xfrm>
                <a:off x="672" y="2256"/>
                <a:ext cx="38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0</a:t>
                </a:r>
                <a:endParaRPr lang="zh-CN" altLang="en-US" sz="2400" b="0" dirty="0">
                  <a:latin typeface="Times New Roman" panose="02020603050405020304" pitchFamily="18" charset="0"/>
                  <a:ea typeface="宋体" panose="02010600030101010101" pitchFamily="2" charset="-122"/>
                </a:endParaRPr>
              </a:p>
            </p:txBody>
          </p:sp>
          <p:sp>
            <p:nvSpPr>
              <p:cNvPr id="111625" name="Rectangle 10"/>
              <p:cNvSpPr/>
              <p:nvPr/>
            </p:nvSpPr>
            <p:spPr>
              <a:xfrm>
                <a:off x="1056" y="2256"/>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5</a:t>
                </a:r>
                <a:endParaRPr lang="zh-CN" altLang="en-US" sz="2400" b="0" dirty="0">
                  <a:latin typeface="Times New Roman" panose="02020603050405020304" pitchFamily="18" charset="0"/>
                  <a:ea typeface="宋体" panose="02010600030101010101" pitchFamily="2" charset="-122"/>
                </a:endParaRPr>
              </a:p>
            </p:txBody>
          </p:sp>
          <p:sp>
            <p:nvSpPr>
              <p:cNvPr id="111626" name="Rectangle 11"/>
              <p:cNvSpPr/>
              <p:nvPr/>
            </p:nvSpPr>
            <p:spPr>
              <a:xfrm>
                <a:off x="1824" y="2256"/>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sp>
            <p:nvSpPr>
              <p:cNvPr id="111627" name="Rectangle 12"/>
              <p:cNvSpPr/>
              <p:nvPr/>
            </p:nvSpPr>
            <p:spPr>
              <a:xfrm>
                <a:off x="672" y="2448"/>
                <a:ext cx="38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1</a:t>
                </a:r>
                <a:endParaRPr lang="zh-CN" altLang="en-US" sz="2400" b="0" dirty="0">
                  <a:latin typeface="Times New Roman" panose="02020603050405020304" pitchFamily="18" charset="0"/>
                  <a:ea typeface="宋体" panose="02010600030101010101" pitchFamily="2" charset="-122"/>
                </a:endParaRPr>
              </a:p>
            </p:txBody>
          </p:sp>
          <p:sp>
            <p:nvSpPr>
              <p:cNvPr id="111628" name="Rectangle 13"/>
              <p:cNvSpPr/>
              <p:nvPr/>
            </p:nvSpPr>
            <p:spPr>
              <a:xfrm>
                <a:off x="1056" y="2448"/>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6</a:t>
                </a:r>
                <a:endParaRPr lang="zh-CN" altLang="en-US" sz="2400" b="0" dirty="0">
                  <a:latin typeface="Times New Roman" panose="02020603050405020304" pitchFamily="18" charset="0"/>
                  <a:ea typeface="宋体" panose="02010600030101010101" pitchFamily="2" charset="-122"/>
                </a:endParaRPr>
              </a:p>
            </p:txBody>
          </p:sp>
          <p:sp>
            <p:nvSpPr>
              <p:cNvPr id="111629" name="Rectangle 14"/>
              <p:cNvSpPr/>
              <p:nvPr/>
            </p:nvSpPr>
            <p:spPr>
              <a:xfrm>
                <a:off x="1824" y="2448"/>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grpSp>
            <p:nvGrpSpPr>
              <p:cNvPr id="111630" name="Group 15"/>
              <p:cNvGrpSpPr/>
              <p:nvPr/>
            </p:nvGrpSpPr>
            <p:grpSpPr>
              <a:xfrm>
                <a:off x="672" y="2640"/>
                <a:ext cx="1920" cy="192"/>
                <a:chOff x="768" y="2064"/>
                <a:chExt cx="1920" cy="192"/>
              </a:xfrm>
            </p:grpSpPr>
            <p:sp>
              <p:nvSpPr>
                <p:cNvPr id="111631" name="Rectangle 16"/>
                <p:cNvSpPr/>
                <p:nvPr/>
              </p:nvSpPr>
              <p:spPr>
                <a:xfrm>
                  <a:off x="768" y="2064"/>
                  <a:ext cx="38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2</a:t>
                  </a:r>
                  <a:endParaRPr lang="zh-CN" altLang="en-US" sz="2400" b="0" dirty="0">
                    <a:latin typeface="Times New Roman" panose="02020603050405020304" pitchFamily="18" charset="0"/>
                    <a:ea typeface="宋体" panose="02010600030101010101" pitchFamily="2" charset="-122"/>
                  </a:endParaRPr>
                </a:p>
              </p:txBody>
            </p:sp>
            <p:sp>
              <p:nvSpPr>
                <p:cNvPr id="111632" name="Rectangle 17"/>
                <p:cNvSpPr/>
                <p:nvPr/>
              </p:nvSpPr>
              <p:spPr>
                <a:xfrm>
                  <a:off x="1152" y="2064"/>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sp>
              <p:nvSpPr>
                <p:cNvPr id="111633" name="Rectangle 18"/>
                <p:cNvSpPr/>
                <p:nvPr/>
              </p:nvSpPr>
              <p:spPr>
                <a:xfrm>
                  <a:off x="1920" y="2064"/>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grpSp>
          <p:grpSp>
            <p:nvGrpSpPr>
              <p:cNvPr id="111634" name="Group 19"/>
              <p:cNvGrpSpPr/>
              <p:nvPr/>
            </p:nvGrpSpPr>
            <p:grpSpPr>
              <a:xfrm>
                <a:off x="672" y="2832"/>
                <a:ext cx="1920" cy="192"/>
                <a:chOff x="768" y="2064"/>
                <a:chExt cx="1920" cy="192"/>
              </a:xfrm>
            </p:grpSpPr>
            <p:sp>
              <p:nvSpPr>
                <p:cNvPr id="111635" name="Rectangle 20"/>
                <p:cNvSpPr/>
                <p:nvPr/>
              </p:nvSpPr>
              <p:spPr>
                <a:xfrm>
                  <a:off x="768" y="2064"/>
                  <a:ext cx="38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3</a:t>
                  </a:r>
                  <a:endParaRPr lang="zh-CN" altLang="en-US" sz="2400" b="0" dirty="0">
                    <a:latin typeface="Times New Roman" panose="02020603050405020304" pitchFamily="18" charset="0"/>
                    <a:ea typeface="宋体" panose="02010600030101010101" pitchFamily="2" charset="-122"/>
                  </a:endParaRPr>
                </a:p>
              </p:txBody>
            </p:sp>
            <p:sp>
              <p:nvSpPr>
                <p:cNvPr id="111636" name="Rectangle 21"/>
                <p:cNvSpPr/>
                <p:nvPr/>
              </p:nvSpPr>
              <p:spPr>
                <a:xfrm>
                  <a:off x="1152" y="2064"/>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sp>
              <p:nvSpPr>
                <p:cNvPr id="111637" name="Rectangle 22"/>
                <p:cNvSpPr/>
                <p:nvPr/>
              </p:nvSpPr>
              <p:spPr>
                <a:xfrm>
                  <a:off x="1920" y="2064"/>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grpSp>
          <p:grpSp>
            <p:nvGrpSpPr>
              <p:cNvPr id="111638" name="Group 23"/>
              <p:cNvGrpSpPr/>
              <p:nvPr/>
            </p:nvGrpSpPr>
            <p:grpSpPr>
              <a:xfrm>
                <a:off x="336" y="1488"/>
                <a:ext cx="1680" cy="768"/>
                <a:chOff x="336" y="1488"/>
                <a:chExt cx="1680" cy="768"/>
              </a:xfrm>
            </p:grpSpPr>
            <p:sp>
              <p:nvSpPr>
                <p:cNvPr id="111639" name="Line 24"/>
                <p:cNvSpPr/>
                <p:nvPr/>
              </p:nvSpPr>
              <p:spPr>
                <a:xfrm>
                  <a:off x="1872" y="1488"/>
                  <a:ext cx="144" cy="0"/>
                </a:xfrm>
                <a:prstGeom prst="line">
                  <a:avLst/>
                </a:prstGeom>
                <a:ln w="28575" cap="flat" cmpd="sng">
                  <a:solidFill>
                    <a:srgbClr val="000000"/>
                  </a:solidFill>
                  <a:prstDash val="solid"/>
                  <a:round/>
                  <a:headEnd type="none" w="med" len="med"/>
                  <a:tailEnd type="none" w="med" len="med"/>
                </a:ln>
              </p:spPr>
            </p:sp>
            <p:sp>
              <p:nvSpPr>
                <p:cNvPr id="111640" name="Line 25"/>
                <p:cNvSpPr/>
                <p:nvPr/>
              </p:nvSpPr>
              <p:spPr>
                <a:xfrm>
                  <a:off x="2016" y="1488"/>
                  <a:ext cx="0" cy="432"/>
                </a:xfrm>
                <a:prstGeom prst="line">
                  <a:avLst/>
                </a:prstGeom>
                <a:ln w="28575" cap="flat" cmpd="sng">
                  <a:solidFill>
                    <a:srgbClr val="000000"/>
                  </a:solidFill>
                  <a:prstDash val="solid"/>
                  <a:round/>
                  <a:headEnd type="none" w="med" len="med"/>
                  <a:tailEnd type="none" w="med" len="med"/>
                </a:ln>
              </p:spPr>
            </p:sp>
            <p:sp>
              <p:nvSpPr>
                <p:cNvPr id="111641" name="Line 26"/>
                <p:cNvSpPr/>
                <p:nvPr/>
              </p:nvSpPr>
              <p:spPr>
                <a:xfrm flipH="1">
                  <a:off x="336" y="1920"/>
                  <a:ext cx="1680" cy="0"/>
                </a:xfrm>
                <a:prstGeom prst="line">
                  <a:avLst/>
                </a:prstGeom>
                <a:ln w="28575" cap="flat" cmpd="sng">
                  <a:solidFill>
                    <a:srgbClr val="000000"/>
                  </a:solidFill>
                  <a:prstDash val="solid"/>
                  <a:round/>
                  <a:headEnd type="none" w="med" len="med"/>
                  <a:tailEnd type="none" w="med" len="med"/>
                </a:ln>
              </p:spPr>
            </p:sp>
            <p:sp>
              <p:nvSpPr>
                <p:cNvPr id="111642" name="Line 27"/>
                <p:cNvSpPr/>
                <p:nvPr/>
              </p:nvSpPr>
              <p:spPr>
                <a:xfrm>
                  <a:off x="336" y="1920"/>
                  <a:ext cx="0" cy="336"/>
                </a:xfrm>
                <a:prstGeom prst="line">
                  <a:avLst/>
                </a:prstGeom>
                <a:ln w="28575" cap="flat" cmpd="sng">
                  <a:solidFill>
                    <a:srgbClr val="000000"/>
                  </a:solidFill>
                  <a:prstDash val="solid"/>
                  <a:round/>
                  <a:headEnd type="none" w="med" len="med"/>
                  <a:tailEnd type="none" w="med" len="med"/>
                </a:ln>
              </p:spPr>
            </p:sp>
            <p:sp>
              <p:nvSpPr>
                <p:cNvPr id="111643" name="Line 28"/>
                <p:cNvSpPr/>
                <p:nvPr/>
              </p:nvSpPr>
              <p:spPr>
                <a:xfrm>
                  <a:off x="336" y="2256"/>
                  <a:ext cx="336" cy="0"/>
                </a:xfrm>
                <a:prstGeom prst="line">
                  <a:avLst/>
                </a:prstGeom>
                <a:ln w="28575" cap="flat" cmpd="sng">
                  <a:solidFill>
                    <a:srgbClr val="000000"/>
                  </a:solidFill>
                  <a:prstDash val="solid"/>
                  <a:round/>
                  <a:headEnd type="none" w="med" len="med"/>
                  <a:tailEnd type="triangle" w="med" len="med"/>
                </a:ln>
              </p:spPr>
            </p:sp>
          </p:grpSp>
          <p:sp>
            <p:nvSpPr>
              <p:cNvPr id="111644" name="Rectangle 29"/>
              <p:cNvSpPr/>
              <p:nvPr/>
            </p:nvSpPr>
            <p:spPr>
              <a:xfrm>
                <a:off x="672" y="2017"/>
                <a:ext cx="1926" cy="250"/>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段号  页表大小   页表首址</a:t>
                </a:r>
                <a:endParaRPr lang="zh-CN" altLang="en-US" sz="2000" dirty="0">
                  <a:solidFill>
                    <a:srgbClr val="000000"/>
                  </a:solidFill>
                  <a:latin typeface="Times New Roman" panose="02020603050405020304" pitchFamily="18" charset="0"/>
                  <a:ea typeface="宋体" panose="02010600030101010101" pitchFamily="2" charset="-122"/>
                </a:endParaRPr>
              </a:p>
            </p:txBody>
          </p:sp>
          <p:grpSp>
            <p:nvGrpSpPr>
              <p:cNvPr id="111645" name="Group 30"/>
              <p:cNvGrpSpPr/>
              <p:nvPr/>
            </p:nvGrpSpPr>
            <p:grpSpPr>
              <a:xfrm>
                <a:off x="3168" y="1200"/>
                <a:ext cx="768" cy="2592"/>
                <a:chOff x="3168" y="1200"/>
                <a:chExt cx="768" cy="2592"/>
              </a:xfrm>
            </p:grpSpPr>
            <p:grpSp>
              <p:nvGrpSpPr>
                <p:cNvPr id="111646" name="Group 31"/>
                <p:cNvGrpSpPr/>
                <p:nvPr/>
              </p:nvGrpSpPr>
              <p:grpSpPr>
                <a:xfrm>
                  <a:off x="3216" y="1440"/>
                  <a:ext cx="672" cy="960"/>
                  <a:chOff x="3216" y="1440"/>
                  <a:chExt cx="672" cy="960"/>
                </a:xfrm>
              </p:grpSpPr>
              <p:grpSp>
                <p:nvGrpSpPr>
                  <p:cNvPr id="111647" name="Group 32"/>
                  <p:cNvGrpSpPr/>
                  <p:nvPr/>
                </p:nvGrpSpPr>
                <p:grpSpPr>
                  <a:xfrm>
                    <a:off x="3216" y="1440"/>
                    <a:ext cx="672" cy="192"/>
                    <a:chOff x="3120" y="1392"/>
                    <a:chExt cx="672" cy="192"/>
                  </a:xfrm>
                </p:grpSpPr>
                <p:sp>
                  <p:nvSpPr>
                    <p:cNvPr id="111648" name="Rectangle 33"/>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0</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49" name="Rectangle 34"/>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50" name="Group 35"/>
                  <p:cNvGrpSpPr/>
                  <p:nvPr/>
                </p:nvGrpSpPr>
                <p:grpSpPr>
                  <a:xfrm>
                    <a:off x="3216" y="1632"/>
                    <a:ext cx="672" cy="192"/>
                    <a:chOff x="3120" y="1392"/>
                    <a:chExt cx="672" cy="192"/>
                  </a:xfrm>
                </p:grpSpPr>
                <p:sp>
                  <p:nvSpPr>
                    <p:cNvPr id="111651" name="Rectangle 36"/>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1</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52" name="Rectangle 37"/>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53" name="Group 38"/>
                  <p:cNvGrpSpPr/>
                  <p:nvPr/>
                </p:nvGrpSpPr>
                <p:grpSpPr>
                  <a:xfrm>
                    <a:off x="3216" y="1824"/>
                    <a:ext cx="672" cy="192"/>
                    <a:chOff x="3120" y="1392"/>
                    <a:chExt cx="672" cy="192"/>
                  </a:xfrm>
                </p:grpSpPr>
                <p:sp>
                  <p:nvSpPr>
                    <p:cNvPr id="111654" name="Rectangle 39"/>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2</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55" name="Rectangle 40"/>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56" name="Group 41"/>
                  <p:cNvGrpSpPr/>
                  <p:nvPr/>
                </p:nvGrpSpPr>
                <p:grpSpPr>
                  <a:xfrm>
                    <a:off x="3216" y="2208"/>
                    <a:ext cx="672" cy="192"/>
                    <a:chOff x="3120" y="1392"/>
                    <a:chExt cx="672" cy="192"/>
                  </a:xfrm>
                </p:grpSpPr>
                <p:sp>
                  <p:nvSpPr>
                    <p:cNvPr id="111657" name="Rectangle 42"/>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4</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58" name="Rectangle 43"/>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59" name="Group 44"/>
                  <p:cNvGrpSpPr/>
                  <p:nvPr/>
                </p:nvGrpSpPr>
                <p:grpSpPr>
                  <a:xfrm>
                    <a:off x="3216" y="2016"/>
                    <a:ext cx="672" cy="192"/>
                    <a:chOff x="3120" y="1392"/>
                    <a:chExt cx="672" cy="192"/>
                  </a:xfrm>
                </p:grpSpPr>
                <p:sp>
                  <p:nvSpPr>
                    <p:cNvPr id="111660" name="Rectangle 45"/>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3</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61" name="Rectangle 46"/>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grpSp>
              <p:nvGrpSpPr>
                <p:cNvPr id="111662" name="Group 47"/>
                <p:cNvGrpSpPr/>
                <p:nvPr/>
              </p:nvGrpSpPr>
              <p:grpSpPr>
                <a:xfrm>
                  <a:off x="3216" y="2640"/>
                  <a:ext cx="672" cy="1152"/>
                  <a:chOff x="3312" y="1536"/>
                  <a:chExt cx="672" cy="1152"/>
                </a:xfrm>
              </p:grpSpPr>
              <p:grpSp>
                <p:nvGrpSpPr>
                  <p:cNvPr id="111663" name="Group 48"/>
                  <p:cNvGrpSpPr/>
                  <p:nvPr/>
                </p:nvGrpSpPr>
                <p:grpSpPr>
                  <a:xfrm>
                    <a:off x="3312" y="1536"/>
                    <a:ext cx="672" cy="192"/>
                    <a:chOff x="3120" y="1392"/>
                    <a:chExt cx="672" cy="192"/>
                  </a:xfrm>
                </p:grpSpPr>
                <p:sp>
                  <p:nvSpPr>
                    <p:cNvPr id="111664" name="Rectangle 49"/>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0</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65" name="Rectangle 50"/>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66" name="Group 51"/>
                  <p:cNvGrpSpPr/>
                  <p:nvPr/>
                </p:nvGrpSpPr>
                <p:grpSpPr>
                  <a:xfrm>
                    <a:off x="3312" y="2496"/>
                    <a:ext cx="672" cy="192"/>
                    <a:chOff x="3120" y="1392"/>
                    <a:chExt cx="672" cy="192"/>
                  </a:xfrm>
                </p:grpSpPr>
                <p:sp>
                  <p:nvSpPr>
                    <p:cNvPr id="111667" name="Rectangle 52"/>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5</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68" name="Rectangle 53"/>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69" name="Group 54"/>
                  <p:cNvGrpSpPr/>
                  <p:nvPr/>
                </p:nvGrpSpPr>
                <p:grpSpPr>
                  <a:xfrm>
                    <a:off x="3312" y="1728"/>
                    <a:ext cx="672" cy="192"/>
                    <a:chOff x="3120" y="1392"/>
                    <a:chExt cx="672" cy="192"/>
                  </a:xfrm>
                </p:grpSpPr>
                <p:sp>
                  <p:nvSpPr>
                    <p:cNvPr id="111670" name="Rectangle 55"/>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1</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71" name="Rectangle 56"/>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72" name="Group 57"/>
                  <p:cNvGrpSpPr/>
                  <p:nvPr/>
                </p:nvGrpSpPr>
                <p:grpSpPr>
                  <a:xfrm>
                    <a:off x="3312" y="1920"/>
                    <a:ext cx="672" cy="192"/>
                    <a:chOff x="3120" y="1392"/>
                    <a:chExt cx="672" cy="192"/>
                  </a:xfrm>
                </p:grpSpPr>
                <p:sp>
                  <p:nvSpPr>
                    <p:cNvPr id="111673" name="Rectangle 58"/>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2</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74" name="Rectangle 59"/>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75" name="Group 60"/>
                  <p:cNvGrpSpPr/>
                  <p:nvPr/>
                </p:nvGrpSpPr>
                <p:grpSpPr>
                  <a:xfrm>
                    <a:off x="3312" y="2304"/>
                    <a:ext cx="672" cy="192"/>
                    <a:chOff x="3120" y="1392"/>
                    <a:chExt cx="672" cy="192"/>
                  </a:xfrm>
                </p:grpSpPr>
                <p:sp>
                  <p:nvSpPr>
                    <p:cNvPr id="111676" name="Rectangle 61"/>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4</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77" name="Rectangle 62"/>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nvGrpSpPr>
                  <p:cNvPr id="111678" name="Group 63"/>
                  <p:cNvGrpSpPr/>
                  <p:nvPr/>
                </p:nvGrpSpPr>
                <p:grpSpPr>
                  <a:xfrm>
                    <a:off x="3312" y="2112"/>
                    <a:ext cx="672" cy="192"/>
                    <a:chOff x="3120" y="1392"/>
                    <a:chExt cx="672" cy="192"/>
                  </a:xfrm>
                </p:grpSpPr>
                <p:sp>
                  <p:nvSpPr>
                    <p:cNvPr id="111679" name="Rectangle 64"/>
                    <p:cNvSpPr/>
                    <p:nvPr/>
                  </p:nvSpPr>
                  <p:spPr>
                    <a:xfrm>
                      <a:off x="3120"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3</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1680" name="Rectangle 65"/>
                    <p:cNvSpPr/>
                    <p:nvPr/>
                  </p:nvSpPr>
                  <p:spPr>
                    <a:xfrm>
                      <a:off x="3456" y="1392"/>
                      <a:ext cx="33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000" dirty="0">
                        <a:solidFill>
                          <a:srgbClr val="000000"/>
                        </a:solidFill>
                        <a:latin typeface="Times New Roman" panose="02020603050405020304" pitchFamily="18" charset="0"/>
                        <a:ea typeface="宋体" panose="02010600030101010101" pitchFamily="2" charset="-122"/>
                      </a:endParaRPr>
                    </a:p>
                  </p:txBody>
                </p:sp>
              </p:grpSp>
            </p:grpSp>
            <p:sp>
              <p:nvSpPr>
                <p:cNvPr id="111681" name="Text Box 66"/>
                <p:cNvSpPr txBox="1"/>
                <p:nvPr/>
              </p:nvSpPr>
              <p:spPr>
                <a:xfrm>
                  <a:off x="3168" y="1200"/>
                  <a:ext cx="768" cy="231"/>
                </a:xfrm>
                <a:prstGeom prst="rect">
                  <a:avLst/>
                </a:prstGeom>
                <a:noFill/>
                <a:ln w="9525">
                  <a:noFill/>
                </a:ln>
              </p:spPr>
              <p:txBody>
                <a:bodyPr wrap="none" anchor="t" anchorCtr="0">
                  <a:spAutoFit/>
                </a:bodyPr>
                <a:p>
                  <a:r>
                    <a:rPr lang="zh-CN" altLang="en-US" dirty="0">
                      <a:solidFill>
                        <a:srgbClr val="000000"/>
                      </a:solidFill>
                      <a:latin typeface="Times New Roman" panose="02020603050405020304" pitchFamily="18" charset="0"/>
                      <a:ea typeface="宋体" panose="02010600030101010101" pitchFamily="2" charset="-122"/>
                    </a:rPr>
                    <a:t>页号  页框</a:t>
                  </a:r>
                  <a:endParaRPr lang="zh-CN" altLang="en-US" sz="2400" b="0" dirty="0">
                    <a:latin typeface="Times New Roman" panose="02020603050405020304" pitchFamily="18" charset="0"/>
                    <a:ea typeface="宋体" panose="02010600030101010101" pitchFamily="2" charset="-122"/>
                  </a:endParaRPr>
                </a:p>
              </p:txBody>
            </p:sp>
          </p:grpSp>
          <p:sp>
            <p:nvSpPr>
              <p:cNvPr id="111682" name="Line 67"/>
              <p:cNvSpPr/>
              <p:nvPr/>
            </p:nvSpPr>
            <p:spPr>
              <a:xfrm flipV="1">
                <a:off x="2448" y="1488"/>
                <a:ext cx="768" cy="864"/>
              </a:xfrm>
              <a:prstGeom prst="line">
                <a:avLst/>
              </a:prstGeom>
              <a:ln w="28575" cap="flat" cmpd="sng">
                <a:solidFill>
                  <a:srgbClr val="0000FF"/>
                </a:solidFill>
                <a:prstDash val="solid"/>
                <a:round/>
                <a:headEnd type="none" w="med" len="med"/>
                <a:tailEnd type="triangle" w="med" len="med"/>
              </a:ln>
            </p:spPr>
          </p:sp>
          <p:sp>
            <p:nvSpPr>
              <p:cNvPr id="111683" name="Line 68"/>
              <p:cNvSpPr/>
              <p:nvPr/>
            </p:nvSpPr>
            <p:spPr>
              <a:xfrm>
                <a:off x="2400" y="2544"/>
                <a:ext cx="816" cy="144"/>
              </a:xfrm>
              <a:prstGeom prst="line">
                <a:avLst/>
              </a:prstGeom>
              <a:ln w="28575" cap="flat" cmpd="sng">
                <a:solidFill>
                  <a:srgbClr val="0000FF"/>
                </a:solidFill>
                <a:prstDash val="solid"/>
                <a:round/>
                <a:headEnd type="none" w="med" len="med"/>
                <a:tailEnd type="triangle" w="med" len="med"/>
              </a:ln>
            </p:spPr>
          </p:sp>
        </p:grpSp>
        <p:sp>
          <p:nvSpPr>
            <p:cNvPr id="111684" name="Rectangle 69"/>
            <p:cNvSpPr/>
            <p:nvPr/>
          </p:nvSpPr>
          <p:spPr>
            <a:xfrm>
              <a:off x="4512" y="1296"/>
              <a:ext cx="960"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solidFill>
                    <a:srgbClr val="000000"/>
                  </a:solidFill>
                  <a:latin typeface="Times New Roman" panose="02020603050405020304" pitchFamily="18" charset="0"/>
                  <a:ea typeface="宋体" panose="02010600030101010101" pitchFamily="2" charset="-122"/>
                </a:rPr>
                <a:t>操作系统</a:t>
              </a: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11685" name="Rectangle 70"/>
            <p:cNvSpPr/>
            <p:nvPr/>
          </p:nvSpPr>
          <p:spPr>
            <a:xfrm>
              <a:off x="4512" y="1584"/>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grpSp>
          <p:nvGrpSpPr>
            <p:cNvPr id="111686" name="Group 71"/>
            <p:cNvGrpSpPr/>
            <p:nvPr/>
          </p:nvGrpSpPr>
          <p:grpSpPr>
            <a:xfrm>
              <a:off x="4512" y="3312"/>
              <a:ext cx="960" cy="768"/>
              <a:chOff x="4608" y="2208"/>
              <a:chExt cx="960" cy="768"/>
            </a:xfrm>
          </p:grpSpPr>
          <p:sp>
            <p:nvSpPr>
              <p:cNvPr id="111687" name="Rectangle 72"/>
              <p:cNvSpPr/>
              <p:nvPr/>
            </p:nvSpPr>
            <p:spPr>
              <a:xfrm>
                <a:off x="4608" y="2208"/>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88" name="Rectangle 73"/>
              <p:cNvSpPr/>
              <p:nvPr/>
            </p:nvSpPr>
            <p:spPr>
              <a:xfrm>
                <a:off x="4608" y="2400"/>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89" name="Rectangle 74"/>
              <p:cNvSpPr/>
              <p:nvPr/>
            </p:nvSpPr>
            <p:spPr>
              <a:xfrm>
                <a:off x="4608" y="2592"/>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90" name="Rectangle 75"/>
              <p:cNvSpPr/>
              <p:nvPr/>
            </p:nvSpPr>
            <p:spPr>
              <a:xfrm>
                <a:off x="4608" y="2784"/>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grpSp>
        <p:grpSp>
          <p:nvGrpSpPr>
            <p:cNvPr id="111691" name="Group 76"/>
            <p:cNvGrpSpPr/>
            <p:nvPr/>
          </p:nvGrpSpPr>
          <p:grpSpPr>
            <a:xfrm>
              <a:off x="4512" y="2544"/>
              <a:ext cx="960" cy="768"/>
              <a:chOff x="4608" y="2208"/>
              <a:chExt cx="960" cy="768"/>
            </a:xfrm>
          </p:grpSpPr>
          <p:sp>
            <p:nvSpPr>
              <p:cNvPr id="111692" name="Rectangle 77"/>
              <p:cNvSpPr/>
              <p:nvPr/>
            </p:nvSpPr>
            <p:spPr>
              <a:xfrm>
                <a:off x="4608" y="2208"/>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93" name="Rectangle 78"/>
              <p:cNvSpPr/>
              <p:nvPr/>
            </p:nvSpPr>
            <p:spPr>
              <a:xfrm>
                <a:off x="4608" y="2400"/>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94" name="Rectangle 79"/>
              <p:cNvSpPr/>
              <p:nvPr/>
            </p:nvSpPr>
            <p:spPr>
              <a:xfrm>
                <a:off x="4608" y="2592"/>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95" name="Rectangle 80"/>
              <p:cNvSpPr/>
              <p:nvPr/>
            </p:nvSpPr>
            <p:spPr>
              <a:xfrm>
                <a:off x="4608" y="2784"/>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grpSp>
        <p:grpSp>
          <p:nvGrpSpPr>
            <p:cNvPr id="111696" name="Group 81"/>
            <p:cNvGrpSpPr/>
            <p:nvPr/>
          </p:nvGrpSpPr>
          <p:grpSpPr>
            <a:xfrm>
              <a:off x="4512" y="1776"/>
              <a:ext cx="960" cy="768"/>
              <a:chOff x="4608" y="2208"/>
              <a:chExt cx="960" cy="768"/>
            </a:xfrm>
          </p:grpSpPr>
          <p:sp>
            <p:nvSpPr>
              <p:cNvPr id="111697" name="Rectangle 82"/>
              <p:cNvSpPr/>
              <p:nvPr/>
            </p:nvSpPr>
            <p:spPr>
              <a:xfrm>
                <a:off x="4608" y="2208"/>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98" name="Rectangle 83"/>
              <p:cNvSpPr/>
              <p:nvPr/>
            </p:nvSpPr>
            <p:spPr>
              <a:xfrm>
                <a:off x="4608" y="2400"/>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699" name="Rectangle 84"/>
              <p:cNvSpPr/>
              <p:nvPr/>
            </p:nvSpPr>
            <p:spPr>
              <a:xfrm>
                <a:off x="4608" y="2592"/>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1700" name="Rectangle 85"/>
              <p:cNvSpPr/>
              <p:nvPr/>
            </p:nvSpPr>
            <p:spPr>
              <a:xfrm>
                <a:off x="4608" y="2784"/>
                <a:ext cx="96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grpSp>
        <p:sp>
          <p:nvSpPr>
            <p:cNvPr id="111701" name="Text Box 86"/>
            <p:cNvSpPr txBox="1"/>
            <p:nvPr/>
          </p:nvSpPr>
          <p:spPr>
            <a:xfrm>
              <a:off x="4694" y="1054"/>
              <a:ext cx="438" cy="250"/>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主存</a:t>
              </a:r>
              <a:endParaRPr lang="zh-CN" altLang="en-US" sz="2400" b="0" dirty="0">
                <a:latin typeface="Times New Roman" panose="02020603050405020304" pitchFamily="18" charset="0"/>
                <a:ea typeface="宋体" panose="02010600030101010101" pitchFamily="2" charset="-122"/>
              </a:endParaRPr>
            </a:p>
          </p:txBody>
        </p:sp>
        <p:grpSp>
          <p:nvGrpSpPr>
            <p:cNvPr id="111702" name="Group 87"/>
            <p:cNvGrpSpPr/>
            <p:nvPr/>
          </p:nvGrpSpPr>
          <p:grpSpPr>
            <a:xfrm>
              <a:off x="3696" y="1536"/>
              <a:ext cx="816" cy="2448"/>
              <a:chOff x="3696" y="1536"/>
              <a:chExt cx="816" cy="2448"/>
            </a:xfrm>
          </p:grpSpPr>
          <p:sp>
            <p:nvSpPr>
              <p:cNvPr id="111703" name="Line 88"/>
              <p:cNvSpPr/>
              <p:nvPr/>
            </p:nvSpPr>
            <p:spPr>
              <a:xfrm>
                <a:off x="3744" y="1536"/>
                <a:ext cx="768" cy="96"/>
              </a:xfrm>
              <a:prstGeom prst="line">
                <a:avLst/>
              </a:prstGeom>
              <a:ln w="28575" cap="flat" cmpd="sng">
                <a:solidFill>
                  <a:srgbClr val="FF9900"/>
                </a:solidFill>
                <a:prstDash val="dash"/>
                <a:round/>
                <a:headEnd type="none" w="med" len="med"/>
                <a:tailEnd type="triangle" w="med" len="med"/>
              </a:ln>
            </p:spPr>
          </p:sp>
          <p:sp>
            <p:nvSpPr>
              <p:cNvPr id="111704" name="Line 89"/>
              <p:cNvSpPr/>
              <p:nvPr/>
            </p:nvSpPr>
            <p:spPr>
              <a:xfrm>
                <a:off x="3888" y="1680"/>
                <a:ext cx="624" cy="576"/>
              </a:xfrm>
              <a:prstGeom prst="line">
                <a:avLst/>
              </a:prstGeom>
              <a:ln w="28575" cap="flat" cmpd="sng">
                <a:solidFill>
                  <a:srgbClr val="FF9900"/>
                </a:solidFill>
                <a:prstDash val="dash"/>
                <a:round/>
                <a:headEnd type="none" w="med" len="med"/>
                <a:tailEnd type="triangle" w="med" len="med"/>
              </a:ln>
            </p:spPr>
          </p:sp>
          <p:sp>
            <p:nvSpPr>
              <p:cNvPr id="111705" name="Line 90"/>
              <p:cNvSpPr/>
              <p:nvPr/>
            </p:nvSpPr>
            <p:spPr>
              <a:xfrm flipV="1">
                <a:off x="3792" y="1872"/>
                <a:ext cx="720" cy="288"/>
              </a:xfrm>
              <a:prstGeom prst="line">
                <a:avLst/>
              </a:prstGeom>
              <a:ln w="28575" cap="flat" cmpd="sng">
                <a:solidFill>
                  <a:srgbClr val="FF9900"/>
                </a:solidFill>
                <a:prstDash val="dash"/>
                <a:round/>
                <a:headEnd type="none" w="med" len="med"/>
                <a:tailEnd type="triangle" w="med" len="med"/>
              </a:ln>
            </p:spPr>
          </p:sp>
          <p:sp>
            <p:nvSpPr>
              <p:cNvPr id="111706" name="Line 91"/>
              <p:cNvSpPr/>
              <p:nvPr/>
            </p:nvSpPr>
            <p:spPr>
              <a:xfrm>
                <a:off x="3744" y="2304"/>
                <a:ext cx="720" cy="144"/>
              </a:xfrm>
              <a:prstGeom prst="line">
                <a:avLst/>
              </a:prstGeom>
              <a:ln w="28575" cap="flat" cmpd="sng">
                <a:solidFill>
                  <a:srgbClr val="FF9900"/>
                </a:solidFill>
                <a:prstDash val="dash"/>
                <a:round/>
                <a:headEnd type="none" w="med" len="med"/>
                <a:tailEnd type="triangle" w="med" len="med"/>
              </a:ln>
            </p:spPr>
          </p:sp>
          <p:sp>
            <p:nvSpPr>
              <p:cNvPr id="111707" name="Line 92"/>
              <p:cNvSpPr/>
              <p:nvPr/>
            </p:nvSpPr>
            <p:spPr>
              <a:xfrm flipV="1">
                <a:off x="3840" y="2640"/>
                <a:ext cx="672" cy="96"/>
              </a:xfrm>
              <a:prstGeom prst="line">
                <a:avLst/>
              </a:prstGeom>
              <a:ln w="28575" cap="flat" cmpd="sng">
                <a:solidFill>
                  <a:srgbClr val="FF9900"/>
                </a:solidFill>
                <a:prstDash val="dash"/>
                <a:round/>
                <a:headEnd type="none" w="med" len="med"/>
                <a:tailEnd type="triangle" w="med" len="med"/>
              </a:ln>
            </p:spPr>
          </p:sp>
          <p:sp>
            <p:nvSpPr>
              <p:cNvPr id="111708" name="Line 93"/>
              <p:cNvSpPr/>
              <p:nvPr/>
            </p:nvSpPr>
            <p:spPr>
              <a:xfrm>
                <a:off x="3696" y="3648"/>
                <a:ext cx="816" cy="336"/>
              </a:xfrm>
              <a:prstGeom prst="line">
                <a:avLst/>
              </a:prstGeom>
              <a:ln w="28575" cap="flat" cmpd="sng">
                <a:solidFill>
                  <a:srgbClr val="FF9900"/>
                </a:solidFill>
                <a:prstDash val="dash"/>
                <a:round/>
                <a:headEnd type="none" w="med" len="med"/>
                <a:tailEnd type="triangle" w="med" len="med"/>
              </a:ln>
            </p:spPr>
          </p:sp>
          <p:sp>
            <p:nvSpPr>
              <p:cNvPr id="111709" name="Line 94"/>
              <p:cNvSpPr/>
              <p:nvPr/>
            </p:nvSpPr>
            <p:spPr>
              <a:xfrm>
                <a:off x="3744" y="3120"/>
                <a:ext cx="768" cy="48"/>
              </a:xfrm>
              <a:prstGeom prst="line">
                <a:avLst/>
              </a:prstGeom>
              <a:ln w="28575" cap="flat" cmpd="sng">
                <a:solidFill>
                  <a:srgbClr val="FF9900"/>
                </a:solidFill>
                <a:prstDash val="dash"/>
                <a:round/>
                <a:headEnd type="none" w="med" len="med"/>
                <a:tailEnd type="triangle" w="med" len="med"/>
              </a:ln>
            </p:spPr>
          </p:sp>
          <p:sp>
            <p:nvSpPr>
              <p:cNvPr id="111710" name="Line 95"/>
              <p:cNvSpPr/>
              <p:nvPr/>
            </p:nvSpPr>
            <p:spPr>
              <a:xfrm>
                <a:off x="3840" y="3552"/>
                <a:ext cx="672" cy="0"/>
              </a:xfrm>
              <a:prstGeom prst="line">
                <a:avLst/>
              </a:prstGeom>
              <a:ln w="28575" cap="flat" cmpd="sng">
                <a:solidFill>
                  <a:srgbClr val="FF9900"/>
                </a:solidFill>
                <a:prstDash val="dash"/>
                <a:round/>
                <a:headEnd type="none" w="med" len="med"/>
                <a:tailEnd type="triangle" w="med" len="med"/>
              </a:ln>
            </p:spPr>
          </p:sp>
          <p:sp>
            <p:nvSpPr>
              <p:cNvPr id="111711" name="Line 96"/>
              <p:cNvSpPr/>
              <p:nvPr/>
            </p:nvSpPr>
            <p:spPr>
              <a:xfrm>
                <a:off x="3792" y="2976"/>
                <a:ext cx="672" cy="0"/>
              </a:xfrm>
              <a:prstGeom prst="line">
                <a:avLst/>
              </a:prstGeom>
              <a:ln w="28575" cap="flat" cmpd="sng">
                <a:solidFill>
                  <a:srgbClr val="FF9900"/>
                </a:solidFill>
                <a:prstDash val="dash"/>
                <a:round/>
                <a:headEnd type="none" w="med" len="med"/>
                <a:tailEnd type="triangle" w="med" len="med"/>
              </a:ln>
            </p:spPr>
          </p:sp>
          <p:sp>
            <p:nvSpPr>
              <p:cNvPr id="111712" name="Line 97"/>
              <p:cNvSpPr/>
              <p:nvPr/>
            </p:nvSpPr>
            <p:spPr>
              <a:xfrm flipV="1">
                <a:off x="3840" y="2832"/>
                <a:ext cx="624" cy="480"/>
              </a:xfrm>
              <a:prstGeom prst="line">
                <a:avLst/>
              </a:prstGeom>
              <a:ln w="28575" cap="flat" cmpd="sng">
                <a:solidFill>
                  <a:srgbClr val="FF9900"/>
                </a:solidFill>
                <a:prstDash val="dash"/>
                <a:round/>
                <a:headEnd type="none" w="med" len="med"/>
                <a:tailEnd type="triangle" w="med" len="med"/>
              </a:ln>
            </p:spPr>
          </p:sp>
        </p:grpSp>
      </p:grpSp>
      <p:sp>
        <p:nvSpPr>
          <p:cNvPr id="110593"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4.6.4  </a:t>
            </a:r>
            <a:r>
              <a:rPr lang="zh-CN" altLang="en-US" b="1" dirty="0">
                <a:latin typeface="宋体" panose="02010600030101010101" pitchFamily="2" charset="-122"/>
                <a:ea typeface="宋体" panose="02010600030101010101" pitchFamily="2" charset="-122"/>
              </a:rPr>
              <a:t>段页式存储管理方式</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811012"/>
                                        </p:tgtEl>
                                        <p:attrNameLst>
                                          <p:attrName>style.visibility</p:attrName>
                                        </p:attrNameLst>
                                      </p:cBhvr>
                                      <p:to>
                                        <p:strVal val="visible"/>
                                      </p:to>
                                    </p:set>
                                    <p:animEffect transition="in" filter="blinds(vertical)">
                                      <p:cBhvr>
                                        <p:cTn id="7" dur="500"/>
                                        <p:tgtEl>
                                          <p:spTgt spid="81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641" name="Group 2"/>
          <p:cNvGrpSpPr/>
          <p:nvPr/>
        </p:nvGrpSpPr>
        <p:grpSpPr>
          <a:xfrm>
            <a:off x="7010400" y="4038600"/>
            <a:ext cx="1828800" cy="381000"/>
            <a:chOff x="4416" y="2544"/>
            <a:chExt cx="1152" cy="240"/>
          </a:xfrm>
        </p:grpSpPr>
        <p:sp>
          <p:nvSpPr>
            <p:cNvPr id="112642" name="Rectangle 3"/>
            <p:cNvSpPr/>
            <p:nvPr/>
          </p:nvSpPr>
          <p:spPr>
            <a:xfrm>
              <a:off x="4416" y="2544"/>
              <a:ext cx="48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zh-CN" sz="2400" b="0" dirty="0">
                <a:latin typeface="Times New Roman" panose="02020603050405020304" pitchFamily="18" charset="0"/>
                <a:ea typeface="宋体" panose="02010600030101010101" pitchFamily="2" charset="-122"/>
              </a:endParaRPr>
            </a:p>
          </p:txBody>
        </p:sp>
        <p:sp>
          <p:nvSpPr>
            <p:cNvPr id="112643" name="Rectangle 4"/>
            <p:cNvSpPr/>
            <p:nvPr/>
          </p:nvSpPr>
          <p:spPr>
            <a:xfrm>
              <a:off x="4896" y="2544"/>
              <a:ext cx="672"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b="0" dirty="0">
                <a:latin typeface="Times New Roman" panose="02020603050405020304" pitchFamily="18" charset="0"/>
                <a:ea typeface="宋体" panose="02010600030101010101" pitchFamily="2" charset="-122"/>
              </a:endParaRPr>
            </a:p>
          </p:txBody>
        </p:sp>
      </p:grpSp>
      <p:sp>
        <p:nvSpPr>
          <p:cNvPr id="112644" name="Text Box 5"/>
          <p:cNvSpPr txBox="1"/>
          <p:nvPr/>
        </p:nvSpPr>
        <p:spPr>
          <a:xfrm>
            <a:off x="179070" y="548323"/>
            <a:ext cx="2482850" cy="457200"/>
          </a:xfrm>
          <a:prstGeom prst="rect">
            <a:avLst/>
          </a:prstGeom>
          <a:noFill/>
          <a:ln w="9525">
            <a:noFill/>
          </a:ln>
        </p:spPr>
        <p:txBody>
          <a:bodyPr wrap="none" anchor="t" anchorCtr="0">
            <a:spAutoFit/>
          </a:bodyPr>
          <a:p>
            <a:r>
              <a:rPr lang="en-US" altLang="zh-CN" sz="2400" dirty="0">
                <a:solidFill>
                  <a:srgbClr val="000000"/>
                </a:solidFill>
                <a:latin typeface="楷体_GB2312" pitchFamily="49" charset="-122"/>
                <a:ea typeface="楷体_GB2312" pitchFamily="49" charset="-122"/>
              </a:rPr>
              <a:t>3</a:t>
            </a:r>
            <a:r>
              <a:rPr lang="zh-CN" altLang="en-US" sz="2400" dirty="0">
                <a:solidFill>
                  <a:srgbClr val="000000"/>
                </a:solidFill>
                <a:latin typeface="楷体_GB2312" pitchFamily="49" charset="-122"/>
                <a:ea typeface="楷体_GB2312" pitchFamily="49" charset="-122"/>
              </a:rPr>
              <a:t>、地址变换机构</a:t>
            </a:r>
            <a:endParaRPr lang="zh-CN" altLang="en-US" sz="2400" dirty="0">
              <a:solidFill>
                <a:srgbClr val="000000"/>
              </a:solidFill>
              <a:latin typeface="楷体_GB2312" pitchFamily="49" charset="-122"/>
              <a:ea typeface="楷体_GB2312" pitchFamily="49" charset="-122"/>
            </a:endParaRPr>
          </a:p>
        </p:txBody>
      </p:sp>
      <p:sp>
        <p:nvSpPr>
          <p:cNvPr id="812038" name="Text Box 6"/>
          <p:cNvSpPr txBox="1"/>
          <p:nvPr/>
        </p:nvSpPr>
        <p:spPr>
          <a:xfrm>
            <a:off x="539115" y="5733098"/>
            <a:ext cx="3225800" cy="457200"/>
          </a:xfrm>
          <a:prstGeom prst="rect">
            <a:avLst/>
          </a:prstGeom>
          <a:noFill/>
          <a:ln w="9525">
            <a:noFill/>
          </a:ln>
        </p:spPr>
        <p:txBody>
          <a:bodyPr wrap="none" anchor="t" anchorCtr="0">
            <a:spAutoFit/>
          </a:bodyPr>
          <a:p>
            <a:r>
              <a:rPr lang="zh-CN" altLang="en-US" sz="2400" dirty="0">
                <a:solidFill>
                  <a:srgbClr val="FF3300"/>
                </a:solidFill>
                <a:latin typeface="Times New Roman" panose="02020603050405020304" pitchFamily="18" charset="0"/>
                <a:ea typeface="宋体" panose="02010600030101010101" pitchFamily="2" charset="-122"/>
              </a:rPr>
              <a:t>存储一次数据三次访存</a:t>
            </a:r>
            <a:endParaRPr lang="zh-CN" altLang="en-US" sz="2400" dirty="0">
              <a:solidFill>
                <a:srgbClr val="FF3300"/>
              </a:solidFill>
              <a:latin typeface="Times New Roman" panose="02020603050405020304" pitchFamily="18" charset="0"/>
              <a:ea typeface="宋体" panose="02010600030101010101" pitchFamily="2" charset="-122"/>
            </a:endParaRPr>
          </a:p>
        </p:txBody>
      </p:sp>
      <p:sp>
        <p:nvSpPr>
          <p:cNvPr id="112646" name="Rectangle 7"/>
          <p:cNvSpPr/>
          <p:nvPr/>
        </p:nvSpPr>
        <p:spPr>
          <a:xfrm>
            <a:off x="304800" y="1524000"/>
            <a:ext cx="12954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段表始址</a:t>
            </a:r>
            <a:endParaRPr lang="zh-CN" altLang="en-US" sz="2400" b="0" dirty="0">
              <a:latin typeface="Times New Roman" panose="02020603050405020304" pitchFamily="18" charset="0"/>
              <a:ea typeface="宋体" panose="02010600030101010101" pitchFamily="2" charset="-122"/>
            </a:endParaRPr>
          </a:p>
        </p:txBody>
      </p:sp>
      <p:sp>
        <p:nvSpPr>
          <p:cNvPr id="112647" name="Rectangle 8"/>
          <p:cNvSpPr/>
          <p:nvPr/>
        </p:nvSpPr>
        <p:spPr>
          <a:xfrm>
            <a:off x="1600200" y="1524000"/>
            <a:ext cx="12954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段表长度</a:t>
            </a:r>
            <a:endParaRPr lang="zh-CN" altLang="en-US" sz="2400" b="0" dirty="0">
              <a:latin typeface="Times New Roman" panose="02020603050405020304" pitchFamily="18" charset="0"/>
              <a:ea typeface="宋体" panose="02010600030101010101" pitchFamily="2" charset="-122"/>
            </a:endParaRPr>
          </a:p>
        </p:txBody>
      </p:sp>
      <p:sp>
        <p:nvSpPr>
          <p:cNvPr id="112648" name="Text Box 9"/>
          <p:cNvSpPr txBox="1"/>
          <p:nvPr/>
        </p:nvSpPr>
        <p:spPr>
          <a:xfrm>
            <a:off x="762000" y="1066800"/>
            <a:ext cx="1444625" cy="396875"/>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段表寄存器</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2649" name="Text Box 10"/>
          <p:cNvSpPr txBox="1"/>
          <p:nvPr/>
        </p:nvSpPr>
        <p:spPr>
          <a:xfrm>
            <a:off x="5486400" y="990600"/>
            <a:ext cx="1200150" cy="396875"/>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逻辑地址</a:t>
            </a:r>
            <a:endParaRPr lang="zh-CN" altLang="en-US" sz="2000" dirty="0">
              <a:solidFill>
                <a:srgbClr val="000000"/>
              </a:solidFill>
              <a:latin typeface="Times New Roman" panose="02020603050405020304" pitchFamily="18" charset="0"/>
              <a:ea typeface="宋体" panose="02010600030101010101" pitchFamily="2" charset="-122"/>
            </a:endParaRPr>
          </a:p>
        </p:txBody>
      </p:sp>
      <p:grpSp>
        <p:nvGrpSpPr>
          <p:cNvPr id="112650" name="Group 11"/>
          <p:cNvGrpSpPr/>
          <p:nvPr/>
        </p:nvGrpSpPr>
        <p:grpSpPr>
          <a:xfrm>
            <a:off x="4724400" y="1447800"/>
            <a:ext cx="3657600" cy="304800"/>
            <a:chOff x="2208" y="2640"/>
            <a:chExt cx="2304" cy="192"/>
          </a:xfrm>
        </p:grpSpPr>
        <p:sp>
          <p:nvSpPr>
            <p:cNvPr id="112651" name="Rectangle 12"/>
            <p:cNvSpPr/>
            <p:nvPr/>
          </p:nvSpPr>
          <p:spPr>
            <a:xfrm>
              <a:off x="2208" y="2640"/>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段号</a:t>
              </a:r>
              <a:r>
                <a:rPr lang="en-US" altLang="zh-CN" sz="2000" dirty="0">
                  <a:solidFill>
                    <a:srgbClr val="000000"/>
                  </a:solidFill>
                  <a:latin typeface="Times New Roman" panose="02020603050405020304" pitchFamily="18" charset="0"/>
                </a:rPr>
                <a:t>s</a:t>
              </a:r>
              <a:endParaRPr lang="en-US" altLang="zh-CN" sz="2000" dirty="0">
                <a:solidFill>
                  <a:srgbClr val="000000"/>
                </a:solidFill>
                <a:latin typeface="Times New Roman" panose="02020603050405020304" pitchFamily="18" charset="0"/>
              </a:endParaRPr>
            </a:p>
          </p:txBody>
        </p:sp>
        <p:sp>
          <p:nvSpPr>
            <p:cNvPr id="112652" name="Rectangle 13"/>
            <p:cNvSpPr/>
            <p:nvPr/>
          </p:nvSpPr>
          <p:spPr>
            <a:xfrm>
              <a:off x="2976" y="2640"/>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页号</a:t>
              </a:r>
              <a:r>
                <a:rPr lang="en-US" altLang="en-US" sz="2000" dirty="0">
                  <a:solidFill>
                    <a:srgbClr val="000000"/>
                  </a:solidFill>
                  <a:latin typeface="Times New Roman" panose="02020603050405020304" pitchFamily="18" charset="0"/>
                </a:rPr>
                <a:t>p</a:t>
              </a:r>
              <a:endParaRPr lang="en-US" altLang="zh-CN" sz="2000" dirty="0">
                <a:solidFill>
                  <a:srgbClr val="000000"/>
                </a:solidFill>
                <a:latin typeface="Times New Roman" panose="02020603050405020304" pitchFamily="18" charset="0"/>
              </a:endParaRPr>
            </a:p>
          </p:txBody>
        </p:sp>
        <p:sp>
          <p:nvSpPr>
            <p:cNvPr id="112653" name="Rectangle 14"/>
            <p:cNvSpPr/>
            <p:nvPr/>
          </p:nvSpPr>
          <p:spPr>
            <a:xfrm>
              <a:off x="3744" y="2640"/>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页内地址</a:t>
              </a:r>
              <a:endParaRPr lang="zh-CN" altLang="en-US" sz="2000" dirty="0">
                <a:solidFill>
                  <a:srgbClr val="000000"/>
                </a:solidFill>
                <a:latin typeface="Times New Roman" panose="02020603050405020304" pitchFamily="18" charset="0"/>
                <a:ea typeface="宋体" panose="02010600030101010101" pitchFamily="2" charset="-122"/>
              </a:endParaRPr>
            </a:p>
          </p:txBody>
        </p:sp>
      </p:grpSp>
      <p:sp>
        <p:nvSpPr>
          <p:cNvPr id="812047" name="Oval 15"/>
          <p:cNvSpPr/>
          <p:nvPr/>
        </p:nvSpPr>
        <p:spPr>
          <a:xfrm>
            <a:off x="3429000" y="1447800"/>
            <a:ext cx="381000" cy="457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solidFill>
                  <a:srgbClr val="000000"/>
                </a:solidFill>
                <a:latin typeface="宋体" panose="02010600030101010101" pitchFamily="2" charset="-122"/>
                <a:ea typeface="宋体" panose="02010600030101010101" pitchFamily="2" charset="-122"/>
              </a:rPr>
              <a:t>&lt;</a:t>
            </a:r>
            <a:endParaRPr lang="zh-CN" altLang="en-US" sz="2400" b="0" dirty="0">
              <a:latin typeface="Times New Roman" panose="02020603050405020304" pitchFamily="18" charset="0"/>
              <a:ea typeface="宋体" panose="02010600030101010101" pitchFamily="2" charset="-122"/>
            </a:endParaRPr>
          </a:p>
        </p:txBody>
      </p:sp>
      <p:grpSp>
        <p:nvGrpSpPr>
          <p:cNvPr id="112655" name="Group 16"/>
          <p:cNvGrpSpPr/>
          <p:nvPr/>
        </p:nvGrpSpPr>
        <p:grpSpPr>
          <a:xfrm>
            <a:off x="1752600" y="2757488"/>
            <a:ext cx="2546350" cy="2881312"/>
            <a:chOff x="1296" y="1632"/>
            <a:chExt cx="1604" cy="1815"/>
          </a:xfrm>
        </p:grpSpPr>
        <p:sp>
          <p:nvSpPr>
            <p:cNvPr id="112656" name="Rectangle 17"/>
            <p:cNvSpPr/>
            <p:nvPr/>
          </p:nvSpPr>
          <p:spPr>
            <a:xfrm>
              <a:off x="1728" y="2016"/>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57" name="Rectangle 18"/>
            <p:cNvSpPr/>
            <p:nvPr/>
          </p:nvSpPr>
          <p:spPr>
            <a:xfrm>
              <a:off x="1728" y="2208"/>
              <a:ext cx="28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58" name="Rectangle 19"/>
            <p:cNvSpPr/>
            <p:nvPr/>
          </p:nvSpPr>
          <p:spPr>
            <a:xfrm>
              <a:off x="2016" y="2208"/>
              <a:ext cx="28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59" name="Rectangle 20"/>
            <p:cNvSpPr/>
            <p:nvPr/>
          </p:nvSpPr>
          <p:spPr>
            <a:xfrm>
              <a:off x="2304" y="2208"/>
              <a:ext cx="28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60" name="Rectangle 21"/>
            <p:cNvSpPr/>
            <p:nvPr/>
          </p:nvSpPr>
          <p:spPr>
            <a:xfrm>
              <a:off x="1728" y="240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61" name="Rectangle 22"/>
            <p:cNvSpPr/>
            <p:nvPr/>
          </p:nvSpPr>
          <p:spPr>
            <a:xfrm>
              <a:off x="1728" y="1632"/>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62" name="Rectangle 23"/>
            <p:cNvSpPr/>
            <p:nvPr/>
          </p:nvSpPr>
          <p:spPr>
            <a:xfrm>
              <a:off x="1728" y="1824"/>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63" name="Line 24"/>
            <p:cNvSpPr/>
            <p:nvPr/>
          </p:nvSpPr>
          <p:spPr>
            <a:xfrm flipH="1">
              <a:off x="1776" y="2352"/>
              <a:ext cx="336" cy="816"/>
            </a:xfrm>
            <a:prstGeom prst="line">
              <a:avLst/>
            </a:prstGeom>
            <a:ln w="12700" cap="flat" cmpd="sng">
              <a:solidFill>
                <a:srgbClr val="000000"/>
              </a:solidFill>
              <a:prstDash val="solid"/>
              <a:round/>
              <a:headEnd type="none" w="med" len="med"/>
              <a:tailEnd type="none" w="med" len="med"/>
            </a:ln>
          </p:spPr>
        </p:sp>
        <p:sp>
          <p:nvSpPr>
            <p:cNvPr id="112664" name="Text Box 25"/>
            <p:cNvSpPr txBox="1"/>
            <p:nvPr/>
          </p:nvSpPr>
          <p:spPr>
            <a:xfrm>
              <a:off x="1296" y="3216"/>
              <a:ext cx="692" cy="231"/>
            </a:xfrm>
            <a:prstGeom prst="rect">
              <a:avLst/>
            </a:prstGeom>
            <a:noFill/>
            <a:ln w="9525">
              <a:noFill/>
            </a:ln>
          </p:spPr>
          <p:txBody>
            <a:bodyPr wrap="none" anchor="t" anchorCtr="0">
              <a:spAutoFit/>
            </a:bodyPr>
            <a:p>
              <a:r>
                <a:rPr lang="zh-CN" altLang="en-US" dirty="0">
                  <a:solidFill>
                    <a:srgbClr val="000000"/>
                  </a:solidFill>
                  <a:latin typeface="Times New Roman" panose="02020603050405020304" pitchFamily="18" charset="0"/>
                  <a:ea typeface="宋体" panose="02010600030101010101" pitchFamily="2" charset="-122"/>
                </a:rPr>
                <a:t>页表长度</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12665" name="Line 26"/>
            <p:cNvSpPr/>
            <p:nvPr/>
          </p:nvSpPr>
          <p:spPr>
            <a:xfrm>
              <a:off x="2448" y="2304"/>
              <a:ext cx="0" cy="816"/>
            </a:xfrm>
            <a:prstGeom prst="line">
              <a:avLst/>
            </a:prstGeom>
            <a:ln w="12700" cap="flat" cmpd="sng">
              <a:solidFill>
                <a:srgbClr val="000000"/>
              </a:solidFill>
              <a:prstDash val="solid"/>
              <a:round/>
              <a:headEnd type="none" w="med" len="med"/>
              <a:tailEnd type="none" w="med" len="med"/>
            </a:ln>
          </p:spPr>
        </p:sp>
        <p:sp>
          <p:nvSpPr>
            <p:cNvPr id="112666" name="Text Box 27"/>
            <p:cNvSpPr txBox="1"/>
            <p:nvPr/>
          </p:nvSpPr>
          <p:spPr>
            <a:xfrm>
              <a:off x="2208" y="3168"/>
              <a:ext cx="692" cy="231"/>
            </a:xfrm>
            <a:prstGeom prst="rect">
              <a:avLst/>
            </a:prstGeom>
            <a:noFill/>
            <a:ln w="9525">
              <a:noFill/>
            </a:ln>
          </p:spPr>
          <p:txBody>
            <a:bodyPr wrap="none" anchor="t" anchorCtr="0">
              <a:spAutoFit/>
            </a:bodyPr>
            <a:p>
              <a:r>
                <a:rPr lang="zh-CN" altLang="en-US" dirty="0">
                  <a:solidFill>
                    <a:srgbClr val="000000"/>
                  </a:solidFill>
                  <a:latin typeface="Times New Roman" panose="02020603050405020304" pitchFamily="18" charset="0"/>
                  <a:ea typeface="宋体" panose="02010600030101010101" pitchFamily="2" charset="-122"/>
                </a:rPr>
                <a:t>页表始址</a:t>
              </a:r>
              <a:endParaRPr lang="zh-CN" altLang="en-US" dirty="0">
                <a:solidFill>
                  <a:srgbClr val="000000"/>
                </a:solidFill>
                <a:latin typeface="Times New Roman" panose="02020603050405020304" pitchFamily="18" charset="0"/>
                <a:ea typeface="宋体" panose="02010600030101010101" pitchFamily="2" charset="-122"/>
              </a:endParaRPr>
            </a:p>
          </p:txBody>
        </p:sp>
      </p:grpSp>
      <p:sp>
        <p:nvSpPr>
          <p:cNvPr id="812060" name="Text Box 28"/>
          <p:cNvSpPr txBox="1"/>
          <p:nvPr/>
        </p:nvSpPr>
        <p:spPr>
          <a:xfrm>
            <a:off x="3810000" y="1139825"/>
            <a:ext cx="946150" cy="396875"/>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段超长</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812061" name="Oval 29"/>
          <p:cNvSpPr/>
          <p:nvPr/>
        </p:nvSpPr>
        <p:spPr>
          <a:xfrm>
            <a:off x="838200" y="2133600"/>
            <a:ext cx="381000" cy="457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3200" dirty="0">
                <a:solidFill>
                  <a:srgbClr val="000000"/>
                </a:solidFill>
                <a:latin typeface="宋体" panose="02010600030101010101" pitchFamily="2" charset="-122"/>
                <a:ea typeface="宋体" panose="02010600030101010101" pitchFamily="2" charset="-122"/>
              </a:rPr>
              <a:t>+</a:t>
            </a:r>
            <a:endParaRPr lang="zh-CN" altLang="en-US" sz="3200" b="0" dirty="0">
              <a:solidFill>
                <a:srgbClr val="000000"/>
              </a:solidFill>
              <a:latin typeface="宋体" panose="02010600030101010101" pitchFamily="2" charset="-122"/>
              <a:ea typeface="宋体" panose="02010600030101010101" pitchFamily="2" charset="-122"/>
            </a:endParaRPr>
          </a:p>
        </p:txBody>
      </p:sp>
      <p:sp>
        <p:nvSpPr>
          <p:cNvPr id="812062" name="Line 30"/>
          <p:cNvSpPr/>
          <p:nvPr/>
        </p:nvSpPr>
        <p:spPr>
          <a:xfrm>
            <a:off x="2895600" y="1676400"/>
            <a:ext cx="533400" cy="0"/>
          </a:xfrm>
          <a:prstGeom prst="line">
            <a:avLst/>
          </a:prstGeom>
          <a:ln w="28575" cap="flat" cmpd="sng">
            <a:solidFill>
              <a:srgbClr val="000000"/>
            </a:solidFill>
            <a:prstDash val="solid"/>
            <a:round/>
            <a:headEnd type="none" w="med" len="med"/>
            <a:tailEnd type="triangle" w="med" len="med"/>
          </a:ln>
        </p:spPr>
      </p:sp>
      <p:sp>
        <p:nvSpPr>
          <p:cNvPr id="812063" name="Line 31"/>
          <p:cNvSpPr/>
          <p:nvPr/>
        </p:nvSpPr>
        <p:spPr>
          <a:xfrm>
            <a:off x="3810000" y="1676400"/>
            <a:ext cx="228600" cy="0"/>
          </a:xfrm>
          <a:prstGeom prst="line">
            <a:avLst/>
          </a:prstGeom>
          <a:ln w="28575" cap="flat" cmpd="sng">
            <a:solidFill>
              <a:srgbClr val="000000"/>
            </a:solidFill>
            <a:prstDash val="solid"/>
            <a:round/>
            <a:headEnd type="none" w="med" len="med"/>
            <a:tailEnd type="triangle" w="med" len="med"/>
          </a:ln>
        </p:spPr>
      </p:sp>
      <p:sp>
        <p:nvSpPr>
          <p:cNvPr id="812064" name="Line 32"/>
          <p:cNvSpPr/>
          <p:nvPr/>
        </p:nvSpPr>
        <p:spPr>
          <a:xfrm>
            <a:off x="1066800" y="1828800"/>
            <a:ext cx="0" cy="304800"/>
          </a:xfrm>
          <a:prstGeom prst="line">
            <a:avLst/>
          </a:prstGeom>
          <a:ln w="28575" cap="flat" cmpd="sng">
            <a:solidFill>
              <a:srgbClr val="0000CC"/>
            </a:solidFill>
            <a:prstDash val="solid"/>
            <a:round/>
            <a:headEnd type="none" w="med" len="med"/>
            <a:tailEnd type="triangle" w="med" len="med"/>
          </a:ln>
        </p:spPr>
      </p:sp>
      <p:grpSp>
        <p:nvGrpSpPr>
          <p:cNvPr id="812065" name="Group 33"/>
          <p:cNvGrpSpPr/>
          <p:nvPr/>
        </p:nvGrpSpPr>
        <p:grpSpPr>
          <a:xfrm>
            <a:off x="1066800" y="2590800"/>
            <a:ext cx="1371600" cy="1219200"/>
            <a:chOff x="864" y="1632"/>
            <a:chExt cx="864" cy="768"/>
          </a:xfrm>
        </p:grpSpPr>
        <p:sp>
          <p:nvSpPr>
            <p:cNvPr id="112673" name="Line 34"/>
            <p:cNvSpPr/>
            <p:nvPr/>
          </p:nvSpPr>
          <p:spPr>
            <a:xfrm>
              <a:off x="864" y="1632"/>
              <a:ext cx="0" cy="768"/>
            </a:xfrm>
            <a:prstGeom prst="line">
              <a:avLst/>
            </a:prstGeom>
            <a:ln w="28575" cap="flat" cmpd="sng">
              <a:solidFill>
                <a:srgbClr val="FF0000"/>
              </a:solidFill>
              <a:prstDash val="solid"/>
              <a:round/>
              <a:headEnd type="none" w="med" len="med"/>
              <a:tailEnd type="none" w="med" len="med"/>
            </a:ln>
          </p:spPr>
        </p:sp>
        <p:sp>
          <p:nvSpPr>
            <p:cNvPr id="112674" name="Line 35"/>
            <p:cNvSpPr/>
            <p:nvPr/>
          </p:nvSpPr>
          <p:spPr>
            <a:xfrm>
              <a:off x="864" y="2400"/>
              <a:ext cx="864" cy="0"/>
            </a:xfrm>
            <a:prstGeom prst="line">
              <a:avLst/>
            </a:prstGeom>
            <a:ln w="28575" cap="flat" cmpd="sng">
              <a:solidFill>
                <a:srgbClr val="FF0000"/>
              </a:solidFill>
              <a:prstDash val="solid"/>
              <a:round/>
              <a:headEnd type="none" w="med" len="med"/>
              <a:tailEnd type="triangle" w="med" len="med"/>
            </a:ln>
          </p:spPr>
        </p:sp>
      </p:grpSp>
      <p:sp>
        <p:nvSpPr>
          <p:cNvPr id="812068" name="Line 36"/>
          <p:cNvSpPr/>
          <p:nvPr/>
        </p:nvSpPr>
        <p:spPr>
          <a:xfrm>
            <a:off x="3810000" y="3810000"/>
            <a:ext cx="381000" cy="0"/>
          </a:xfrm>
          <a:prstGeom prst="line">
            <a:avLst/>
          </a:prstGeom>
          <a:ln w="28575" cap="flat" cmpd="sng">
            <a:solidFill>
              <a:srgbClr val="800080"/>
            </a:solidFill>
            <a:prstDash val="solid"/>
            <a:round/>
            <a:headEnd type="none" w="med" len="med"/>
            <a:tailEnd type="triangle" w="med" len="med"/>
          </a:ln>
        </p:spPr>
      </p:sp>
      <p:sp>
        <p:nvSpPr>
          <p:cNvPr id="812069" name="Oval 37"/>
          <p:cNvSpPr/>
          <p:nvPr/>
        </p:nvSpPr>
        <p:spPr>
          <a:xfrm>
            <a:off x="4191000" y="3581400"/>
            <a:ext cx="457200" cy="457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solidFill>
                  <a:srgbClr val="000000"/>
                </a:solidFill>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grpSp>
        <p:nvGrpSpPr>
          <p:cNvPr id="812070" name="Group 38"/>
          <p:cNvGrpSpPr/>
          <p:nvPr/>
        </p:nvGrpSpPr>
        <p:grpSpPr>
          <a:xfrm>
            <a:off x="4419600" y="1752600"/>
            <a:ext cx="2133600" cy="1828800"/>
            <a:chOff x="2976" y="1104"/>
            <a:chExt cx="1344" cy="1152"/>
          </a:xfrm>
        </p:grpSpPr>
        <p:sp>
          <p:nvSpPr>
            <p:cNvPr id="112678" name="Line 39"/>
            <p:cNvSpPr/>
            <p:nvPr/>
          </p:nvSpPr>
          <p:spPr>
            <a:xfrm>
              <a:off x="4320" y="1104"/>
              <a:ext cx="0" cy="720"/>
            </a:xfrm>
            <a:prstGeom prst="line">
              <a:avLst/>
            </a:prstGeom>
            <a:ln w="28575" cap="flat" cmpd="sng">
              <a:solidFill>
                <a:srgbClr val="800080"/>
              </a:solidFill>
              <a:prstDash val="solid"/>
              <a:round/>
              <a:headEnd type="none" w="med" len="med"/>
              <a:tailEnd type="none" w="med" len="med"/>
            </a:ln>
          </p:spPr>
        </p:sp>
        <p:sp>
          <p:nvSpPr>
            <p:cNvPr id="112679" name="Line 40"/>
            <p:cNvSpPr/>
            <p:nvPr/>
          </p:nvSpPr>
          <p:spPr>
            <a:xfrm flipH="1">
              <a:off x="2976" y="1824"/>
              <a:ext cx="1344" cy="0"/>
            </a:xfrm>
            <a:prstGeom prst="line">
              <a:avLst/>
            </a:prstGeom>
            <a:ln w="28575" cap="flat" cmpd="sng">
              <a:solidFill>
                <a:srgbClr val="800080"/>
              </a:solidFill>
              <a:prstDash val="solid"/>
              <a:round/>
              <a:headEnd type="none" w="med" len="med"/>
              <a:tailEnd type="none" w="med" len="med"/>
            </a:ln>
          </p:spPr>
        </p:sp>
        <p:sp>
          <p:nvSpPr>
            <p:cNvPr id="112680" name="Line 41"/>
            <p:cNvSpPr/>
            <p:nvPr/>
          </p:nvSpPr>
          <p:spPr>
            <a:xfrm>
              <a:off x="2976" y="1824"/>
              <a:ext cx="0" cy="432"/>
            </a:xfrm>
            <a:prstGeom prst="line">
              <a:avLst/>
            </a:prstGeom>
            <a:ln w="28575" cap="flat" cmpd="sng">
              <a:solidFill>
                <a:srgbClr val="800080"/>
              </a:solidFill>
              <a:prstDash val="solid"/>
              <a:round/>
              <a:headEnd type="none" w="med" len="med"/>
              <a:tailEnd type="triangle" w="med" len="med"/>
            </a:ln>
          </p:spPr>
        </p:sp>
      </p:grpSp>
      <p:grpSp>
        <p:nvGrpSpPr>
          <p:cNvPr id="112681" name="Group 42"/>
          <p:cNvGrpSpPr/>
          <p:nvPr/>
        </p:nvGrpSpPr>
        <p:grpSpPr>
          <a:xfrm>
            <a:off x="5486400" y="3429000"/>
            <a:ext cx="1219200" cy="1981200"/>
            <a:chOff x="3648" y="2400"/>
            <a:chExt cx="768" cy="1248"/>
          </a:xfrm>
        </p:grpSpPr>
        <p:sp>
          <p:nvSpPr>
            <p:cNvPr id="112682" name="Rectangle 43"/>
            <p:cNvSpPr/>
            <p:nvPr/>
          </p:nvSpPr>
          <p:spPr>
            <a:xfrm>
              <a:off x="3648" y="2400"/>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83" name="Rectangle 44"/>
            <p:cNvSpPr/>
            <p:nvPr/>
          </p:nvSpPr>
          <p:spPr>
            <a:xfrm>
              <a:off x="3648" y="2784"/>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sz="2400" dirty="0">
                <a:latin typeface="Tahoma" panose="020B0604030504040204" pitchFamily="34" charset="0"/>
                <a:ea typeface="宋体" panose="02010600030101010101" pitchFamily="2" charset="-122"/>
              </a:endParaRPr>
            </a:p>
          </p:txBody>
        </p:sp>
        <p:sp>
          <p:nvSpPr>
            <p:cNvPr id="112684" name="Rectangle 45"/>
            <p:cNvSpPr/>
            <p:nvPr/>
          </p:nvSpPr>
          <p:spPr>
            <a:xfrm>
              <a:off x="3648" y="2592"/>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85" name="Rectangle 46"/>
            <p:cNvSpPr/>
            <p:nvPr/>
          </p:nvSpPr>
          <p:spPr>
            <a:xfrm>
              <a:off x="3648" y="2976"/>
              <a:ext cx="76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12686" name="Rectangle 47"/>
            <p:cNvSpPr/>
            <p:nvPr/>
          </p:nvSpPr>
          <p:spPr>
            <a:xfrm>
              <a:off x="3648" y="3168"/>
              <a:ext cx="768"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grpSp>
      <p:sp>
        <p:nvSpPr>
          <p:cNvPr id="112687" name="Text Box 48"/>
          <p:cNvSpPr txBox="1"/>
          <p:nvPr/>
        </p:nvSpPr>
        <p:spPr>
          <a:xfrm>
            <a:off x="5486400" y="2971800"/>
            <a:ext cx="692150" cy="396875"/>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页表</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812081" name="Line 49"/>
          <p:cNvSpPr/>
          <p:nvPr/>
        </p:nvSpPr>
        <p:spPr>
          <a:xfrm>
            <a:off x="4648200" y="3810000"/>
            <a:ext cx="762000" cy="0"/>
          </a:xfrm>
          <a:prstGeom prst="line">
            <a:avLst/>
          </a:prstGeom>
          <a:ln w="28575" cap="flat" cmpd="sng">
            <a:solidFill>
              <a:srgbClr val="FF00FF"/>
            </a:solidFill>
            <a:prstDash val="solid"/>
            <a:round/>
            <a:headEnd type="none" w="med" len="med"/>
            <a:tailEnd type="triangle" w="med" len="med"/>
          </a:ln>
        </p:spPr>
      </p:sp>
      <p:sp>
        <p:nvSpPr>
          <p:cNvPr id="812082" name="Line 50"/>
          <p:cNvSpPr/>
          <p:nvPr/>
        </p:nvSpPr>
        <p:spPr>
          <a:xfrm>
            <a:off x="6248400" y="4191000"/>
            <a:ext cx="685800" cy="0"/>
          </a:xfrm>
          <a:prstGeom prst="line">
            <a:avLst/>
          </a:prstGeom>
          <a:ln w="28575" cap="flat" cmpd="sng">
            <a:solidFill>
              <a:srgbClr val="800000"/>
            </a:solidFill>
            <a:prstDash val="solid"/>
            <a:round/>
            <a:headEnd type="none" w="med" len="med"/>
            <a:tailEnd type="triangle" w="med" len="med"/>
          </a:ln>
        </p:spPr>
      </p:sp>
      <p:grpSp>
        <p:nvGrpSpPr>
          <p:cNvPr id="812083" name="Group 51"/>
          <p:cNvGrpSpPr/>
          <p:nvPr/>
        </p:nvGrpSpPr>
        <p:grpSpPr>
          <a:xfrm>
            <a:off x="7010400" y="4038600"/>
            <a:ext cx="1828800" cy="381000"/>
            <a:chOff x="4416" y="2544"/>
            <a:chExt cx="1152" cy="240"/>
          </a:xfrm>
        </p:grpSpPr>
        <p:sp>
          <p:nvSpPr>
            <p:cNvPr id="112691" name="Rectangle 52"/>
            <p:cNvSpPr/>
            <p:nvPr/>
          </p:nvSpPr>
          <p:spPr>
            <a:xfrm>
              <a:off x="4416" y="2544"/>
              <a:ext cx="48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块号</a:t>
              </a:r>
              <a:r>
                <a:rPr lang="en-US" altLang="en-US" dirty="0">
                  <a:solidFill>
                    <a:srgbClr val="000000"/>
                  </a:solidFill>
                  <a:latin typeface="Times New Roman" panose="02020603050405020304" pitchFamily="18" charset="0"/>
                </a:rPr>
                <a:t>b</a:t>
              </a:r>
              <a:endParaRPr lang="en-US" altLang="zh-CN" sz="2400" b="0" dirty="0">
                <a:latin typeface="Times New Roman" panose="02020603050405020304" pitchFamily="18" charset="0"/>
              </a:endParaRPr>
            </a:p>
          </p:txBody>
        </p:sp>
        <p:sp>
          <p:nvSpPr>
            <p:cNvPr id="112692" name="Rectangle 53"/>
            <p:cNvSpPr/>
            <p:nvPr/>
          </p:nvSpPr>
          <p:spPr>
            <a:xfrm>
              <a:off x="4896" y="2544"/>
              <a:ext cx="672"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块内地址</a:t>
              </a:r>
              <a:endParaRPr lang="zh-CN" altLang="en-US" sz="2400" b="0" dirty="0">
                <a:latin typeface="Times New Roman" panose="02020603050405020304" pitchFamily="18" charset="0"/>
                <a:ea typeface="宋体" panose="02010600030101010101" pitchFamily="2" charset="-122"/>
              </a:endParaRPr>
            </a:p>
          </p:txBody>
        </p:sp>
      </p:grpSp>
      <p:sp>
        <p:nvSpPr>
          <p:cNvPr id="812086" name="Line 54"/>
          <p:cNvSpPr/>
          <p:nvPr/>
        </p:nvSpPr>
        <p:spPr>
          <a:xfrm>
            <a:off x="8153400" y="1752600"/>
            <a:ext cx="0" cy="2286000"/>
          </a:xfrm>
          <a:prstGeom prst="line">
            <a:avLst/>
          </a:prstGeom>
          <a:ln w="28575" cap="flat" cmpd="sng">
            <a:solidFill>
              <a:srgbClr val="800000"/>
            </a:solidFill>
            <a:prstDash val="solid"/>
            <a:round/>
            <a:headEnd type="none" w="med" len="med"/>
            <a:tailEnd type="triangle" w="med" len="med"/>
          </a:ln>
        </p:spPr>
      </p:sp>
      <p:grpSp>
        <p:nvGrpSpPr>
          <p:cNvPr id="812087" name="Group 55"/>
          <p:cNvGrpSpPr/>
          <p:nvPr/>
        </p:nvGrpSpPr>
        <p:grpSpPr>
          <a:xfrm>
            <a:off x="3581400" y="1752600"/>
            <a:ext cx="1828800" cy="609600"/>
            <a:chOff x="2256" y="1104"/>
            <a:chExt cx="1152" cy="384"/>
          </a:xfrm>
        </p:grpSpPr>
        <p:sp>
          <p:nvSpPr>
            <p:cNvPr id="112695" name="Line 56"/>
            <p:cNvSpPr/>
            <p:nvPr/>
          </p:nvSpPr>
          <p:spPr>
            <a:xfrm>
              <a:off x="3408" y="1104"/>
              <a:ext cx="0" cy="384"/>
            </a:xfrm>
            <a:prstGeom prst="line">
              <a:avLst/>
            </a:prstGeom>
            <a:ln w="28575" cap="flat" cmpd="sng">
              <a:solidFill>
                <a:srgbClr val="000000"/>
              </a:solidFill>
              <a:prstDash val="solid"/>
              <a:round/>
              <a:headEnd type="none" w="med" len="med"/>
              <a:tailEnd type="none" w="med" len="med"/>
            </a:ln>
          </p:spPr>
        </p:sp>
        <p:sp>
          <p:nvSpPr>
            <p:cNvPr id="112696" name="Line 57"/>
            <p:cNvSpPr/>
            <p:nvPr/>
          </p:nvSpPr>
          <p:spPr>
            <a:xfrm flipH="1">
              <a:off x="2256" y="1488"/>
              <a:ext cx="1152" cy="0"/>
            </a:xfrm>
            <a:prstGeom prst="line">
              <a:avLst/>
            </a:prstGeom>
            <a:ln w="28575" cap="flat" cmpd="sng">
              <a:solidFill>
                <a:srgbClr val="000000"/>
              </a:solidFill>
              <a:prstDash val="solid"/>
              <a:round/>
              <a:headEnd type="none" w="med" len="med"/>
              <a:tailEnd type="none" w="med" len="med"/>
            </a:ln>
          </p:spPr>
        </p:sp>
        <p:sp>
          <p:nvSpPr>
            <p:cNvPr id="112697" name="Line 58"/>
            <p:cNvSpPr/>
            <p:nvPr/>
          </p:nvSpPr>
          <p:spPr>
            <a:xfrm flipV="1">
              <a:off x="2256" y="1200"/>
              <a:ext cx="0" cy="288"/>
            </a:xfrm>
            <a:prstGeom prst="line">
              <a:avLst/>
            </a:prstGeom>
            <a:ln w="28575" cap="flat" cmpd="sng">
              <a:solidFill>
                <a:srgbClr val="000000"/>
              </a:solidFill>
              <a:prstDash val="solid"/>
              <a:round/>
              <a:headEnd type="none" w="med" len="med"/>
              <a:tailEnd type="triangle" w="med" len="med"/>
            </a:ln>
          </p:spPr>
        </p:sp>
      </p:grpSp>
      <p:sp>
        <p:nvSpPr>
          <p:cNvPr id="812091" name="Line 59"/>
          <p:cNvSpPr/>
          <p:nvPr/>
        </p:nvSpPr>
        <p:spPr>
          <a:xfrm flipH="1">
            <a:off x="1219200" y="2362200"/>
            <a:ext cx="2362200" cy="0"/>
          </a:xfrm>
          <a:prstGeom prst="line">
            <a:avLst/>
          </a:prstGeom>
          <a:ln w="28575" cap="flat" cmpd="sng">
            <a:solidFill>
              <a:srgbClr val="0000CC"/>
            </a:solidFill>
            <a:prstDash val="solid"/>
            <a:round/>
            <a:headEnd type="none" w="med" len="med"/>
            <a:tailEnd type="triangle" w="med" len="med"/>
          </a:ln>
        </p:spPr>
      </p:sp>
      <p:sp>
        <p:nvSpPr>
          <p:cNvPr id="112699" name="Rectangle 60"/>
          <p:cNvSpPr/>
          <p:nvPr/>
        </p:nvSpPr>
        <p:spPr>
          <a:xfrm>
            <a:off x="2743200" y="2362200"/>
            <a:ext cx="692150" cy="396875"/>
          </a:xfrm>
          <a:prstGeom prst="rect">
            <a:avLst/>
          </a:prstGeom>
          <a:noFill/>
          <a:ln w="9525">
            <a:noFill/>
          </a:ln>
        </p:spPr>
        <p:txBody>
          <a:bodyPr wrap="none"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段表</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110593"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4.6.4  </a:t>
            </a:r>
            <a:r>
              <a:rPr lang="zh-CN" altLang="en-US" b="1" dirty="0">
                <a:latin typeface="宋体" panose="02010600030101010101" pitchFamily="2" charset="-122"/>
                <a:ea typeface="宋体" panose="02010600030101010101" pitchFamily="2" charset="-122"/>
              </a:rPr>
              <a:t>段页式存储管理方式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2" name="圆角矩形标注 1"/>
          <p:cNvSpPr/>
          <p:nvPr/>
        </p:nvSpPr>
        <p:spPr>
          <a:xfrm>
            <a:off x="7308215" y="1988820"/>
            <a:ext cx="2816225" cy="1367790"/>
          </a:xfrm>
          <a:prstGeom prst="wedgeRoundRectCallout">
            <a:avLst>
              <a:gd name="adj1" fmla="val -37824"/>
              <a:gd name="adj2" fmla="val 65366"/>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也可以引入</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快表机构，用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段号和页号作为查询快表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关键字。若快表命中则</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仅需一次</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访存。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2087"/>
                                        </p:tgtEl>
                                        <p:attrNameLst>
                                          <p:attrName>style.visibility</p:attrName>
                                        </p:attrNameLst>
                                      </p:cBhvr>
                                      <p:to>
                                        <p:strVal val="visible"/>
                                      </p:to>
                                    </p:set>
                                    <p:animEffect transition="in" filter="blinds(horizontal)">
                                      <p:cBhvr>
                                        <p:cTn id="7" dur="500"/>
                                        <p:tgtEl>
                                          <p:spTgt spid="8120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12062"/>
                                        </p:tgtEl>
                                        <p:attrNameLst>
                                          <p:attrName>style.visibility</p:attrName>
                                        </p:attrNameLst>
                                      </p:cBhvr>
                                      <p:to>
                                        <p:strVal val="visible"/>
                                      </p:to>
                                    </p:set>
                                    <p:animEffect transition="in" filter="box(out)">
                                      <p:cBhvr>
                                        <p:cTn id="12" dur="500"/>
                                        <p:tgtEl>
                                          <p:spTgt spid="81206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8120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812063"/>
                                        </p:tgtEl>
                                        <p:attrNameLst>
                                          <p:attrName>style.visibility</p:attrName>
                                        </p:attrNameLst>
                                      </p:cBhvr>
                                      <p:to>
                                        <p:strVal val="visible"/>
                                      </p:to>
                                    </p:set>
                                    <p:animEffect transition="in" filter="box(out)">
                                      <p:cBhvr>
                                        <p:cTn id="21" dur="500"/>
                                        <p:tgtEl>
                                          <p:spTgt spid="81206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812060"/>
                                        </p:tgtEl>
                                        <p:attrNameLst>
                                          <p:attrName>style.visibility</p:attrName>
                                        </p:attrNameLst>
                                      </p:cBhvr>
                                      <p:to>
                                        <p:strVal val="visible"/>
                                      </p:to>
                                    </p:set>
                                    <p:animEffect transition="in" filter="blinds(vertical)">
                                      <p:cBhvr>
                                        <p:cTn id="26" dur="500"/>
                                        <p:tgtEl>
                                          <p:spTgt spid="81206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nodeType="clickEffect">
                                  <p:stCondLst>
                                    <p:cond delay="0"/>
                                  </p:stCondLst>
                                  <p:childTnLst>
                                    <p:set>
                                      <p:cBhvr>
                                        <p:cTn id="30" dur="1" fill="hold">
                                          <p:stCondLst>
                                            <p:cond delay="0"/>
                                          </p:stCondLst>
                                        </p:cTn>
                                        <p:tgtEl>
                                          <p:spTgt spid="812091"/>
                                        </p:tgtEl>
                                        <p:attrNameLst>
                                          <p:attrName>style.visibility</p:attrName>
                                        </p:attrNameLst>
                                      </p:cBhvr>
                                      <p:to>
                                        <p:strVal val="visible"/>
                                      </p:to>
                                    </p:set>
                                    <p:animEffect transition="in" filter="blinds(vertical)">
                                      <p:cBhvr>
                                        <p:cTn id="31" dur="500"/>
                                        <p:tgtEl>
                                          <p:spTgt spid="812091"/>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812064"/>
                                        </p:tgtEl>
                                        <p:attrNameLst>
                                          <p:attrName>style.visibility</p:attrName>
                                        </p:attrNameLst>
                                      </p:cBhvr>
                                      <p:to>
                                        <p:strVal val="visible"/>
                                      </p:to>
                                    </p:set>
                                    <p:animEffect transition="in" filter="box(in)">
                                      <p:cBhvr>
                                        <p:cTn id="36" dur="500"/>
                                        <p:tgtEl>
                                          <p:spTgt spid="81206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8120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12065"/>
                                        </p:tgtEl>
                                        <p:attrNameLst>
                                          <p:attrName>style.visibility</p:attrName>
                                        </p:attrNameLst>
                                      </p:cBhvr>
                                      <p:to>
                                        <p:strVal val="visible"/>
                                      </p:to>
                                    </p:set>
                                    <p:animEffect transition="in" filter="blinds(horizontal)">
                                      <p:cBhvr>
                                        <p:cTn id="45" dur="500"/>
                                        <p:tgtEl>
                                          <p:spTgt spid="81206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5" fill="hold" nodeType="clickEffect">
                                  <p:stCondLst>
                                    <p:cond delay="0"/>
                                  </p:stCondLst>
                                  <p:childTnLst>
                                    <p:set>
                                      <p:cBhvr>
                                        <p:cTn id="49" dur="1" fill="hold">
                                          <p:stCondLst>
                                            <p:cond delay="0"/>
                                          </p:stCondLst>
                                        </p:cTn>
                                        <p:tgtEl>
                                          <p:spTgt spid="812068"/>
                                        </p:tgtEl>
                                        <p:attrNameLst>
                                          <p:attrName>style.visibility</p:attrName>
                                        </p:attrNameLst>
                                      </p:cBhvr>
                                      <p:to>
                                        <p:strVal val="visible"/>
                                      </p:to>
                                    </p:set>
                                    <p:animEffect transition="in" filter="blinds(vertical)">
                                      <p:cBhvr>
                                        <p:cTn id="50" dur="500"/>
                                        <p:tgtEl>
                                          <p:spTgt spid="81206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812070"/>
                                        </p:tgtEl>
                                        <p:attrNameLst>
                                          <p:attrName>style.visibility</p:attrName>
                                        </p:attrNameLst>
                                      </p:cBhvr>
                                      <p:to>
                                        <p:strVal val="visible"/>
                                      </p:to>
                                    </p:set>
                                    <p:animEffect transition="in" filter="blinds(horizontal)">
                                      <p:cBhvr>
                                        <p:cTn id="55" dur="500"/>
                                        <p:tgtEl>
                                          <p:spTgt spid="81207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81206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nodeType="clickEffect">
                                  <p:stCondLst>
                                    <p:cond delay="0"/>
                                  </p:stCondLst>
                                  <p:childTnLst>
                                    <p:set>
                                      <p:cBhvr>
                                        <p:cTn id="63" dur="1" fill="hold">
                                          <p:stCondLst>
                                            <p:cond delay="0"/>
                                          </p:stCondLst>
                                        </p:cTn>
                                        <p:tgtEl>
                                          <p:spTgt spid="812081"/>
                                        </p:tgtEl>
                                        <p:attrNameLst>
                                          <p:attrName>style.visibility</p:attrName>
                                        </p:attrNameLst>
                                      </p:cBhvr>
                                      <p:to>
                                        <p:strVal val="visible"/>
                                      </p:to>
                                    </p:set>
                                    <p:animEffect transition="in" filter="box(out)">
                                      <p:cBhvr>
                                        <p:cTn id="64" dur="500"/>
                                        <p:tgtEl>
                                          <p:spTgt spid="812081"/>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32" fill="hold" nodeType="clickEffect">
                                  <p:stCondLst>
                                    <p:cond delay="0"/>
                                  </p:stCondLst>
                                  <p:childTnLst>
                                    <p:set>
                                      <p:cBhvr>
                                        <p:cTn id="68" dur="1" fill="hold">
                                          <p:stCondLst>
                                            <p:cond delay="0"/>
                                          </p:stCondLst>
                                        </p:cTn>
                                        <p:tgtEl>
                                          <p:spTgt spid="812082"/>
                                        </p:tgtEl>
                                        <p:attrNameLst>
                                          <p:attrName>style.visibility</p:attrName>
                                        </p:attrNameLst>
                                      </p:cBhvr>
                                      <p:to>
                                        <p:strVal val="visible"/>
                                      </p:to>
                                    </p:set>
                                    <p:animEffect transition="in" filter="box(out)">
                                      <p:cBhvr>
                                        <p:cTn id="69" dur="500"/>
                                        <p:tgtEl>
                                          <p:spTgt spid="812082"/>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32" fill="hold" nodeType="clickEffect">
                                  <p:stCondLst>
                                    <p:cond delay="0"/>
                                  </p:stCondLst>
                                  <p:childTnLst>
                                    <p:set>
                                      <p:cBhvr>
                                        <p:cTn id="73" dur="1" fill="hold">
                                          <p:stCondLst>
                                            <p:cond delay="0"/>
                                          </p:stCondLst>
                                        </p:cTn>
                                        <p:tgtEl>
                                          <p:spTgt spid="812086"/>
                                        </p:tgtEl>
                                        <p:attrNameLst>
                                          <p:attrName>style.visibility</p:attrName>
                                        </p:attrNameLst>
                                      </p:cBhvr>
                                      <p:to>
                                        <p:strVal val="visible"/>
                                      </p:to>
                                    </p:set>
                                    <p:animEffect transition="in" filter="box(out)">
                                      <p:cBhvr>
                                        <p:cTn id="74" dur="500"/>
                                        <p:tgtEl>
                                          <p:spTgt spid="812086"/>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81208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812038"/>
                                        </p:tgtEl>
                                        <p:attrNameLst>
                                          <p:attrName>style.visibility</p:attrName>
                                        </p:attrNameLst>
                                      </p:cBhvr>
                                      <p:to>
                                        <p:strVal val="visible"/>
                                      </p:to>
                                    </p:set>
                                    <p:anim calcmode="lin" valueType="num">
                                      <p:cBhvr additive="base">
                                        <p:cTn id="83" dur="500" fill="hold"/>
                                        <p:tgtEl>
                                          <p:spTgt spid="812038"/>
                                        </p:tgtEl>
                                        <p:attrNameLst>
                                          <p:attrName>ppt_x</p:attrName>
                                        </p:attrNameLst>
                                      </p:cBhvr>
                                      <p:tavLst>
                                        <p:tav tm="0">
                                          <p:val>
                                            <p:strVal val="0-#ppt_w/2"/>
                                          </p:val>
                                        </p:tav>
                                        <p:tav tm="100000">
                                          <p:val>
                                            <p:strVal val="#ppt_x"/>
                                          </p:val>
                                        </p:tav>
                                      </p:tavLst>
                                    </p:anim>
                                    <p:anim calcmode="lin" valueType="num">
                                      <p:cBhvr additive="base">
                                        <p:cTn id="84" dur="500" fill="hold"/>
                                        <p:tgtEl>
                                          <p:spTgt spid="812038"/>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blinds(horizontal)">
                                      <p:cBhvr>
                                        <p:cTn id="8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8" grpId="0"/>
      <p:bldP spid="812047" grpId="0" animBg="1"/>
      <p:bldP spid="812060" grpId="0"/>
      <p:bldP spid="812061" grpId="0" animBg="1"/>
      <p:bldP spid="812069" grpId="0" animBg="1"/>
      <p:bldP spid="2" grpId="0" bldLvl="0" animBg="1"/>
      <p:bldP spid="2"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latin typeface="宋体" panose="02010600030101010101" pitchFamily="2" charset="-122"/>
                <a:ea typeface="宋体" panose="02010600030101010101" pitchFamily="2" charset="-122"/>
              </a:rPr>
              <a:t>总结</a:t>
            </a:r>
            <a:endParaRPr lang="zh-CN" altLang="en-US" b="1">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rcRect l="811" t="1751"/>
          <a:stretch>
            <a:fillRect/>
          </a:stretch>
        </p:blipFill>
        <p:spPr>
          <a:xfrm>
            <a:off x="63500" y="980440"/>
            <a:ext cx="9016365" cy="4175760"/>
          </a:xfrm>
          <a:prstGeom prst="rect">
            <a:avLst/>
          </a:prstGeom>
        </p:spPr>
      </p:pic>
    </p:spTree>
  </p:cSld>
  <p:clrMapOvr>
    <a:masterClrMapping/>
  </p:clrMapOvr>
  <p:transition>
    <p:fade thruBlk="1"/>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4"/>
          <p:cNvSpPr>
            <a:spLocks noGrp="1"/>
          </p:cNvSpPr>
          <p:nvPr>
            <p:ph type="ctrTitle"/>
          </p:nvPr>
        </p:nvSpPr>
        <p:spPr/>
        <p:txBody>
          <a:bodyPr wrap="square" lIns="91440" tIns="45720" rIns="91440" bIns="45720" anchor="ctr" anchorCtr="0"/>
          <a:p>
            <a:pPr eaLnBrk="1" hangingPunct="1">
              <a:buClrTx/>
              <a:buSzTx/>
              <a:buFontTx/>
            </a:pPr>
            <a:r>
              <a:rPr lang="zh-CN" altLang="en-US" sz="4400" kern="1200" dirty="0">
                <a:solidFill>
                  <a:srgbClr val="FF3300"/>
                </a:solidFill>
                <a:latin typeface="+mj-lt"/>
                <a:ea typeface="宋体" panose="02010600030101010101" pitchFamily="2" charset="-122"/>
                <a:cs typeface="+mj-cs"/>
              </a:rPr>
              <a:t>第</a:t>
            </a:r>
            <a:r>
              <a:rPr lang="en-US" altLang="zh-CN" sz="4400" kern="1200" dirty="0">
                <a:solidFill>
                  <a:srgbClr val="FF3300"/>
                </a:solidFill>
                <a:latin typeface="+mj-lt"/>
                <a:ea typeface="宋体" panose="02010600030101010101" pitchFamily="2" charset="-122"/>
                <a:cs typeface="+mj-cs"/>
              </a:rPr>
              <a:t>5</a:t>
            </a:r>
            <a:r>
              <a:rPr lang="zh-CN" altLang="en-US" sz="4400" kern="1200" dirty="0">
                <a:solidFill>
                  <a:srgbClr val="FF3300"/>
                </a:solidFill>
                <a:latin typeface="+mj-lt"/>
                <a:ea typeface="宋体" panose="02010600030101010101" pitchFamily="2" charset="-122"/>
                <a:cs typeface="+mj-cs"/>
              </a:rPr>
              <a:t>章 虚拟</a:t>
            </a:r>
            <a:r>
              <a:rPr lang="zh-CN" altLang="en-US" sz="4400" kern="1200" dirty="0">
                <a:solidFill>
                  <a:srgbClr val="FF3300"/>
                </a:solidFill>
                <a:latin typeface="+mj-lt"/>
                <a:ea typeface="宋体" panose="02010600030101010101" pitchFamily="2" charset="-122"/>
                <a:cs typeface="+mj-cs"/>
              </a:rPr>
              <a:t>存储器</a:t>
            </a:r>
            <a:endParaRPr lang="zh-CN" altLang="en-US" sz="4400" kern="1200" dirty="0">
              <a:solidFill>
                <a:srgbClr val="FF3300"/>
              </a:solidFill>
              <a:latin typeface="+mj-lt"/>
              <a:ea typeface="宋体" panose="02010600030101010101" pitchFamily="2" charset="-122"/>
              <a:cs typeface="+mj-cs"/>
            </a:endParaRPr>
          </a:p>
        </p:txBody>
      </p:sp>
    </p:spTree>
  </p:cSld>
  <p:clrMapOvr>
    <a:masterClrMapping/>
  </p:clrMapOvr>
  <p:transition>
    <p:fade thruBlk="1"/>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5.1 </a:t>
            </a:r>
            <a:r>
              <a:rPr lang="zh-CN" altLang="en-US" b="1" dirty="0">
                <a:latin typeface="宋体" panose="02010600030101010101" pitchFamily="2" charset="-122"/>
                <a:ea typeface="宋体" panose="02010600030101010101" pitchFamily="2" charset="-122"/>
              </a:rPr>
              <a:t>虚拟存储器</a:t>
            </a:r>
            <a:r>
              <a:rPr lang="zh-CN" altLang="en-US" b="1" dirty="0">
                <a:ea typeface="宋体" panose="02010600030101010101" pitchFamily="2" charset="-122"/>
              </a:rPr>
              <a:t>的基本概念</a:t>
            </a:r>
            <a:endParaRPr lang="zh-CN" altLang="en-US" b="1" dirty="0">
              <a:ea typeface="宋体" panose="02010600030101010101" pitchFamily="2" charset="-122"/>
            </a:endParaRPr>
          </a:p>
        </p:txBody>
      </p:sp>
      <p:sp>
        <p:nvSpPr>
          <p:cNvPr id="113666" name="Rectangle 3"/>
          <p:cNvSpPr>
            <a:spLocks noGrp="1"/>
          </p:cNvSpPr>
          <p:nvPr>
            <p:ph idx="1"/>
          </p:nvPr>
        </p:nvSpPr>
        <p:spPr>
          <a:xfrm>
            <a:off x="0" y="476250"/>
            <a:ext cx="9144000" cy="5924550"/>
          </a:xfrm>
        </p:spPr>
        <p:txBody>
          <a:bodyPr wrap="square" lIns="91440" tIns="45720" rIns="91440" bIns="45720" anchor="t" anchorCtr="0"/>
          <a:p>
            <a:pPr eaLnBrk="1" hangingPunct="1">
              <a:lnSpc>
                <a:spcPct val="90000"/>
              </a:lnSpc>
            </a:pPr>
            <a:r>
              <a:rPr lang="zh-CN" altLang="en-US" dirty="0"/>
              <a:t>前面所介绍的各种存储器管理方式，其共同的特点是要求将一个作业全部装入内存方能运行，因而难以适应：</a:t>
            </a:r>
            <a:endParaRPr lang="zh-CN" altLang="en-US" dirty="0"/>
          </a:p>
          <a:p>
            <a:pPr lvl="1" eaLnBrk="1" hangingPunct="1">
              <a:lnSpc>
                <a:spcPct val="90000"/>
              </a:lnSpc>
              <a:buNone/>
            </a:pPr>
            <a:r>
              <a:rPr lang="zh-CN" altLang="en-US" dirty="0"/>
              <a:t>（1）进程所需的存储空间大于实际内存的容量；</a:t>
            </a:r>
            <a:endParaRPr lang="zh-CN" altLang="en-US" dirty="0"/>
          </a:p>
          <a:p>
            <a:pPr lvl="1" eaLnBrk="1" hangingPunct="1">
              <a:lnSpc>
                <a:spcPct val="90000"/>
              </a:lnSpc>
              <a:buNone/>
            </a:pPr>
            <a:r>
              <a:rPr lang="zh-CN" altLang="en-US" dirty="0"/>
              <a:t>（2）有大量的作业等待运行，但实际内存容量不足以将其全部装入。</a:t>
            </a:r>
            <a:endParaRPr lang="zh-CN" altLang="en-US" dirty="0"/>
          </a:p>
          <a:p>
            <a:pPr eaLnBrk="1" hangingPunct="1">
              <a:lnSpc>
                <a:spcPct val="90000"/>
              </a:lnSpc>
            </a:pPr>
            <a:r>
              <a:rPr lang="zh-CN" altLang="en-US" dirty="0"/>
              <a:t>因此必须找到一种合适的方法解决此类问题，从而引入了虚拟存储器。 </a:t>
            </a:r>
            <a:endParaRPr lang="zh-CN" altLang="en-US" dirty="0"/>
          </a:p>
        </p:txBody>
      </p:sp>
    </p:spTree>
  </p:cSld>
  <p:clrMapOvr>
    <a:masterClrMapping/>
  </p:clrMapOvr>
  <p:transition>
    <p:fade thruBlk="1"/>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5.1</a:t>
            </a: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虚拟存储器的引入</a:t>
            </a:r>
            <a:r>
              <a:rPr lang="en-US" altLang="zh-CN" b="1" dirty="0">
                <a:ea typeface="宋体" panose="02010600030101010101" pitchFamily="2" charset="-122"/>
              </a:rPr>
              <a:t> </a:t>
            </a:r>
            <a:endParaRPr lang="en-US" altLang="zh-CN" b="1" dirty="0">
              <a:ea typeface="宋体" panose="02010600030101010101" pitchFamily="2" charset="-122"/>
            </a:endParaRPr>
          </a:p>
        </p:txBody>
      </p:sp>
      <p:sp>
        <p:nvSpPr>
          <p:cNvPr id="114690" name="Rectangle 3"/>
          <p:cNvSpPr>
            <a:spLocks noGrp="1"/>
          </p:cNvSpPr>
          <p:nvPr>
            <p:ph idx="1"/>
          </p:nvPr>
        </p:nvSpPr>
        <p:spPr/>
        <p:txBody>
          <a:bodyPr wrap="square" lIns="91440" tIns="45720" rIns="91440" bIns="45720" anchor="t" anchorCtr="0"/>
          <a:p>
            <a:pPr eaLnBrk="1" hangingPunct="1"/>
            <a:r>
              <a:rPr lang="zh-CN" altLang="en-US" dirty="0"/>
              <a:t>常规存储管理方式的特征</a:t>
            </a:r>
            <a:endParaRPr lang="zh-CN" altLang="en-US" dirty="0"/>
          </a:p>
          <a:p>
            <a:pPr lvl="1" eaLnBrk="1" hangingPunct="1">
              <a:buNone/>
            </a:pPr>
            <a:r>
              <a:rPr lang="zh-CN" altLang="en-US" dirty="0"/>
              <a:t>（</a:t>
            </a:r>
            <a:r>
              <a:rPr lang="en-US" altLang="zh-CN" dirty="0"/>
              <a:t>1</a:t>
            </a:r>
            <a:r>
              <a:rPr lang="zh-CN" altLang="en-US" dirty="0"/>
              <a:t>）一次性：作业一次性全部装入内存，作业不能大于内存的实际尺寸，大于往往采用覆盖技术。</a:t>
            </a:r>
            <a:endParaRPr lang="zh-CN" altLang="en-US" dirty="0"/>
          </a:p>
          <a:p>
            <a:pPr lvl="1" eaLnBrk="1" hangingPunct="1">
              <a:buNone/>
            </a:pPr>
            <a:r>
              <a:rPr lang="zh-CN" altLang="en-US" dirty="0"/>
              <a:t>（</a:t>
            </a:r>
            <a:r>
              <a:rPr lang="en-US" altLang="zh-CN" dirty="0"/>
              <a:t>2</a:t>
            </a:r>
            <a:r>
              <a:rPr lang="zh-CN" altLang="en-US" dirty="0"/>
              <a:t>）程序的驻留性：装入内存便驻留内存，阻塞时也在内存。但装入内存的程序和数据不一定马上使用。 </a:t>
            </a:r>
            <a:endParaRPr lang="zh-CN" altLang="en-US" dirty="0"/>
          </a:p>
          <a:p>
            <a:pPr eaLnBrk="1" hangingPunct="1"/>
            <a:r>
              <a:rPr lang="zh-CN" altLang="en-US" dirty="0"/>
              <a:t>虚拟存储器定义</a:t>
            </a:r>
            <a:endParaRPr lang="zh-CN" altLang="en-US" dirty="0">
              <a:solidFill>
                <a:srgbClr val="FFFF00"/>
              </a:solidFill>
            </a:endParaRPr>
          </a:p>
          <a:p>
            <a:pPr lvl="1" eaLnBrk="1" hangingPunct="1"/>
            <a:r>
              <a:rPr lang="zh-CN" altLang="en-US" dirty="0">
                <a:solidFill>
                  <a:srgbClr val="FF0000"/>
                </a:solidFill>
              </a:rPr>
              <a:t>虚拟存储器</a:t>
            </a:r>
            <a:r>
              <a:rPr lang="zh-CN" altLang="en-US" dirty="0"/>
              <a:t>是指具有</a:t>
            </a:r>
            <a:r>
              <a:rPr lang="zh-CN" altLang="en-US" dirty="0">
                <a:solidFill>
                  <a:srgbClr val="FF0000"/>
                </a:solidFill>
              </a:rPr>
              <a:t>请求调入和置换</a:t>
            </a:r>
            <a:r>
              <a:rPr lang="zh-CN" altLang="en-US" dirty="0"/>
              <a:t>功能，能从</a:t>
            </a:r>
            <a:r>
              <a:rPr lang="zh-CN" altLang="en-US" u="sng" dirty="0"/>
              <a:t>逻辑上</a:t>
            </a:r>
            <a:r>
              <a:rPr lang="zh-CN" altLang="en-US" dirty="0"/>
              <a:t>对内存容量加以扩充的一种存储器系统。</a:t>
            </a:r>
            <a:endParaRPr lang="zh-CN" altLang="en-US" dirty="0"/>
          </a:p>
          <a:p>
            <a:pPr lvl="1" eaLnBrk="1" hangingPunct="1"/>
            <a:r>
              <a:rPr lang="zh-CN" altLang="en-US" dirty="0"/>
              <a:t>借助于</a:t>
            </a:r>
            <a:r>
              <a:rPr lang="zh-CN" altLang="en-US" u="sng" dirty="0"/>
              <a:t>外存空间</a:t>
            </a:r>
            <a:r>
              <a:rPr lang="zh-CN" altLang="en-US" dirty="0"/>
              <a:t>，允许一个进程在其运行过程中部分地装入内存。</a:t>
            </a:r>
            <a:endParaRPr lang="zh-CN" altLang="en-US" dirty="0"/>
          </a:p>
          <a:p>
            <a:pPr lvl="1" eaLnBrk="1" hangingPunct="1"/>
            <a:r>
              <a:rPr lang="zh-CN" altLang="en-US" dirty="0"/>
              <a:t>虚拟地址空间的大小由</a:t>
            </a:r>
            <a:r>
              <a:rPr lang="zh-CN" altLang="en-US" dirty="0">
                <a:solidFill>
                  <a:srgbClr val="FF0000"/>
                </a:solidFill>
              </a:rPr>
              <a:t>指令的寻址空间</a:t>
            </a:r>
            <a:r>
              <a:rPr lang="zh-CN" altLang="en-US" dirty="0"/>
              <a:t>决定。但进程实际尺寸（代码、数据）不能超过物理内存与外存之和。</a:t>
            </a:r>
            <a:endParaRPr lang="zh-CN" altLang="en-US" dirty="0"/>
          </a:p>
          <a:p>
            <a:pPr lvl="1" eaLnBrk="1" hangingPunct="1"/>
            <a:r>
              <a:rPr lang="zh-CN" altLang="en-US" dirty="0"/>
              <a:t>这种功能的实现对用户来说是透明的，相应的用户进程空间称为虚存空间或虚地址空间。</a:t>
            </a:r>
            <a:endParaRPr lang="zh-CN" altLang="en-US" dirty="0"/>
          </a:p>
        </p:txBody>
      </p:sp>
    </p:spTree>
  </p:cSld>
  <p:clrMapOvr>
    <a:masterClrMapping/>
  </p:clrMapOvr>
  <p:transition>
    <p:fade thruBlk="1"/>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2"/>
          <p:cNvSpPr>
            <a:spLocks noGrp="1"/>
          </p:cNvSpPr>
          <p:nvPr>
            <p:ph idx="1"/>
          </p:nvPr>
        </p:nvSpPr>
        <p:spPr>
          <a:xfrm>
            <a:off x="107950" y="549275"/>
            <a:ext cx="8964613" cy="5616575"/>
          </a:xfrm>
        </p:spPr>
        <p:txBody>
          <a:bodyPr wrap="square" lIns="91440" tIns="45720" rIns="91440" bIns="45720" anchor="t" anchorCtr="0"/>
          <a:p>
            <a:pPr eaLnBrk="1" hangingPunct="1">
              <a:lnSpc>
                <a:spcPct val="90000"/>
              </a:lnSpc>
            </a:pPr>
            <a:r>
              <a:rPr lang="zh-CN" altLang="en-US" sz="2400" dirty="0"/>
              <a:t>虚拟存储器工作过程</a:t>
            </a:r>
            <a:endParaRPr lang="zh-CN" altLang="en-US" sz="2400" dirty="0"/>
          </a:p>
          <a:p>
            <a:pPr lvl="1" eaLnBrk="1" hangingPunct="1">
              <a:lnSpc>
                <a:spcPct val="90000"/>
              </a:lnSpc>
            </a:pPr>
            <a:r>
              <a:rPr lang="zh-CN" altLang="en-US" dirty="0"/>
              <a:t>在程序装入时，不需要将其全部装入到内存，而只需将当前需要执行的部分页或段读入到内存，就可让程序开始执行。</a:t>
            </a:r>
            <a:endParaRPr lang="zh-CN" altLang="en-US" dirty="0"/>
          </a:p>
          <a:p>
            <a:pPr lvl="1" eaLnBrk="1" hangingPunct="1">
              <a:lnSpc>
                <a:spcPct val="90000"/>
              </a:lnSpc>
            </a:pPr>
            <a:r>
              <a:rPr lang="zh-CN" altLang="en-US" dirty="0"/>
              <a:t>在进程执行过程中，如果需执行的指令或访问的数据尚未在内存（称为</a:t>
            </a:r>
            <a:r>
              <a:rPr lang="zh-CN" altLang="en-US" dirty="0">
                <a:solidFill>
                  <a:srgbClr val="FF0000"/>
                </a:solidFill>
              </a:rPr>
              <a:t>缺页</a:t>
            </a:r>
            <a:r>
              <a:rPr lang="zh-CN" altLang="en-US" dirty="0"/>
              <a:t>或</a:t>
            </a:r>
            <a:r>
              <a:rPr lang="zh-CN" altLang="en-US" dirty="0">
                <a:solidFill>
                  <a:srgbClr val="FF0000"/>
                </a:solidFill>
              </a:rPr>
              <a:t>缺段</a:t>
            </a:r>
            <a:r>
              <a:rPr lang="zh-CN" altLang="en-US" dirty="0"/>
              <a:t>），则由处理器通知操作系统将相应的页或段调入到内存，然后继续执行进程。</a:t>
            </a:r>
            <a:endParaRPr lang="zh-CN" altLang="en-US" dirty="0"/>
          </a:p>
          <a:p>
            <a:pPr lvl="1" eaLnBrk="1" hangingPunct="1">
              <a:lnSpc>
                <a:spcPct val="90000"/>
              </a:lnSpc>
            </a:pPr>
            <a:r>
              <a:rPr lang="zh-CN" altLang="en-US" dirty="0"/>
              <a:t>如果此时内存已满，操作系统将内存中暂时不使用的页或段调出保存在外存上，从而腾出空间存放将要调入的页或段――具有请求调入和置换功能。</a:t>
            </a:r>
            <a:endParaRPr lang="zh-CN" altLang="en-US" dirty="0"/>
          </a:p>
        </p:txBody>
      </p:sp>
      <p:sp>
        <p:nvSpPr>
          <p:cNvPr id="115714"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5.1.1  </a:t>
            </a:r>
            <a:r>
              <a:rPr lang="zh-CN" altLang="en-US" b="1" dirty="0">
                <a:latin typeface="宋体" panose="02010600030101010101" pitchFamily="2" charset="-122"/>
                <a:ea typeface="宋体" panose="02010600030101010101" pitchFamily="2" charset="-122"/>
              </a:rPr>
              <a:t>虚拟存储器的引入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2"/>
          <p:cNvSpPr>
            <a:spLocks noGrp="1"/>
          </p:cNvSpPr>
          <p:nvPr>
            <p:ph idx="1"/>
          </p:nvPr>
        </p:nvSpPr>
        <p:spPr>
          <a:xfrm>
            <a:off x="41275" y="457200"/>
            <a:ext cx="9063038" cy="5340350"/>
          </a:xfrm>
        </p:spPr>
        <p:txBody>
          <a:bodyPr wrap="square" lIns="91440" tIns="45720" rIns="91440" bIns="45720" anchor="t" anchorCtr="0"/>
          <a:p>
            <a:pPr eaLnBrk="1" hangingPunct="1"/>
            <a:r>
              <a:rPr lang="zh-CN" altLang="en-US" dirty="0"/>
              <a:t>引入虚拟存储技术的好处</a:t>
            </a:r>
            <a:endParaRPr lang="zh-CN" altLang="en-US" dirty="0"/>
          </a:p>
          <a:p>
            <a:pPr lvl="1" eaLnBrk="1" hangingPunct="1"/>
            <a:r>
              <a:rPr lang="zh-CN" altLang="en-US" dirty="0"/>
              <a:t>可在较小的可用内存中执行较大的用户进程；</a:t>
            </a:r>
            <a:endParaRPr lang="zh-CN" altLang="en-US" dirty="0"/>
          </a:p>
          <a:p>
            <a:pPr lvl="1" eaLnBrk="1" hangingPunct="1"/>
            <a:r>
              <a:rPr lang="zh-CN" altLang="en-US" dirty="0"/>
              <a:t>可在内存中容纳更多进程并发执行；</a:t>
            </a:r>
            <a:endParaRPr lang="zh-CN" altLang="en-US" dirty="0"/>
          </a:p>
          <a:p>
            <a:pPr lvl="1" eaLnBrk="1" hangingPunct="1"/>
            <a:r>
              <a:rPr lang="zh-CN" altLang="en-US" dirty="0"/>
              <a:t>不必影响编程时的程序结构（与覆盖技术比较）</a:t>
            </a:r>
            <a:endParaRPr lang="zh-CN" altLang="en-US" dirty="0"/>
          </a:p>
          <a:p>
            <a:pPr lvl="1" eaLnBrk="1" hangingPunct="1"/>
            <a:r>
              <a:rPr lang="zh-CN" altLang="en-US" dirty="0"/>
              <a:t>提供给用户可用的虚拟内存空间通常大于物理内存(</a:t>
            </a:r>
            <a:r>
              <a:rPr lang="en-US" altLang="zh-CN" dirty="0"/>
              <a:t>real memory) </a:t>
            </a:r>
            <a:endParaRPr lang="zh-CN" altLang="en-US" dirty="0"/>
          </a:p>
        </p:txBody>
      </p:sp>
      <p:sp>
        <p:nvSpPr>
          <p:cNvPr id="116738"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5.1.1  </a:t>
            </a:r>
            <a:r>
              <a:rPr lang="zh-CN" altLang="en-US" b="1" dirty="0">
                <a:latin typeface="宋体" panose="02010600030101010101" pitchFamily="2" charset="-122"/>
                <a:ea typeface="宋体" panose="02010600030101010101" pitchFamily="2" charset="-122"/>
              </a:rPr>
              <a:t>虚拟存储器的引入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5621020" y="123317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5621020" y="188087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4" name="矩形 3"/>
          <p:cNvSpPr/>
          <p:nvPr/>
        </p:nvSpPr>
        <p:spPr>
          <a:xfrm>
            <a:off x="5621020" y="252920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5621020" y="29470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endParaRPr>
          </a:p>
        </p:txBody>
      </p:sp>
      <p:sp>
        <p:nvSpPr>
          <p:cNvPr id="6" name="矩形 5"/>
          <p:cNvSpPr/>
          <p:nvPr/>
        </p:nvSpPr>
        <p:spPr>
          <a:xfrm>
            <a:off x="5621020" y="336486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6557010" y="2528570"/>
            <a:ext cx="473075" cy="368300"/>
          </a:xfrm>
          <a:prstGeom prst="rect">
            <a:avLst/>
          </a:prstGeom>
          <a:noFill/>
        </p:spPr>
        <p:txBody>
          <a:bodyPr wrap="square" rtlCol="0">
            <a:spAutoFit/>
          </a:bodyPr>
          <a:p>
            <a:r>
              <a:rPr lang="en-US" altLang="zh-CN"/>
              <a:t>...</a:t>
            </a:r>
            <a:endParaRPr lang="en-US" altLang="zh-CN"/>
          </a:p>
        </p:txBody>
      </p:sp>
      <p:sp>
        <p:nvSpPr>
          <p:cNvPr id="8" name="文本框 7"/>
          <p:cNvSpPr txBox="1"/>
          <p:nvPr/>
        </p:nvSpPr>
        <p:spPr>
          <a:xfrm>
            <a:off x="5189220" y="2578735"/>
            <a:ext cx="473075" cy="368300"/>
          </a:xfrm>
          <a:prstGeom prst="rect">
            <a:avLst/>
          </a:prstGeom>
          <a:noFill/>
        </p:spPr>
        <p:txBody>
          <a:bodyPr wrap="square" rtlCol="0">
            <a:spAutoFit/>
          </a:bodyPr>
          <a:p>
            <a:r>
              <a:rPr lang="en-US" altLang="zh-CN"/>
              <a:t>...</a:t>
            </a:r>
            <a:endParaRPr lang="en-US" altLang="zh-CN"/>
          </a:p>
        </p:txBody>
      </p:sp>
      <p:sp>
        <p:nvSpPr>
          <p:cNvPr id="9" name="文本框 8"/>
          <p:cNvSpPr txBox="1"/>
          <p:nvPr/>
        </p:nvSpPr>
        <p:spPr>
          <a:xfrm>
            <a:off x="5147945" y="1448435"/>
            <a:ext cx="473075" cy="368300"/>
          </a:xfrm>
          <a:prstGeom prst="rect">
            <a:avLst/>
          </a:prstGeom>
          <a:noFill/>
        </p:spPr>
        <p:txBody>
          <a:bodyPr wrap="square" rtlCol="0">
            <a:spAutoFit/>
          </a:bodyPr>
          <a:p>
            <a:r>
              <a:rPr lang="en-US" altLang="zh-CN"/>
              <a:t> 0</a:t>
            </a:r>
            <a:endParaRPr lang="en-US" altLang="zh-CN"/>
          </a:p>
        </p:txBody>
      </p:sp>
      <p:sp>
        <p:nvSpPr>
          <p:cNvPr id="10" name="文本框 9"/>
          <p:cNvSpPr txBox="1"/>
          <p:nvPr/>
        </p:nvSpPr>
        <p:spPr>
          <a:xfrm>
            <a:off x="5147945" y="2013585"/>
            <a:ext cx="473075" cy="368300"/>
          </a:xfrm>
          <a:prstGeom prst="rect">
            <a:avLst/>
          </a:prstGeom>
          <a:noFill/>
        </p:spPr>
        <p:txBody>
          <a:bodyPr wrap="square" rtlCol="0">
            <a:spAutoFit/>
          </a:bodyPr>
          <a:p>
            <a:r>
              <a:rPr lang="en-US" altLang="zh-CN"/>
              <a:t> 1</a:t>
            </a:r>
            <a:endParaRPr lang="en-US" altLang="zh-CN"/>
          </a:p>
        </p:txBody>
      </p:sp>
      <p:sp>
        <p:nvSpPr>
          <p:cNvPr id="11" name="文本框 10"/>
          <p:cNvSpPr txBox="1"/>
          <p:nvPr/>
        </p:nvSpPr>
        <p:spPr>
          <a:xfrm>
            <a:off x="5074285" y="2997200"/>
            <a:ext cx="546735" cy="368300"/>
          </a:xfrm>
          <a:prstGeom prst="rect">
            <a:avLst/>
          </a:prstGeom>
          <a:noFill/>
        </p:spPr>
        <p:txBody>
          <a:bodyPr wrap="square" rtlCol="0">
            <a:spAutoFit/>
          </a:bodyPr>
          <a:p>
            <a:r>
              <a:rPr lang="en-US" altLang="zh-CN"/>
              <a:t> 79</a:t>
            </a:r>
            <a:endParaRPr lang="en-US" altLang="zh-CN"/>
          </a:p>
        </p:txBody>
      </p:sp>
      <p:sp>
        <p:nvSpPr>
          <p:cNvPr id="12" name="文本框 11"/>
          <p:cNvSpPr txBox="1"/>
          <p:nvPr/>
        </p:nvSpPr>
        <p:spPr>
          <a:xfrm>
            <a:off x="5074285" y="3415665"/>
            <a:ext cx="546735" cy="368300"/>
          </a:xfrm>
          <a:prstGeom prst="rect">
            <a:avLst/>
          </a:prstGeom>
          <a:noFill/>
        </p:spPr>
        <p:txBody>
          <a:bodyPr wrap="square" rtlCol="0">
            <a:spAutoFit/>
          </a:bodyPr>
          <a:p>
            <a:r>
              <a:rPr lang="en-US" altLang="zh-CN"/>
              <a:t> 80</a:t>
            </a:r>
            <a:endParaRPr lang="en-US" altLang="zh-CN"/>
          </a:p>
        </p:txBody>
      </p:sp>
      <p:sp>
        <p:nvSpPr>
          <p:cNvPr id="13" name="矩形 12"/>
          <p:cNvSpPr/>
          <p:nvPr/>
        </p:nvSpPr>
        <p:spPr>
          <a:xfrm>
            <a:off x="5621020" y="378333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5621020" y="418528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文本框 14"/>
          <p:cNvSpPr txBox="1"/>
          <p:nvPr/>
        </p:nvSpPr>
        <p:spPr>
          <a:xfrm>
            <a:off x="5189220" y="3809365"/>
            <a:ext cx="473075" cy="368300"/>
          </a:xfrm>
          <a:prstGeom prst="rect">
            <a:avLst/>
          </a:prstGeom>
          <a:noFill/>
        </p:spPr>
        <p:txBody>
          <a:bodyPr wrap="square" rtlCol="0">
            <a:spAutoFit/>
          </a:bodyPr>
          <a:p>
            <a:r>
              <a:rPr lang="en-US" altLang="zh-CN"/>
              <a:t>...</a:t>
            </a:r>
            <a:endParaRPr lang="en-US" altLang="zh-CN"/>
          </a:p>
        </p:txBody>
      </p:sp>
      <p:sp>
        <p:nvSpPr>
          <p:cNvPr id="16" name="文本框 15"/>
          <p:cNvSpPr txBox="1"/>
          <p:nvPr/>
        </p:nvSpPr>
        <p:spPr>
          <a:xfrm>
            <a:off x="6563995" y="3783330"/>
            <a:ext cx="473075" cy="368300"/>
          </a:xfrm>
          <a:prstGeom prst="rect">
            <a:avLst/>
          </a:prstGeom>
          <a:noFill/>
        </p:spPr>
        <p:txBody>
          <a:bodyPr wrap="square" rtlCol="0">
            <a:spAutoFit/>
          </a:bodyPr>
          <a:p>
            <a:r>
              <a:rPr lang="en-US" altLang="zh-CN"/>
              <a:t>...</a:t>
            </a:r>
            <a:endParaRPr lang="en-US" altLang="zh-CN"/>
          </a:p>
        </p:txBody>
      </p:sp>
      <p:sp>
        <p:nvSpPr>
          <p:cNvPr id="17" name="文本框 16"/>
          <p:cNvSpPr txBox="1"/>
          <p:nvPr/>
        </p:nvSpPr>
        <p:spPr>
          <a:xfrm>
            <a:off x="7421245" y="483235"/>
            <a:ext cx="1377315" cy="645160"/>
          </a:xfrm>
          <a:prstGeom prst="rect">
            <a:avLst/>
          </a:prstGeom>
          <a:noFill/>
        </p:spPr>
        <p:txBody>
          <a:bodyPr wrap="square" rtlCol="0">
            <a:spAutoFit/>
          </a:bodyPr>
          <a:p>
            <a:pPr algn="ctr"/>
            <a:r>
              <a:rPr lang="zh-CN" altLang="en-US"/>
              <a:t>物理地址</a:t>
            </a:r>
            <a:endParaRPr lang="zh-CN" altLang="en-US"/>
          </a:p>
          <a:p>
            <a:pPr algn="ctr"/>
            <a:r>
              <a:rPr lang="en-US" altLang="zh-CN"/>
              <a:t>(</a:t>
            </a:r>
            <a:r>
              <a:rPr lang="zh-CN" altLang="en-US"/>
              <a:t>绝对地址</a:t>
            </a:r>
            <a:r>
              <a:rPr lang="en-US" altLang="zh-CN"/>
              <a:t>)</a:t>
            </a:r>
            <a:endParaRPr lang="en-US" altLang="zh-CN"/>
          </a:p>
        </p:txBody>
      </p:sp>
      <p:sp>
        <p:nvSpPr>
          <p:cNvPr id="18" name="文本框 17"/>
          <p:cNvSpPr txBox="1"/>
          <p:nvPr/>
        </p:nvSpPr>
        <p:spPr>
          <a:xfrm>
            <a:off x="7894320" y="1403350"/>
            <a:ext cx="498475" cy="368300"/>
          </a:xfrm>
          <a:prstGeom prst="rect">
            <a:avLst/>
          </a:prstGeom>
          <a:noFill/>
        </p:spPr>
        <p:txBody>
          <a:bodyPr wrap="square" rtlCol="0">
            <a:spAutoFit/>
          </a:bodyPr>
          <a:p>
            <a:r>
              <a:rPr lang="en-US" altLang="zh-CN"/>
              <a:t> 0</a:t>
            </a:r>
            <a:endParaRPr lang="en-US" altLang="zh-CN"/>
          </a:p>
        </p:txBody>
      </p:sp>
      <p:sp>
        <p:nvSpPr>
          <p:cNvPr id="19" name="文本框 18"/>
          <p:cNvSpPr txBox="1"/>
          <p:nvPr/>
        </p:nvSpPr>
        <p:spPr>
          <a:xfrm>
            <a:off x="7871460" y="4250690"/>
            <a:ext cx="635000" cy="368300"/>
          </a:xfrm>
          <a:prstGeom prst="rect">
            <a:avLst/>
          </a:prstGeom>
          <a:noFill/>
        </p:spPr>
        <p:txBody>
          <a:bodyPr wrap="square" rtlCol="0">
            <a:spAutoFit/>
          </a:bodyPr>
          <a:p>
            <a:r>
              <a:rPr lang="en-US" altLang="zh-CN"/>
              <a:t>179</a:t>
            </a:r>
            <a:endParaRPr lang="en-US" altLang="zh-CN"/>
          </a:p>
        </p:txBody>
      </p:sp>
      <p:sp>
        <p:nvSpPr>
          <p:cNvPr id="20" name="文本框 19"/>
          <p:cNvSpPr txBox="1"/>
          <p:nvPr/>
        </p:nvSpPr>
        <p:spPr>
          <a:xfrm>
            <a:off x="4996815" y="4224655"/>
            <a:ext cx="610870" cy="368300"/>
          </a:xfrm>
          <a:prstGeom prst="rect">
            <a:avLst/>
          </a:prstGeom>
          <a:noFill/>
        </p:spPr>
        <p:txBody>
          <a:bodyPr wrap="square" rtlCol="0">
            <a:spAutoFit/>
          </a:bodyPr>
          <a:p>
            <a:r>
              <a:rPr lang="en-US" altLang="zh-CN"/>
              <a:t>179</a:t>
            </a:r>
            <a:endParaRPr lang="en-US" altLang="zh-CN"/>
          </a:p>
        </p:txBody>
      </p:sp>
      <p:sp>
        <p:nvSpPr>
          <p:cNvPr id="21" name="文本框 20"/>
          <p:cNvSpPr txBox="1"/>
          <p:nvPr/>
        </p:nvSpPr>
        <p:spPr>
          <a:xfrm>
            <a:off x="6557645" y="4200525"/>
            <a:ext cx="508000" cy="368300"/>
          </a:xfrm>
          <a:prstGeom prst="rect">
            <a:avLst/>
          </a:prstGeom>
          <a:noFill/>
        </p:spPr>
        <p:txBody>
          <a:bodyPr wrap="square" rtlCol="0">
            <a:spAutoFit/>
          </a:bodyPr>
          <a:p>
            <a:r>
              <a:rPr lang="en-US" altLang="zh-CN"/>
              <a:t>...</a:t>
            </a:r>
            <a:endParaRPr lang="en-US" altLang="zh-CN"/>
          </a:p>
        </p:txBody>
      </p:sp>
      <p:sp>
        <p:nvSpPr>
          <p:cNvPr id="22" name="矩形 21"/>
          <p:cNvSpPr/>
          <p:nvPr/>
        </p:nvSpPr>
        <p:spPr>
          <a:xfrm>
            <a:off x="5621020" y="4610735"/>
            <a:ext cx="2304415" cy="1152525"/>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6084570" y="5805170"/>
            <a:ext cx="1374140" cy="368300"/>
          </a:xfrm>
          <a:prstGeom prst="rect">
            <a:avLst/>
          </a:prstGeom>
          <a:noFill/>
        </p:spPr>
        <p:txBody>
          <a:bodyPr wrap="square" rtlCol="0">
            <a:spAutoFit/>
          </a:bodyPr>
          <a:p>
            <a:pPr algn="ctr"/>
            <a:r>
              <a:rPr lang="zh-CN" altLang="en-US">
                <a:solidFill>
                  <a:schemeClr val="accent6"/>
                </a:solidFill>
              </a:rPr>
              <a:t>内存</a:t>
            </a:r>
            <a:endParaRPr lang="zh-CN" altLang="en-US">
              <a:solidFill>
                <a:schemeClr val="accent6"/>
              </a:solidFill>
            </a:endParaRPr>
          </a:p>
        </p:txBody>
      </p:sp>
      <p:cxnSp>
        <p:nvCxnSpPr>
          <p:cNvPr id="24" name="直接箭头连接符 23"/>
          <p:cNvCxnSpPr/>
          <p:nvPr/>
        </p:nvCxnSpPr>
        <p:spPr>
          <a:xfrm>
            <a:off x="8141335" y="1771650"/>
            <a:ext cx="2540" cy="242951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25" name="矩形标注 24"/>
          <p:cNvSpPr/>
          <p:nvPr/>
        </p:nvSpPr>
        <p:spPr>
          <a:xfrm>
            <a:off x="8285480" y="3393440"/>
            <a:ext cx="812800" cy="856615"/>
          </a:xfrm>
          <a:prstGeom prst="wedgeRectCallout">
            <a:avLst>
              <a:gd name="adj1" fmla="val -86562"/>
              <a:gd name="adj2" fmla="val -35693"/>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变量</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存放的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位置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2067560" y="1231265"/>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2067560" y="1878965"/>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28" name="矩形 27"/>
          <p:cNvSpPr/>
          <p:nvPr/>
        </p:nvSpPr>
        <p:spPr>
          <a:xfrm>
            <a:off x="2067560" y="252730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a:xfrm>
            <a:off x="2067560" y="294576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文本框 29"/>
          <p:cNvSpPr txBox="1"/>
          <p:nvPr/>
        </p:nvSpPr>
        <p:spPr>
          <a:xfrm>
            <a:off x="1628775" y="2554605"/>
            <a:ext cx="473075" cy="368300"/>
          </a:xfrm>
          <a:prstGeom prst="rect">
            <a:avLst/>
          </a:prstGeom>
          <a:noFill/>
        </p:spPr>
        <p:txBody>
          <a:bodyPr wrap="square" rtlCol="0">
            <a:spAutoFit/>
          </a:bodyPr>
          <a:p>
            <a:r>
              <a:rPr lang="en-US" altLang="zh-CN"/>
              <a:t>...</a:t>
            </a:r>
            <a:endParaRPr lang="en-US" altLang="zh-CN"/>
          </a:p>
        </p:txBody>
      </p:sp>
      <p:sp>
        <p:nvSpPr>
          <p:cNvPr id="31" name="文本框 30"/>
          <p:cNvSpPr txBox="1"/>
          <p:nvPr/>
        </p:nvSpPr>
        <p:spPr>
          <a:xfrm>
            <a:off x="3003550" y="2528570"/>
            <a:ext cx="473075" cy="368300"/>
          </a:xfrm>
          <a:prstGeom prst="rect">
            <a:avLst/>
          </a:prstGeom>
          <a:noFill/>
        </p:spPr>
        <p:txBody>
          <a:bodyPr wrap="square" rtlCol="0">
            <a:spAutoFit/>
          </a:bodyPr>
          <a:p>
            <a:r>
              <a:rPr lang="en-US" altLang="zh-CN"/>
              <a:t>...</a:t>
            </a:r>
            <a:endParaRPr lang="en-US" altLang="zh-CN"/>
          </a:p>
        </p:txBody>
      </p:sp>
      <p:sp>
        <p:nvSpPr>
          <p:cNvPr id="32" name="文本框 31"/>
          <p:cNvSpPr txBox="1"/>
          <p:nvPr/>
        </p:nvSpPr>
        <p:spPr>
          <a:xfrm>
            <a:off x="1594485" y="1446530"/>
            <a:ext cx="473075" cy="368300"/>
          </a:xfrm>
          <a:prstGeom prst="rect">
            <a:avLst/>
          </a:prstGeom>
          <a:noFill/>
        </p:spPr>
        <p:txBody>
          <a:bodyPr wrap="square" rtlCol="0">
            <a:spAutoFit/>
          </a:bodyPr>
          <a:p>
            <a:r>
              <a:rPr lang="en-US" altLang="zh-CN"/>
              <a:t> 0</a:t>
            </a:r>
            <a:endParaRPr lang="en-US" altLang="zh-CN"/>
          </a:p>
        </p:txBody>
      </p:sp>
      <p:sp>
        <p:nvSpPr>
          <p:cNvPr id="33" name="文本框 32"/>
          <p:cNvSpPr txBox="1"/>
          <p:nvPr/>
        </p:nvSpPr>
        <p:spPr>
          <a:xfrm>
            <a:off x="1594485" y="2011680"/>
            <a:ext cx="473075" cy="368300"/>
          </a:xfrm>
          <a:prstGeom prst="rect">
            <a:avLst/>
          </a:prstGeom>
          <a:noFill/>
        </p:spPr>
        <p:txBody>
          <a:bodyPr wrap="square" rtlCol="0">
            <a:spAutoFit/>
          </a:bodyPr>
          <a:p>
            <a:r>
              <a:rPr lang="en-US" altLang="zh-CN"/>
              <a:t> 1</a:t>
            </a:r>
            <a:endParaRPr lang="en-US" altLang="zh-CN"/>
          </a:p>
        </p:txBody>
      </p:sp>
      <p:sp>
        <p:nvSpPr>
          <p:cNvPr id="34" name="文本框 33"/>
          <p:cNvSpPr txBox="1"/>
          <p:nvPr/>
        </p:nvSpPr>
        <p:spPr>
          <a:xfrm>
            <a:off x="1511300" y="2959100"/>
            <a:ext cx="597535" cy="368300"/>
          </a:xfrm>
          <a:prstGeom prst="rect">
            <a:avLst/>
          </a:prstGeom>
          <a:noFill/>
        </p:spPr>
        <p:txBody>
          <a:bodyPr wrap="square" rtlCol="0">
            <a:spAutoFit/>
          </a:bodyPr>
          <a:p>
            <a:r>
              <a:rPr lang="en-US" altLang="zh-CN"/>
              <a:t>179</a:t>
            </a:r>
            <a:endParaRPr lang="en-US" altLang="zh-CN"/>
          </a:p>
        </p:txBody>
      </p:sp>
      <p:sp>
        <p:nvSpPr>
          <p:cNvPr id="35" name="文本框 34"/>
          <p:cNvSpPr txBox="1"/>
          <p:nvPr/>
        </p:nvSpPr>
        <p:spPr>
          <a:xfrm>
            <a:off x="2101850" y="2988945"/>
            <a:ext cx="591185" cy="368300"/>
          </a:xfrm>
          <a:prstGeom prst="rect">
            <a:avLst/>
          </a:prstGeom>
          <a:noFill/>
        </p:spPr>
        <p:txBody>
          <a:bodyPr wrap="square" rtlCol="0">
            <a:spAutoFit/>
          </a:bodyPr>
          <a:p>
            <a:r>
              <a:rPr lang="en-US" altLang="zh-CN"/>
              <a:t>......</a:t>
            </a:r>
            <a:endParaRPr lang="en-US" altLang="zh-CN"/>
          </a:p>
        </p:txBody>
      </p:sp>
      <p:sp>
        <p:nvSpPr>
          <p:cNvPr id="36" name="文本框 35"/>
          <p:cNvSpPr txBox="1"/>
          <p:nvPr/>
        </p:nvSpPr>
        <p:spPr>
          <a:xfrm>
            <a:off x="2101850" y="3429000"/>
            <a:ext cx="1946275" cy="645160"/>
          </a:xfrm>
          <a:prstGeom prst="rect">
            <a:avLst/>
          </a:prstGeom>
          <a:noFill/>
        </p:spPr>
        <p:txBody>
          <a:bodyPr wrap="square" rtlCol="0">
            <a:spAutoFit/>
          </a:bodyPr>
          <a:p>
            <a:r>
              <a:rPr lang="zh-CN" altLang="en-US">
                <a:solidFill>
                  <a:schemeClr val="accent6"/>
                </a:solidFill>
              </a:rPr>
              <a:t>装入模块</a:t>
            </a:r>
            <a:endParaRPr lang="zh-CN" altLang="en-US">
              <a:solidFill>
                <a:schemeClr val="accent6"/>
              </a:solidFill>
            </a:endParaRPr>
          </a:p>
          <a:p>
            <a:r>
              <a:rPr lang="zh-CN" altLang="en-US"/>
              <a:t>可执行文件</a:t>
            </a:r>
            <a:r>
              <a:rPr lang="en-US" altLang="zh-CN"/>
              <a:t>(*.exe)</a:t>
            </a:r>
            <a:endParaRPr lang="en-US" altLang="zh-CN"/>
          </a:p>
        </p:txBody>
      </p:sp>
      <p:sp>
        <p:nvSpPr>
          <p:cNvPr id="37" name="右箭头 36"/>
          <p:cNvSpPr/>
          <p:nvPr/>
        </p:nvSpPr>
        <p:spPr>
          <a:xfrm>
            <a:off x="4284345" y="3599180"/>
            <a:ext cx="791845" cy="683260"/>
          </a:xfrm>
          <a:prstGeom prst="rightArrow">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8" name="文本框 37"/>
          <p:cNvSpPr txBox="1"/>
          <p:nvPr/>
        </p:nvSpPr>
        <p:spPr>
          <a:xfrm>
            <a:off x="1203325" y="511175"/>
            <a:ext cx="1377315" cy="645160"/>
          </a:xfrm>
          <a:prstGeom prst="rect">
            <a:avLst/>
          </a:prstGeom>
          <a:noFill/>
        </p:spPr>
        <p:txBody>
          <a:bodyPr wrap="square" rtlCol="0">
            <a:spAutoFit/>
          </a:bodyPr>
          <a:p>
            <a:pPr algn="ctr"/>
            <a:r>
              <a:rPr lang="zh-CN" altLang="en-US"/>
              <a:t>逻辑地址</a:t>
            </a:r>
            <a:endParaRPr lang="zh-CN" altLang="en-US"/>
          </a:p>
          <a:p>
            <a:pPr algn="ctr"/>
            <a:r>
              <a:rPr lang="en-US" altLang="zh-CN"/>
              <a:t>(</a:t>
            </a:r>
            <a:r>
              <a:rPr lang="zh-CN" altLang="en-US"/>
              <a:t>相对地址</a:t>
            </a:r>
            <a:r>
              <a:rPr lang="en-US" altLang="zh-CN"/>
              <a:t>)</a:t>
            </a:r>
            <a:endParaRPr lang="en-US" altLang="zh-CN"/>
          </a:p>
        </p:txBody>
      </p:sp>
      <p:sp>
        <p:nvSpPr>
          <p:cNvPr id="39" name="文本框 38"/>
          <p:cNvSpPr txBox="1"/>
          <p:nvPr/>
        </p:nvSpPr>
        <p:spPr>
          <a:xfrm>
            <a:off x="35560" y="4321175"/>
            <a:ext cx="4673600" cy="2584450"/>
          </a:xfrm>
          <a:prstGeom prst="rect">
            <a:avLst/>
          </a:prstGeom>
          <a:noFill/>
        </p:spPr>
        <p:txBody>
          <a:bodyPr wrap="square" rtlCol="0">
            <a:spAutoFit/>
          </a:bodyPr>
          <a:p>
            <a:pPr marL="0" marR="0" indent="0" algn="l" defTabSz="914400" rtl="0" eaLnBrk="1" fontAlgn="base" latinLnBrk="0" hangingPunct="1">
              <a:lnSpc>
                <a:spcPct val="100000"/>
              </a:lnSpc>
              <a:spcBef>
                <a:spcPct val="0"/>
              </a:spcBef>
              <a:spcAft>
                <a:spcPct val="0"/>
              </a:spcAft>
              <a:buClrTx/>
              <a:buSzTx/>
              <a:buFontTx/>
              <a:buNone/>
            </a:pPr>
            <a:r>
              <a:rPr lang="en-US" altLang="zh-CN"/>
              <a:t>       </a:t>
            </a:r>
            <a:r>
              <a:rPr lang="zh-CN" altLang="en-US"/>
              <a:t>默认操作系统给进程分配的是一片连续的内存空间。</a:t>
            </a:r>
            <a:endParaRPr lang="zh-CN" altLang="en-US"/>
          </a:p>
          <a:p>
            <a:pPr marL="0" marR="0" indent="0" algn="l" defTabSz="914400" rtl="0" eaLnBrk="1" fontAlgn="base" latinLnBrk="0" hangingPunct="1">
              <a:lnSpc>
                <a:spcPct val="100000"/>
              </a:lnSpc>
              <a:spcBef>
                <a:spcPct val="0"/>
              </a:spcBef>
              <a:spcAft>
                <a:spcPct val="0"/>
              </a:spcAft>
              <a:buClrTx/>
              <a:buSzTx/>
              <a:buFontTx/>
              <a:buNone/>
            </a:pPr>
            <a:r>
              <a:rPr lang="en-US" altLang="en-US" smtClean="0">
                <a:ln>
                  <a:noFill/>
                </a:ln>
                <a:effectLst/>
                <a:sym typeface="+mn-ea"/>
              </a:rPr>
              <a:t>       C</a:t>
            </a:r>
            <a:r>
              <a:rPr lang="zh-CN" altLang="en-US" smtClean="0">
                <a:ln>
                  <a:noFill/>
                </a:ln>
                <a:effectLst/>
                <a:sym typeface="+mn-ea"/>
              </a:rPr>
              <a:t>语言程序经过编译、链接处理后，生成</a:t>
            </a:r>
            <a:r>
              <a:rPr lang="zh-CN" altLang="en-US" smtClean="0">
                <a:ln>
                  <a:noFill/>
                </a:ln>
                <a:effectLst/>
                <a:sym typeface="+mn-ea"/>
              </a:rPr>
              <a:t>装入</a:t>
            </a:r>
            <a:r>
              <a:rPr lang="zh-CN" altLang="en-US" smtClean="0">
                <a:ln>
                  <a:noFill/>
                </a:ln>
                <a:effectLst/>
                <a:sym typeface="+mn-ea"/>
              </a:rPr>
              <a:t>模块，即可执行文件</a:t>
            </a:r>
            <a:r>
              <a:rPr lang="en-US" altLang="zh-CN" smtClean="0">
                <a:ln>
                  <a:noFill/>
                </a:ln>
                <a:effectLst/>
                <a:sym typeface="+mn-ea"/>
              </a:rPr>
              <a:t>: </a:t>
            </a:r>
            <a:r>
              <a:rPr lang="en-US" altLang="zh-CN" smtClean="0">
                <a:ln>
                  <a:noFill/>
                </a:ln>
                <a:effectLst/>
                <a:sym typeface="+mn-ea"/>
              </a:rPr>
              <a:t>int x = 10; x = x +1</a:t>
            </a:r>
            <a:r>
              <a:rPr lang="zh-CN" altLang="en-US" smtClean="0">
                <a:ln>
                  <a:noFill/>
                </a:ln>
                <a:effectLst/>
                <a:sym typeface="+mn-ea"/>
              </a:rPr>
              <a:t>。</a:t>
            </a:r>
            <a:endParaRPr lang="zh-CN" altLang="en-US"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en-US" altLang="zh-CN" smtClean="0">
                <a:ln>
                  <a:noFill/>
                </a:ln>
                <a:effectLst/>
                <a:sym typeface="+mn-ea"/>
              </a:rPr>
              <a:t>       </a:t>
            </a:r>
            <a:r>
              <a:rPr lang="zh-CN" altLang="en-US" smtClean="0">
                <a:ln>
                  <a:noFill/>
                </a:ln>
                <a:effectLst/>
                <a:sym typeface="+mn-ea"/>
              </a:rPr>
              <a:t>程序经过编译、链接后生成的指令中指明的是逻辑地址</a:t>
            </a:r>
            <a:r>
              <a:rPr lang="en-US" altLang="zh-CN" smtClean="0">
                <a:ln>
                  <a:noFill/>
                </a:ln>
                <a:effectLst/>
                <a:sym typeface="+mn-ea"/>
              </a:rPr>
              <a:t>(</a:t>
            </a:r>
            <a:r>
              <a:rPr lang="zh-CN" altLang="en-US" smtClean="0">
                <a:ln>
                  <a:noFill/>
                </a:ln>
                <a:effectLst/>
                <a:sym typeface="+mn-ea"/>
              </a:rPr>
              <a:t>相对地址</a:t>
            </a:r>
            <a:r>
              <a:rPr lang="en-US" altLang="zh-CN" smtClean="0">
                <a:ln>
                  <a:noFill/>
                </a:ln>
                <a:effectLst/>
                <a:sym typeface="+mn-ea"/>
              </a:rPr>
              <a:t>)</a:t>
            </a:r>
            <a:r>
              <a:rPr lang="zh-CN" altLang="en-US" smtClean="0">
                <a:ln>
                  <a:noFill/>
                </a:ln>
                <a:effectLst/>
                <a:sym typeface="+mn-ea"/>
              </a:rPr>
              <a:t>，即相对于进程的起始地址而言的地址。</a:t>
            </a:r>
            <a:endParaRPr kumimoji="0" lang="en-US" altLang="zh-CN"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endParaRPr lang="zh-CN" altLang="en-US"/>
          </a:p>
        </p:txBody>
      </p:sp>
      <p:sp>
        <p:nvSpPr>
          <p:cNvPr id="41" name="文本框 40"/>
          <p:cNvSpPr txBox="1"/>
          <p:nvPr/>
        </p:nvSpPr>
        <p:spPr>
          <a:xfrm>
            <a:off x="0" y="16510"/>
            <a:ext cx="3064510" cy="460375"/>
          </a:xfrm>
          <a:prstGeom prst="rect">
            <a:avLst/>
          </a:prstGeom>
          <a:noFill/>
        </p:spPr>
        <p:txBody>
          <a:bodyPr wrap="square" rtlCol="0">
            <a:spAutoFit/>
          </a:bodyPr>
          <a:p>
            <a:r>
              <a:rPr lang="zh-CN" altLang="en-US" sz="2400"/>
              <a:t>指令的工作原理</a:t>
            </a:r>
            <a:endParaRPr lang="zh-CN" altLang="en-US" sz="2400"/>
          </a:p>
        </p:txBody>
      </p:sp>
    </p:spTree>
  </p:cSld>
  <p:clrMapOvr>
    <a:masterClrMapping/>
  </p:clrMapOvr>
  <p:transition>
    <p:fade thruBlk="1"/>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2"/>
          <p:cNvSpPr>
            <a:spLocks noGrp="1"/>
          </p:cNvSpPr>
          <p:nvPr>
            <p:ph idx="1"/>
          </p:nvPr>
        </p:nvSpPr>
        <p:spPr>
          <a:xfrm>
            <a:off x="250825" y="549275"/>
            <a:ext cx="8713788" cy="5832475"/>
          </a:xfrm>
        </p:spPr>
        <p:txBody>
          <a:bodyPr wrap="square" lIns="91440" tIns="45720" rIns="91440" bIns="45720" anchor="t" anchorCtr="0"/>
          <a:p>
            <a:pPr eaLnBrk="1" hangingPunct="1"/>
            <a:r>
              <a:rPr lang="zh-CN" altLang="en-US" sz="2400" dirty="0"/>
              <a:t>局部性原理（</a:t>
            </a:r>
            <a:r>
              <a:rPr lang="en-US" altLang="zh-CN" sz="2400" dirty="0"/>
              <a:t>1968</a:t>
            </a:r>
            <a:r>
              <a:rPr lang="zh-CN" altLang="en-US" sz="2400" dirty="0"/>
              <a:t>年，</a:t>
            </a:r>
            <a:r>
              <a:rPr lang="en-US" altLang="zh-CN" sz="2400" dirty="0"/>
              <a:t>Denning.P</a:t>
            </a:r>
            <a:r>
              <a:rPr lang="zh-CN" altLang="en-US" sz="2400" dirty="0"/>
              <a:t>提出）</a:t>
            </a:r>
            <a:endParaRPr lang="zh-CN" altLang="en-US" sz="2400" dirty="0"/>
          </a:p>
          <a:p>
            <a:pPr lvl="1" eaLnBrk="1" hangingPunct="1"/>
            <a:r>
              <a:rPr lang="zh-CN" altLang="en-US" sz="2000" dirty="0"/>
              <a:t>(1)局部性原理(</a:t>
            </a:r>
            <a:r>
              <a:rPr lang="en-US" altLang="zh-CN" sz="2000" dirty="0"/>
              <a:t>principle of locality)：</a:t>
            </a:r>
            <a:r>
              <a:rPr lang="zh-CN" altLang="en-US" sz="2000" dirty="0"/>
              <a:t>指程序在执行过程中的一个较短时期，所执行的指令地址和指令的操作数地址，分别局限于一定区域。还可以表现为：</a:t>
            </a:r>
            <a:endParaRPr lang="zh-CN" altLang="en-US" sz="2000" dirty="0"/>
          </a:p>
          <a:p>
            <a:pPr lvl="2" eaLnBrk="1" hangingPunct="1"/>
            <a:r>
              <a:rPr lang="zh-CN" altLang="en-US" sz="2000" dirty="0"/>
              <a:t>时间局部性，即一条指令的一次执行和下次执行，一个数据的一次访问和下次访问都集中在一个较短时期内；（循环结构）</a:t>
            </a:r>
            <a:endParaRPr lang="zh-CN" altLang="en-US" sz="2000" dirty="0"/>
          </a:p>
          <a:p>
            <a:pPr lvl="2" eaLnBrk="1" hangingPunct="1"/>
            <a:r>
              <a:rPr lang="zh-CN" altLang="en-US" sz="2000" dirty="0"/>
              <a:t>空间局部性，程序在一段时间内访问的地址，可能集中在一定的范围内。（顺序执行）</a:t>
            </a:r>
            <a:endParaRPr lang="zh-CN" altLang="en-US" sz="2000" dirty="0"/>
          </a:p>
          <a:p>
            <a:pPr lvl="1" eaLnBrk="1" hangingPunct="1">
              <a:spcBef>
                <a:spcPct val="0"/>
              </a:spcBef>
            </a:pPr>
            <a:r>
              <a:rPr lang="zh-CN" altLang="en-US" sz="2000" dirty="0"/>
              <a:t>(2)局部性原理的具体体现</a:t>
            </a:r>
            <a:endParaRPr lang="zh-CN" altLang="en-US" sz="2000" dirty="0"/>
          </a:p>
          <a:p>
            <a:pPr lvl="2" eaLnBrk="1" hangingPunct="1">
              <a:spcBef>
                <a:spcPct val="0"/>
              </a:spcBef>
            </a:pPr>
            <a:r>
              <a:rPr lang="zh-CN" altLang="en-US" sz="2000" dirty="0"/>
              <a:t>程序在执行时，大部分是顺序执行的指令，少部分是转移和过程调用指令。</a:t>
            </a:r>
            <a:endParaRPr lang="zh-CN" altLang="en-US" sz="2000" dirty="0"/>
          </a:p>
          <a:p>
            <a:pPr lvl="2" eaLnBrk="1" hangingPunct="1">
              <a:spcBef>
                <a:spcPct val="0"/>
              </a:spcBef>
            </a:pPr>
            <a:r>
              <a:rPr lang="zh-CN" altLang="en-US" sz="2000" dirty="0"/>
              <a:t>过程调用使程序的执行轨迹由一个部分区域转至另一个部分区域。研究表明嵌套深度一般不超过5，因此执行的范围不超过这组嵌套的过程。</a:t>
            </a:r>
            <a:endParaRPr lang="zh-CN" altLang="en-US" sz="2000" dirty="0"/>
          </a:p>
          <a:p>
            <a:pPr lvl="2" eaLnBrk="1" hangingPunct="1">
              <a:spcBef>
                <a:spcPct val="0"/>
              </a:spcBef>
            </a:pPr>
            <a:r>
              <a:rPr lang="zh-CN" altLang="en-US" sz="2000" dirty="0"/>
              <a:t>程序中存在相当多的循环结构，它们由少量指令组成，而被多次执行。</a:t>
            </a:r>
            <a:endParaRPr lang="zh-CN" altLang="en-US" sz="2000" dirty="0"/>
          </a:p>
          <a:p>
            <a:pPr lvl="2" eaLnBrk="1" hangingPunct="1">
              <a:spcBef>
                <a:spcPct val="0"/>
              </a:spcBef>
            </a:pPr>
            <a:r>
              <a:rPr lang="zh-CN" altLang="en-US" sz="2000" dirty="0"/>
              <a:t>程序中存在相当多对一定数据结构的操作，如数组操作，往往局限在较小范围内。</a:t>
            </a:r>
            <a:endParaRPr lang="zh-CN" altLang="en-US" sz="2000" dirty="0"/>
          </a:p>
        </p:txBody>
      </p:sp>
      <p:sp>
        <p:nvSpPr>
          <p:cNvPr id="1177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5.1.1  </a:t>
            </a:r>
            <a:r>
              <a:rPr lang="zh-CN" altLang="en-US" b="1" dirty="0">
                <a:latin typeface="宋体" panose="02010600030101010101" pitchFamily="2" charset="-122"/>
                <a:ea typeface="宋体" panose="02010600030101010101" pitchFamily="2" charset="-122"/>
              </a:rPr>
              <a:t>虚拟存储器的引入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5.1.2  </a:t>
            </a:r>
            <a:r>
              <a:rPr lang="zh-CN" altLang="en-US" b="1" dirty="0">
                <a:latin typeface="宋体" panose="02010600030101010101" pitchFamily="2" charset="-122"/>
                <a:ea typeface="宋体" panose="02010600030101010101" pitchFamily="2" charset="-122"/>
              </a:rPr>
              <a:t>虚拟存储器的实现方式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18786" name="Rectangle 3"/>
          <p:cNvSpPr>
            <a:spLocks noGrp="1"/>
          </p:cNvSpPr>
          <p:nvPr>
            <p:ph idx="1"/>
          </p:nvPr>
        </p:nvSpPr>
        <p:spPr>
          <a:xfrm>
            <a:off x="467995" y="1196975"/>
            <a:ext cx="8305165" cy="2520315"/>
          </a:xfrm>
        </p:spPr>
        <p:txBody>
          <a:bodyPr wrap="square" lIns="91440" tIns="45720" rIns="91440" bIns="45720" anchor="t" anchorCtr="0"/>
          <a:p>
            <a:pPr eaLnBrk="1" hangingPunct="1"/>
            <a:r>
              <a:rPr lang="zh-CN" altLang="en-US" dirty="0"/>
              <a:t>虚拟存储的实现是建立在</a:t>
            </a:r>
            <a:r>
              <a:rPr lang="zh-CN" altLang="en-US" dirty="0">
                <a:solidFill>
                  <a:srgbClr val="FF0000"/>
                </a:solidFill>
              </a:rPr>
              <a:t>离散分配存储</a:t>
            </a:r>
            <a:r>
              <a:rPr lang="zh-CN" altLang="en-US" dirty="0"/>
              <a:t>管理方式的基础上，不可采用连续分配方式。</a:t>
            </a:r>
            <a:endParaRPr lang="zh-CN" altLang="en-US" dirty="0"/>
          </a:p>
          <a:p>
            <a:pPr eaLnBrk="1" hangingPunct="1"/>
            <a:r>
              <a:rPr lang="zh-CN" altLang="en-US" dirty="0"/>
              <a:t>可采用的实现方法：</a:t>
            </a:r>
            <a:endParaRPr lang="zh-CN" altLang="en-US" dirty="0"/>
          </a:p>
          <a:p>
            <a:pPr lvl="1" eaLnBrk="1" hangingPunct="1"/>
            <a:r>
              <a:rPr lang="zh-CN" altLang="en-US" dirty="0"/>
              <a:t>分页请求系统</a:t>
            </a:r>
            <a:endParaRPr lang="zh-CN" altLang="en-US" dirty="0"/>
          </a:p>
          <a:p>
            <a:pPr lvl="1" eaLnBrk="1" hangingPunct="1"/>
            <a:r>
              <a:rPr lang="zh-CN" altLang="en-US" dirty="0"/>
              <a:t>请求分段系统</a:t>
            </a:r>
            <a:endParaRPr lang="zh-CN" altLang="en-US" dirty="0"/>
          </a:p>
          <a:p>
            <a:pPr eaLnBrk="1" hangingPunct="1"/>
            <a:endParaRPr lang="zh-CN" altLang="en-US" dirty="0"/>
          </a:p>
        </p:txBody>
      </p:sp>
    </p:spTree>
  </p:cSld>
  <p:clrMapOvr>
    <a:masterClrMapping/>
  </p:clrMapOvr>
  <p:transition>
    <p:fade thruBlk="1"/>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Rectangle 2"/>
          <p:cNvSpPr>
            <a:spLocks noGrp="1"/>
          </p:cNvSpPr>
          <p:nvPr>
            <p:ph idx="1"/>
          </p:nvPr>
        </p:nvSpPr>
        <p:spPr>
          <a:xfrm>
            <a:off x="215900" y="620713"/>
            <a:ext cx="8748713" cy="5688012"/>
          </a:xfrm>
        </p:spPr>
        <p:txBody>
          <a:bodyPr wrap="square" lIns="91440" tIns="45720" rIns="91440" bIns="45720" anchor="t" anchorCtr="0"/>
          <a:p>
            <a:pPr eaLnBrk="1" hangingPunct="1"/>
            <a:r>
              <a:rPr lang="zh-CN" altLang="en-US" sz="2400" dirty="0"/>
              <a:t>分页请求系统</a:t>
            </a:r>
            <a:endParaRPr lang="zh-CN" altLang="en-US" sz="2400" dirty="0"/>
          </a:p>
          <a:p>
            <a:pPr lvl="1" eaLnBrk="1" hangingPunct="1"/>
            <a:r>
              <a:rPr lang="zh-CN" altLang="en-US" dirty="0"/>
              <a:t>纯分页系统+请求调页+页面置换</a:t>
            </a:r>
            <a:r>
              <a:rPr lang="en-US" altLang="zh-CN" dirty="0"/>
              <a:t>----</a:t>
            </a:r>
            <a:r>
              <a:rPr lang="zh-CN" altLang="en-US" dirty="0"/>
              <a:t>页式虚拟存储器</a:t>
            </a:r>
            <a:endParaRPr lang="zh-CN" altLang="en-US" dirty="0"/>
          </a:p>
          <a:p>
            <a:pPr lvl="1" eaLnBrk="1" hangingPunct="1"/>
            <a:r>
              <a:rPr lang="zh-CN" altLang="en-US" dirty="0"/>
              <a:t>（</a:t>
            </a:r>
            <a:r>
              <a:rPr lang="en-US" altLang="zh-CN" dirty="0"/>
              <a:t>1</a:t>
            </a:r>
            <a:r>
              <a:rPr lang="zh-CN" altLang="en-US" dirty="0"/>
              <a:t>）硬件支持</a:t>
            </a:r>
            <a:endParaRPr lang="zh-CN" altLang="en-US" dirty="0"/>
          </a:p>
          <a:p>
            <a:pPr lvl="2" eaLnBrk="1" hangingPunct="1"/>
            <a:r>
              <a:rPr lang="zh-CN" altLang="en-US" dirty="0"/>
              <a:t>请求分页的页表：纯分页的页表增加若干项</a:t>
            </a:r>
            <a:endParaRPr lang="zh-CN" altLang="en-US" dirty="0"/>
          </a:p>
          <a:p>
            <a:pPr lvl="2" eaLnBrk="1" hangingPunct="1"/>
            <a:r>
              <a:rPr lang="zh-CN" altLang="en-US" dirty="0"/>
              <a:t>缺页中断</a:t>
            </a:r>
            <a:endParaRPr lang="zh-CN" altLang="en-US" dirty="0"/>
          </a:p>
          <a:p>
            <a:pPr lvl="2" eaLnBrk="1" hangingPunct="1"/>
            <a:r>
              <a:rPr lang="zh-CN" altLang="en-US" dirty="0"/>
              <a:t>地址变换机构</a:t>
            </a:r>
            <a:endParaRPr lang="zh-CN" altLang="en-US" dirty="0"/>
          </a:p>
          <a:p>
            <a:pPr lvl="1" eaLnBrk="1" hangingPunct="1"/>
            <a:r>
              <a:rPr lang="zh-CN" altLang="en-US" dirty="0"/>
              <a:t>（</a:t>
            </a:r>
            <a:r>
              <a:rPr lang="en-US" altLang="zh-CN" dirty="0"/>
              <a:t>2</a:t>
            </a:r>
            <a:r>
              <a:rPr lang="zh-CN" altLang="en-US" dirty="0"/>
              <a:t>）实现请求分页的软件</a:t>
            </a:r>
            <a:endParaRPr lang="zh-CN" altLang="en-US" dirty="0"/>
          </a:p>
          <a:p>
            <a:pPr lvl="2" eaLnBrk="1" hangingPunct="1"/>
            <a:r>
              <a:rPr lang="zh-CN" altLang="en-US" dirty="0"/>
              <a:t>请求调页的软件</a:t>
            </a:r>
            <a:endParaRPr lang="zh-CN" altLang="en-US" dirty="0"/>
          </a:p>
          <a:p>
            <a:pPr lvl="2" eaLnBrk="1" hangingPunct="1"/>
            <a:r>
              <a:rPr lang="zh-CN" altLang="en-US" dirty="0"/>
              <a:t>页面置换的软件</a:t>
            </a:r>
            <a:endParaRPr lang="zh-CN" altLang="en-US" dirty="0"/>
          </a:p>
        </p:txBody>
      </p:sp>
      <p:sp>
        <p:nvSpPr>
          <p:cNvPr id="11981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5.1.2</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虚拟存储器的实现方式</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2"/>
          <p:cNvSpPr>
            <a:spLocks noGrp="1"/>
          </p:cNvSpPr>
          <p:nvPr>
            <p:ph idx="1"/>
          </p:nvPr>
        </p:nvSpPr>
        <p:spPr>
          <a:xfrm>
            <a:off x="395605" y="692150"/>
            <a:ext cx="8519795" cy="5545455"/>
          </a:xfrm>
        </p:spPr>
        <p:txBody>
          <a:bodyPr wrap="square" lIns="91440" tIns="45720" rIns="91440" bIns="45720" anchor="t" anchorCtr="0"/>
          <a:p>
            <a:pPr eaLnBrk="1" hangingPunct="1">
              <a:lnSpc>
                <a:spcPct val="90000"/>
              </a:lnSpc>
            </a:pPr>
            <a:r>
              <a:rPr lang="zh-CN" altLang="en-US" dirty="0"/>
              <a:t>请求分段系统</a:t>
            </a:r>
            <a:endParaRPr lang="zh-CN" altLang="en-US" dirty="0"/>
          </a:p>
          <a:p>
            <a:pPr lvl="1" eaLnBrk="1" hangingPunct="1">
              <a:lnSpc>
                <a:spcPct val="90000"/>
              </a:lnSpc>
            </a:pPr>
            <a:r>
              <a:rPr lang="zh-CN" altLang="en-US" dirty="0"/>
              <a:t>纯分段系统+请求调段+分段置换</a:t>
            </a:r>
            <a:r>
              <a:rPr lang="en-US" altLang="zh-CN" dirty="0"/>
              <a:t>-----</a:t>
            </a:r>
            <a:r>
              <a:rPr lang="zh-CN" altLang="en-US" dirty="0"/>
              <a:t>段式虚拟存储器</a:t>
            </a:r>
            <a:endParaRPr lang="zh-CN" altLang="en-US" dirty="0"/>
          </a:p>
          <a:p>
            <a:pPr lvl="1" eaLnBrk="1" hangingPunct="1">
              <a:lnSpc>
                <a:spcPct val="90000"/>
              </a:lnSpc>
            </a:pPr>
            <a:r>
              <a:rPr lang="zh-CN" altLang="en-US" dirty="0"/>
              <a:t>硬件支持</a:t>
            </a:r>
            <a:endParaRPr lang="zh-CN" altLang="en-US" dirty="0"/>
          </a:p>
          <a:p>
            <a:pPr lvl="2" eaLnBrk="1" hangingPunct="1">
              <a:lnSpc>
                <a:spcPct val="90000"/>
              </a:lnSpc>
            </a:pPr>
            <a:r>
              <a:rPr lang="zh-CN" altLang="en-US" dirty="0"/>
              <a:t>请求分段的段表，在纯分段的段表基础上增加若干项</a:t>
            </a:r>
            <a:endParaRPr lang="zh-CN" altLang="en-US" dirty="0"/>
          </a:p>
          <a:p>
            <a:pPr lvl="2" eaLnBrk="1" hangingPunct="1">
              <a:lnSpc>
                <a:spcPct val="90000"/>
              </a:lnSpc>
            </a:pPr>
            <a:r>
              <a:rPr lang="zh-CN" altLang="en-US" dirty="0"/>
              <a:t>缺段中断</a:t>
            </a:r>
            <a:endParaRPr lang="zh-CN" altLang="en-US" dirty="0"/>
          </a:p>
          <a:p>
            <a:pPr lvl="2" eaLnBrk="1" hangingPunct="1">
              <a:lnSpc>
                <a:spcPct val="90000"/>
              </a:lnSpc>
            </a:pPr>
            <a:r>
              <a:rPr lang="zh-CN" altLang="en-US" dirty="0"/>
              <a:t>地址变换机构</a:t>
            </a:r>
            <a:endParaRPr lang="zh-CN" altLang="en-US" dirty="0"/>
          </a:p>
          <a:p>
            <a:pPr eaLnBrk="1" hangingPunct="1">
              <a:lnSpc>
                <a:spcPct val="90000"/>
              </a:lnSpc>
            </a:pPr>
            <a:r>
              <a:rPr lang="zh-CN" altLang="en-US" dirty="0"/>
              <a:t>均需</a:t>
            </a:r>
            <a:r>
              <a:rPr lang="en-US" altLang="zh-CN" dirty="0"/>
              <a:t>CPU MMU </a:t>
            </a:r>
            <a:r>
              <a:rPr lang="zh-CN" altLang="en-US" dirty="0"/>
              <a:t>支持</a:t>
            </a:r>
            <a:endParaRPr lang="zh-CN" altLang="en-US" dirty="0"/>
          </a:p>
          <a:p>
            <a:pPr eaLnBrk="1" hangingPunct="1">
              <a:lnSpc>
                <a:spcPct val="90000"/>
              </a:lnSpc>
            </a:pPr>
            <a:r>
              <a:rPr lang="zh-CN" altLang="en-US" dirty="0"/>
              <a:t>*段页式虚拟存储器 </a:t>
            </a:r>
            <a:endParaRPr lang="zh-CN" altLang="en-US" dirty="0"/>
          </a:p>
        </p:txBody>
      </p:sp>
      <p:sp>
        <p:nvSpPr>
          <p:cNvPr id="120834"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5.1.2</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虚拟存储器的实现方式</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5.1.3 </a:t>
            </a:r>
            <a:r>
              <a:rPr lang="zh-CN" altLang="en-US" b="1" dirty="0">
                <a:latin typeface="宋体" panose="02010600030101010101" pitchFamily="2" charset="-122"/>
                <a:ea typeface="宋体" panose="02010600030101010101" pitchFamily="2" charset="-122"/>
              </a:rPr>
              <a:t>虚拟存储器的特征</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1858" name="Rectangle 3"/>
          <p:cNvSpPr>
            <a:spLocks noGrp="1"/>
          </p:cNvSpPr>
          <p:nvPr>
            <p:ph idx="1"/>
          </p:nvPr>
        </p:nvSpPr>
        <p:spPr>
          <a:xfrm>
            <a:off x="468313" y="692150"/>
            <a:ext cx="7989887" cy="5832475"/>
          </a:xfrm>
        </p:spPr>
        <p:txBody>
          <a:bodyPr wrap="square" lIns="91440" tIns="45720" rIns="91440" bIns="45720" anchor="t" anchorCtr="0"/>
          <a:p>
            <a:pPr eaLnBrk="1" hangingPunct="1">
              <a:lnSpc>
                <a:spcPct val="80000"/>
              </a:lnSpc>
            </a:pPr>
            <a:r>
              <a:rPr lang="zh-CN" altLang="en-US" sz="2400" dirty="0"/>
              <a:t>特征：</a:t>
            </a:r>
            <a:endParaRPr lang="zh-CN" altLang="en-US" sz="2400" dirty="0"/>
          </a:p>
          <a:p>
            <a:pPr lvl="1" eaLnBrk="1" hangingPunct="1">
              <a:lnSpc>
                <a:spcPct val="80000"/>
              </a:lnSpc>
              <a:buNone/>
            </a:pPr>
            <a:r>
              <a:rPr lang="en-US" altLang="zh-CN" dirty="0"/>
              <a:t>1.</a:t>
            </a:r>
            <a:r>
              <a:rPr lang="zh-CN" altLang="en-US" dirty="0"/>
              <a:t>多次性</a:t>
            </a:r>
            <a:r>
              <a:rPr lang="zh-CN" altLang="en-US" dirty="0">
                <a:sym typeface="+mn-ea"/>
              </a:rPr>
              <a:t>：</a:t>
            </a:r>
            <a:r>
              <a:rPr lang="en-US" altLang="zh-CN" dirty="0"/>
              <a:t> </a:t>
            </a:r>
            <a:endParaRPr lang="en-US" altLang="zh-CN" dirty="0"/>
          </a:p>
          <a:p>
            <a:pPr lvl="2" eaLnBrk="1" hangingPunct="1">
              <a:lnSpc>
                <a:spcPct val="80000"/>
              </a:lnSpc>
            </a:pPr>
            <a:r>
              <a:rPr lang="zh-CN" altLang="en-US" dirty="0"/>
              <a:t>指一个作业被分多次调入内存运行。</a:t>
            </a:r>
            <a:endParaRPr lang="zh-CN" altLang="en-US" dirty="0"/>
          </a:p>
          <a:p>
            <a:pPr lvl="1" eaLnBrk="1" hangingPunct="1">
              <a:lnSpc>
                <a:spcPct val="80000"/>
              </a:lnSpc>
              <a:buNone/>
            </a:pPr>
            <a:r>
              <a:rPr lang="en-US" altLang="zh-CN" dirty="0"/>
              <a:t>2.</a:t>
            </a:r>
            <a:r>
              <a:rPr lang="zh-CN" altLang="en-US" dirty="0"/>
              <a:t>对换性</a:t>
            </a:r>
            <a:r>
              <a:rPr lang="zh-CN" altLang="en-US" dirty="0">
                <a:sym typeface="+mn-ea"/>
              </a:rPr>
              <a:t>：</a:t>
            </a:r>
            <a:r>
              <a:rPr lang="en-US" altLang="zh-CN" dirty="0"/>
              <a:t> </a:t>
            </a:r>
            <a:endParaRPr lang="en-US" altLang="zh-CN" dirty="0"/>
          </a:p>
          <a:p>
            <a:pPr lvl="2" eaLnBrk="1" hangingPunct="1">
              <a:lnSpc>
                <a:spcPct val="80000"/>
              </a:lnSpc>
            </a:pPr>
            <a:r>
              <a:rPr lang="zh-CN" altLang="en-US" dirty="0"/>
              <a:t>在进程运行期间，允许将那些暂不使用的段或页面，从内存调至外存的对换区，以后需要再将它们调入内存。</a:t>
            </a:r>
            <a:endParaRPr lang="zh-CN" altLang="en-US" dirty="0"/>
          </a:p>
          <a:p>
            <a:pPr lvl="1" eaLnBrk="1" hangingPunct="1">
              <a:lnSpc>
                <a:spcPct val="80000"/>
              </a:lnSpc>
              <a:buNone/>
            </a:pPr>
            <a:r>
              <a:rPr lang="en-US" altLang="zh-CN" dirty="0"/>
              <a:t>3.</a:t>
            </a:r>
            <a:r>
              <a:rPr lang="zh-CN" altLang="en-US" dirty="0"/>
              <a:t>虚拟性：</a:t>
            </a:r>
            <a:endParaRPr lang="zh-CN" altLang="en-US" dirty="0"/>
          </a:p>
          <a:p>
            <a:pPr lvl="2" eaLnBrk="1" hangingPunct="1">
              <a:lnSpc>
                <a:spcPct val="80000"/>
              </a:lnSpc>
            </a:pPr>
            <a:r>
              <a:rPr lang="zh-CN" altLang="en-US" dirty="0"/>
              <a:t>进程的逻辑地址空间可大于实际物理内存。</a:t>
            </a:r>
            <a:endParaRPr lang="zh-CN" altLang="en-US" dirty="0"/>
          </a:p>
          <a:p>
            <a:pPr lvl="1" eaLnBrk="1" hangingPunct="1">
              <a:lnSpc>
                <a:spcPct val="80000"/>
              </a:lnSpc>
              <a:buNone/>
            </a:pPr>
            <a:r>
              <a:rPr lang="en-US" altLang="zh-CN" dirty="0"/>
              <a:t>4.</a:t>
            </a:r>
            <a:r>
              <a:rPr lang="zh-CN" altLang="en-US" dirty="0"/>
              <a:t>离散性：</a:t>
            </a:r>
            <a:endParaRPr lang="zh-CN" altLang="en-US" dirty="0"/>
          </a:p>
          <a:p>
            <a:pPr lvl="2" eaLnBrk="1" hangingPunct="1">
              <a:lnSpc>
                <a:spcPct val="80000"/>
              </a:lnSpc>
            </a:pPr>
            <a:r>
              <a:rPr lang="zh-CN" altLang="en-US" dirty="0"/>
              <a:t>进程的物理地址空间不连续。</a:t>
            </a:r>
            <a:endParaRPr lang="zh-CN" altLang="en-US" dirty="0"/>
          </a:p>
          <a:p>
            <a:pPr marL="914400" lvl="2" indent="0" eaLnBrk="1" hangingPunct="1">
              <a:lnSpc>
                <a:spcPct val="80000"/>
              </a:lnSpc>
              <a:buNone/>
            </a:pPr>
            <a:endParaRPr lang="zh-CN" altLang="en-US" dirty="0">
              <a:latin typeface="Wingdings" panose="05000000000000000000" pitchFamily="2" charset="2"/>
            </a:endParaRPr>
          </a:p>
          <a:p>
            <a:pPr eaLnBrk="1" hangingPunct="1">
              <a:lnSpc>
                <a:spcPct val="80000"/>
              </a:lnSpc>
            </a:pPr>
            <a:r>
              <a:rPr lang="zh-CN" altLang="en-US" sz="2400" dirty="0">
                <a:solidFill>
                  <a:srgbClr val="0000FF"/>
                </a:solidFill>
              </a:rPr>
              <a:t>与对换的比较</a:t>
            </a:r>
            <a:r>
              <a:rPr lang="zh-CN" altLang="en-US" sz="2400" dirty="0"/>
              <a:t>：调入和调出是对部分虚拟地址空间进行</a:t>
            </a:r>
            <a:endParaRPr lang="zh-CN" altLang="en-US" sz="2400" dirty="0"/>
          </a:p>
        </p:txBody>
      </p:sp>
    </p:spTree>
  </p:cSld>
  <p:clrMapOvr>
    <a:masterClrMapping/>
  </p:clrMapOvr>
  <p:transition>
    <p:fade thruBlk="1"/>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 </a:t>
            </a:r>
            <a:r>
              <a:rPr lang="zh-CN" altLang="en-US" b="1" dirty="0">
                <a:latin typeface="宋体" panose="02010600030101010101" pitchFamily="2" charset="-122"/>
                <a:ea typeface="宋体" panose="02010600030101010101" pitchFamily="2" charset="-122"/>
              </a:rPr>
              <a:t>请求分页存储器管理方式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2882" name="Rectangle 3"/>
          <p:cNvSpPr>
            <a:spLocks noGrp="1"/>
          </p:cNvSpPr>
          <p:nvPr>
            <p:ph idx="1"/>
          </p:nvPr>
        </p:nvSpPr>
        <p:spPr>
          <a:xfrm>
            <a:off x="0" y="1338580"/>
            <a:ext cx="8985250" cy="2195195"/>
          </a:xfrm>
        </p:spPr>
        <p:txBody>
          <a:bodyPr wrap="square" lIns="91440" tIns="45720" rIns="91440" bIns="45720" anchor="t" anchorCtr="0"/>
          <a:p>
            <a:pPr eaLnBrk="1" hangingPunct="1"/>
            <a:r>
              <a:rPr lang="zh-CN" altLang="en-US" dirty="0"/>
              <a:t>在基本分页存储管理的基础上，</a:t>
            </a:r>
            <a:r>
              <a:rPr lang="zh-CN" altLang="en-US" dirty="0">
                <a:solidFill>
                  <a:srgbClr val="0000FF"/>
                </a:solidFill>
              </a:rPr>
              <a:t>增加请求调页</a:t>
            </a:r>
            <a:r>
              <a:rPr lang="zh-CN" altLang="en-US" dirty="0"/>
              <a:t>和</a:t>
            </a:r>
            <a:r>
              <a:rPr lang="zh-CN" altLang="en-US" dirty="0">
                <a:solidFill>
                  <a:srgbClr val="0000FF"/>
                </a:solidFill>
              </a:rPr>
              <a:t>页面置换</a:t>
            </a:r>
            <a:r>
              <a:rPr lang="zh-CN" altLang="en-US" dirty="0"/>
              <a:t>功能。</a:t>
            </a:r>
            <a:endParaRPr lang="zh-CN" altLang="en-US" dirty="0"/>
          </a:p>
          <a:p>
            <a:pPr eaLnBrk="1" hangingPunct="1"/>
            <a:r>
              <a:rPr lang="zh-CN" altLang="en-US" dirty="0"/>
              <a:t>每次调入和换出的基本单位都是长度固定的页。</a:t>
            </a:r>
            <a:endParaRPr lang="zh-CN" altLang="en-US" dirty="0"/>
          </a:p>
          <a:p>
            <a:pPr eaLnBrk="1" hangingPunct="1"/>
            <a:r>
              <a:rPr lang="zh-CN" altLang="en-US" dirty="0"/>
              <a:t>虚拟存储最常用的实现方式。 </a:t>
            </a:r>
            <a:endParaRPr lang="zh-CN" altLang="en-US" dirty="0"/>
          </a:p>
        </p:txBody>
      </p:sp>
    </p:spTree>
  </p:cSld>
  <p:clrMapOvr>
    <a:masterClrMapping/>
  </p:clrMapOvr>
  <p:transition>
    <p:fade thruBlk="1"/>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l="3106" r="4196"/>
          <a:stretch>
            <a:fillRect/>
          </a:stretch>
        </p:blipFill>
        <p:spPr>
          <a:xfrm>
            <a:off x="323215" y="764540"/>
            <a:ext cx="929005" cy="974725"/>
          </a:xfrm>
          <a:prstGeom prst="rect">
            <a:avLst/>
          </a:prstGeom>
        </p:spPr>
      </p:pic>
      <p:sp>
        <p:nvSpPr>
          <p:cNvPr id="5" name="圆角矩形标注 4"/>
          <p:cNvSpPr/>
          <p:nvPr/>
        </p:nvSpPr>
        <p:spPr>
          <a:xfrm>
            <a:off x="1763395" y="621030"/>
            <a:ext cx="7148195" cy="918210"/>
          </a:xfrm>
          <a:prstGeom prst="wedgeRoundRectCallout">
            <a:avLst>
              <a:gd name="adj1" fmla="val -55827"/>
              <a:gd name="adj2" fmla="val -18026"/>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与基本分页管理相比，请求分页管理中，为了实现</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请求调页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，操作</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系统需要知道每个页面是否已经调入内存；如果还没有调入，那么也</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需要知道该页面在外存中存放的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位置。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圆角矩形标注 5"/>
          <p:cNvSpPr/>
          <p:nvPr/>
        </p:nvSpPr>
        <p:spPr>
          <a:xfrm>
            <a:off x="1763395" y="1772920"/>
            <a:ext cx="7323455" cy="1241425"/>
          </a:xfrm>
          <a:prstGeom prst="wedgeRoundRectCallout">
            <a:avLst>
              <a:gd name="adj1" fmla="val -57543"/>
              <a:gd name="adj2" fmla="val -52966"/>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当内存空间不够时，要实现</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页面置换</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，操作系统需要通过某些指标来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决定到底换出哪个页面；有的页面没有被修改过，就不用再浪费时间写</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回外存。有的页面修改过，就需要将外存中的旧数据覆盖。因此，操作</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系统</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也需要记录各个页面是否被修改的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信息。</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7" name="表格 6"/>
          <p:cNvGraphicFramePr/>
          <p:nvPr>
            <p:custDataLst>
              <p:tags r:id="rId2"/>
            </p:custDataLst>
          </p:nvPr>
        </p:nvGraphicFramePr>
        <p:xfrm>
          <a:off x="297815" y="4211955"/>
          <a:ext cx="1939290" cy="1463040"/>
        </p:xfrm>
        <a:graphic>
          <a:graphicData uri="http://schemas.openxmlformats.org/drawingml/2006/table">
            <a:tbl>
              <a:tblPr firstRow="1" bandRow="1">
                <a:tableStyleId>{5C22544A-7EE6-4342-B048-85BDC9FD1C3A}</a:tableStyleId>
              </a:tblPr>
              <a:tblGrid>
                <a:gridCol w="766445"/>
                <a:gridCol w="1172845"/>
              </a:tblGrid>
              <a:tr h="365760">
                <a:tc>
                  <a:txBody>
                    <a:bodyPr/>
                    <a:p>
                      <a:pPr algn="ctr">
                        <a:buNone/>
                      </a:pPr>
                      <a:r>
                        <a:rPr lang="zh-CN" altLang="en-US" b="1">
                          <a:solidFill>
                            <a:schemeClr val="tx1"/>
                          </a:solidFill>
                        </a:rPr>
                        <a:t>页号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内存块</a:t>
                      </a:r>
                      <a:r>
                        <a:rPr lang="zh-CN" altLang="en-US" b="1">
                          <a:solidFill>
                            <a:schemeClr val="tx1"/>
                          </a:solidFill>
                        </a:rPr>
                        <a:t>号</a:t>
                      </a:r>
                      <a:endParaRPr lang="zh-CN" altLang="en-US"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0</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a</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1</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b</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65760">
                <a:tc>
                  <a:txBody>
                    <a:bodyPr/>
                    <a:p>
                      <a:pPr algn="ctr">
                        <a:buNone/>
                      </a:pPr>
                      <a:r>
                        <a:rPr lang="en-US" altLang="zh-CN" b="1">
                          <a:solidFill>
                            <a:schemeClr val="tx1"/>
                          </a:solidFill>
                        </a:rPr>
                        <a:t>2</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c</a:t>
                      </a:r>
                      <a:endParaRPr lang="en-US" altLang="zh-CN" b="1">
                        <a:solidFill>
                          <a:schemeClr val="tx1"/>
                        </a:solidFill>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8" name="文本框 7"/>
          <p:cNvSpPr txBox="1"/>
          <p:nvPr/>
        </p:nvSpPr>
        <p:spPr>
          <a:xfrm>
            <a:off x="35560" y="5733415"/>
            <a:ext cx="2789555" cy="368300"/>
          </a:xfrm>
          <a:prstGeom prst="rect">
            <a:avLst/>
          </a:prstGeom>
          <a:noFill/>
        </p:spPr>
        <p:txBody>
          <a:bodyPr wrap="square" rtlCol="0">
            <a:spAutoFit/>
          </a:bodyPr>
          <a:p>
            <a:r>
              <a:rPr lang="zh-CN" altLang="en-US"/>
              <a:t>基本分页存储管理的</a:t>
            </a:r>
            <a:r>
              <a:rPr lang="zh-CN" altLang="en-US"/>
              <a:t>页表</a:t>
            </a:r>
            <a:endParaRPr lang="zh-CN" altLang="en-US"/>
          </a:p>
        </p:txBody>
      </p:sp>
      <p:graphicFrame>
        <p:nvGraphicFramePr>
          <p:cNvPr id="9" name="表格 8"/>
          <p:cNvGraphicFramePr/>
          <p:nvPr/>
        </p:nvGraphicFramePr>
        <p:xfrm>
          <a:off x="2763520" y="4149090"/>
          <a:ext cx="6148070" cy="1524000"/>
        </p:xfrm>
        <a:graphic>
          <a:graphicData uri="http://schemas.openxmlformats.org/drawingml/2006/table">
            <a:tbl>
              <a:tblPr firstRow="1" bandRow="1">
                <a:tableStyleId>{5C22544A-7EE6-4342-B048-85BDC9FD1C3A}</a:tableStyleId>
              </a:tblPr>
              <a:tblGrid>
                <a:gridCol w="751205"/>
                <a:gridCol w="1207135"/>
                <a:gridCol w="925195"/>
                <a:gridCol w="1174115"/>
                <a:gridCol w="875665"/>
                <a:gridCol w="1214755"/>
              </a:tblGrid>
              <a:tr h="381000">
                <a:tc>
                  <a:txBody>
                    <a:bodyPr/>
                    <a:p>
                      <a:pPr algn="ctr">
                        <a:buNone/>
                      </a:pPr>
                      <a:r>
                        <a:rPr lang="zh-CN" altLang="en-US" b="1">
                          <a:solidFill>
                            <a:schemeClr val="tx1"/>
                          </a:solidFill>
                        </a:rPr>
                        <a:t>页号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内存块号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状态位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访问字段</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修改位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外存地址</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无</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x</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b</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y</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c</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z</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10" name="文本框 9"/>
          <p:cNvSpPr txBox="1"/>
          <p:nvPr/>
        </p:nvSpPr>
        <p:spPr>
          <a:xfrm>
            <a:off x="4546600" y="5796280"/>
            <a:ext cx="2789555" cy="368300"/>
          </a:xfrm>
          <a:prstGeom prst="rect">
            <a:avLst/>
          </a:prstGeom>
          <a:noFill/>
        </p:spPr>
        <p:txBody>
          <a:bodyPr wrap="square" rtlCol="0">
            <a:spAutoFit/>
          </a:bodyPr>
          <a:p>
            <a:r>
              <a:rPr lang="zh-CN" altLang="en-US"/>
              <a:t>请求分页存储管理的</a:t>
            </a:r>
            <a:r>
              <a:rPr lang="zh-CN" altLang="en-US"/>
              <a:t>页表</a:t>
            </a:r>
            <a:endParaRPr lang="zh-CN" altLang="en-US"/>
          </a:p>
        </p:txBody>
      </p:sp>
      <p:sp>
        <p:nvSpPr>
          <p:cNvPr id="11" name="圆角矩形标注 10"/>
          <p:cNvSpPr/>
          <p:nvPr/>
        </p:nvSpPr>
        <p:spPr>
          <a:xfrm>
            <a:off x="3851910" y="3333115"/>
            <a:ext cx="1151890" cy="600075"/>
          </a:xfrm>
          <a:prstGeom prst="wedgeRoundRectCallout">
            <a:avLst>
              <a:gd name="adj1" fmla="val 33131"/>
              <a:gd name="adj2" fmla="val 72116"/>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是否已调</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入</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内存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圆角矩形标注 11"/>
          <p:cNvSpPr/>
          <p:nvPr/>
        </p:nvSpPr>
        <p:spPr>
          <a:xfrm>
            <a:off x="5220335" y="3120390"/>
            <a:ext cx="1313180" cy="812800"/>
          </a:xfrm>
          <a:prstGeom prst="wedgeRoundRectCallout">
            <a:avLst>
              <a:gd name="adj1" fmla="val -3899"/>
              <a:gd name="adj2" fmla="val 79658"/>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供置换算法</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选择换出页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面时参考</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圆角矩形标注 12"/>
          <p:cNvSpPr/>
          <p:nvPr/>
        </p:nvSpPr>
        <p:spPr>
          <a:xfrm>
            <a:off x="6588125" y="3121025"/>
            <a:ext cx="1270000" cy="823595"/>
          </a:xfrm>
          <a:prstGeom prst="wedgeRoundRectCallout">
            <a:avLst>
              <a:gd name="adj1" fmla="val 10804"/>
              <a:gd name="adj2" fmla="val 76243"/>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页面调入内</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存后是否被</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修改过</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圆角矩形标注 13"/>
          <p:cNvSpPr/>
          <p:nvPr/>
        </p:nvSpPr>
        <p:spPr>
          <a:xfrm>
            <a:off x="7956550" y="3121025"/>
            <a:ext cx="1212850" cy="823595"/>
          </a:xfrm>
          <a:prstGeom prst="wedgeRoundRectCallout">
            <a:avLst>
              <a:gd name="adj1" fmla="val 10804"/>
              <a:gd name="adj2" fmla="val 76243"/>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页面在</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外存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中</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存放位置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圆角矩形标注 14"/>
          <p:cNvSpPr/>
          <p:nvPr/>
        </p:nvSpPr>
        <p:spPr>
          <a:xfrm>
            <a:off x="1866265" y="3244850"/>
            <a:ext cx="1646555" cy="688340"/>
          </a:xfrm>
          <a:prstGeom prst="wedgeRoundRectCallout">
            <a:avLst>
              <a:gd name="adj1" fmla="val -1404"/>
              <a:gd name="adj2" fmla="val 73925"/>
              <a:gd name="adj3" fmla="val 16667"/>
            </a:avLst>
          </a:prstGeom>
          <a:solidFill>
            <a:srgbClr val="FF00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请求页表项增</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加了</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四个字段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3905" name="Rectangle 2"/>
          <p:cNvSpPr>
            <a:spLocks noGrp="1"/>
          </p:cNvSpPr>
          <p:nvPr>
            <p:ph type="title"/>
          </p:nvPr>
        </p:nvSpPr>
        <p:spPr>
          <a:xfrm>
            <a:off x="0" y="44450"/>
            <a:ext cx="4500880" cy="4318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5.2.1 </a:t>
            </a:r>
            <a:r>
              <a:rPr lang="zh-CN" altLang="en-US" b="1" dirty="0">
                <a:latin typeface="宋体" panose="02010600030101010101" pitchFamily="2" charset="-122"/>
                <a:ea typeface="宋体" panose="02010600030101010101" pitchFamily="2" charset="-122"/>
              </a:rPr>
              <a:t>请求分页中的硬件支持</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amond(in)">
                                      <p:cBhvr>
                                        <p:cTn id="4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10" grpId="0"/>
      <p:bldP spid="8" grpId="1"/>
      <p:bldP spid="10" grpId="1"/>
      <p:bldP spid="11" grpId="0" bldLvl="0" animBg="1"/>
      <p:bldP spid="12" grpId="0" bldLvl="0" animBg="1"/>
      <p:bldP spid="13" grpId="0" bldLvl="0" animBg="1"/>
      <p:bldP spid="14" grpId="0" bldLvl="0" animBg="1"/>
      <p:bldP spid="11" grpId="1" animBg="1"/>
      <p:bldP spid="12" grpId="1" animBg="1"/>
      <p:bldP spid="13" grpId="1" animBg="1"/>
      <p:bldP spid="14" grpId="1" animBg="1"/>
      <p:bldP spid="15" grpId="0" animBg="1"/>
      <p:bldP spid="15"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2"/>
          <p:cNvSpPr>
            <a:spLocks noGrp="1"/>
          </p:cNvSpPr>
          <p:nvPr>
            <p:ph type="title"/>
          </p:nvPr>
        </p:nvSpPr>
        <p:spPr>
          <a:xfrm>
            <a:off x="0" y="44450"/>
            <a:ext cx="4500880" cy="4318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5.2.</a:t>
            </a: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请求分页中的硬件支持</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3906" name="Rectangle 3"/>
          <p:cNvSpPr>
            <a:spLocks noGrp="1"/>
          </p:cNvSpPr>
          <p:nvPr>
            <p:ph idx="1"/>
          </p:nvPr>
        </p:nvSpPr>
        <p:spPr>
          <a:xfrm>
            <a:off x="0" y="620395"/>
            <a:ext cx="9144000" cy="1045210"/>
          </a:xfrm>
        </p:spPr>
        <p:txBody>
          <a:bodyPr wrap="square" lIns="91440" tIns="45720" rIns="91440" bIns="45720" anchor="t" anchorCtr="0"/>
          <a:p>
            <a:pPr eaLnBrk="1" hangingPunct="1"/>
            <a:r>
              <a:rPr lang="zh-CN" altLang="en-US" dirty="0"/>
              <a:t>页表机制</a:t>
            </a:r>
            <a:endParaRPr lang="zh-CN" altLang="en-US" dirty="0"/>
          </a:p>
          <a:p>
            <a:pPr eaLnBrk="1" hangingPunct="1"/>
            <a:r>
              <a:rPr lang="zh-CN" altLang="en-US" dirty="0"/>
              <a:t>每个进程一张页表，有如下字段：</a:t>
            </a:r>
            <a:endParaRPr lang="zh-CN" altLang="en-US" dirty="0"/>
          </a:p>
        </p:txBody>
      </p:sp>
      <p:sp>
        <p:nvSpPr>
          <p:cNvPr id="123907" name="Rectangle 4"/>
          <p:cNvSpPr/>
          <p:nvPr/>
        </p:nvSpPr>
        <p:spPr>
          <a:xfrm>
            <a:off x="2495550" y="3124200"/>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graphicFrame>
        <p:nvGraphicFramePr>
          <p:cNvPr id="123908" name="Object 5"/>
          <p:cNvGraphicFramePr>
            <a:graphicFrameLocks noChangeAspect="1"/>
          </p:cNvGraphicFramePr>
          <p:nvPr/>
        </p:nvGraphicFramePr>
        <p:xfrm>
          <a:off x="827088" y="1628775"/>
          <a:ext cx="7620000" cy="1066800"/>
        </p:xfrm>
        <a:graphic>
          <a:graphicData uri="http://schemas.openxmlformats.org/presentationml/2006/ole">
            <mc:AlternateContent xmlns:mc="http://schemas.openxmlformats.org/markup-compatibility/2006">
              <mc:Choice xmlns:v="urn:schemas-microsoft-com:vml" Requires="v">
                <p:oleObj spid="_x0000_s3091" name="" r:id="rId1" imgW="4156075" imgH="612775" progId="Visio.Drawing.6">
                  <p:embed/>
                </p:oleObj>
              </mc:Choice>
              <mc:Fallback>
                <p:oleObj name="" r:id="rId1" imgW="4156075" imgH="612775" progId="Visio.Drawing.6">
                  <p:embed/>
                  <p:pic>
                    <p:nvPicPr>
                      <p:cNvPr id="0" name="图片 3090"/>
                      <p:cNvPicPr/>
                      <p:nvPr/>
                    </p:nvPicPr>
                    <p:blipFill>
                      <a:blip r:embed="rId2"/>
                      <a:stretch>
                        <a:fillRect/>
                      </a:stretch>
                    </p:blipFill>
                    <p:spPr>
                      <a:xfrm>
                        <a:off x="827088" y="1628775"/>
                        <a:ext cx="7620000" cy="1066800"/>
                      </a:xfrm>
                      <a:prstGeom prst="rect">
                        <a:avLst/>
                      </a:prstGeom>
                      <a:noFill/>
                      <a:ln w="38100">
                        <a:noFill/>
                        <a:miter/>
                      </a:ln>
                    </p:spPr>
                  </p:pic>
                </p:oleObj>
              </mc:Fallback>
            </mc:AlternateContent>
          </a:graphicData>
        </a:graphic>
      </p:graphicFrame>
      <p:sp>
        <p:nvSpPr>
          <p:cNvPr id="123909" name="Text Box 6"/>
          <p:cNvSpPr txBox="1"/>
          <p:nvPr/>
        </p:nvSpPr>
        <p:spPr>
          <a:xfrm>
            <a:off x="395605" y="2708275"/>
            <a:ext cx="8332470" cy="3061335"/>
          </a:xfrm>
          <a:prstGeom prst="rect">
            <a:avLst/>
          </a:prstGeom>
          <a:noFill/>
          <a:ln w="9525">
            <a:noFill/>
          </a:ln>
        </p:spPr>
        <p:txBody>
          <a:bodyPr wrap="square" anchor="t" anchorCtr="0">
            <a:spAutoFit/>
          </a:bodyPr>
          <a:p>
            <a:pPr>
              <a:lnSpc>
                <a:spcPct val="90000"/>
              </a:lnSpc>
              <a:spcBef>
                <a:spcPct val="50000"/>
              </a:spcBef>
            </a:pP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状态位</a:t>
            </a:r>
            <a:r>
              <a:rPr lang="en-US" altLang="zh-CN" sz="2800" dirty="0">
                <a:latin typeface="楷体_GB2312" pitchFamily="49" charset="-122"/>
                <a:ea typeface="楷体_GB2312" pitchFamily="49" charset="-122"/>
              </a:rPr>
              <a:t>P：</a:t>
            </a:r>
            <a:r>
              <a:rPr lang="zh-CN" altLang="en-US" sz="2800" dirty="0">
                <a:latin typeface="楷体_GB2312" pitchFamily="49" charset="-122"/>
                <a:ea typeface="楷体_GB2312" pitchFamily="49" charset="-122"/>
              </a:rPr>
              <a:t>存在位（</a:t>
            </a:r>
            <a:r>
              <a:rPr lang="en-US" altLang="zh-CN" sz="2800" dirty="0">
                <a:latin typeface="楷体_GB2312" pitchFamily="49" charset="-122"/>
                <a:ea typeface="楷体_GB2312" pitchFamily="49" charset="-122"/>
              </a:rPr>
              <a:t>present bit)，</a:t>
            </a:r>
            <a:r>
              <a:rPr lang="zh-CN" altLang="en-US" sz="2800" dirty="0">
                <a:latin typeface="楷体_GB2312" pitchFamily="49" charset="-122"/>
                <a:ea typeface="楷体_GB2312" pitchFamily="49" charset="-122"/>
              </a:rPr>
              <a:t>中断位，描述该页在内存还是外存</a:t>
            </a:r>
            <a:endParaRPr lang="zh-CN" altLang="en-US" sz="2800" dirty="0">
              <a:latin typeface="楷体_GB2312" pitchFamily="49" charset="-122"/>
              <a:ea typeface="楷体_GB2312" pitchFamily="49" charset="-122"/>
            </a:endParaRPr>
          </a:p>
          <a:p>
            <a:pPr>
              <a:lnSpc>
                <a:spcPct val="90000"/>
              </a:lnSpc>
              <a:spcBef>
                <a:spcPct val="50000"/>
              </a:spcBef>
            </a:pP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修改位</a:t>
            </a:r>
            <a:r>
              <a:rPr lang="en-US" altLang="zh-CN" sz="2800" dirty="0">
                <a:latin typeface="楷体_GB2312" pitchFamily="49" charset="-122"/>
                <a:ea typeface="楷体_GB2312" pitchFamily="49" charset="-122"/>
              </a:rPr>
              <a:t>M (modified bit):</a:t>
            </a:r>
            <a:r>
              <a:rPr lang="zh-CN" altLang="en-US" sz="2800" dirty="0">
                <a:latin typeface="楷体_GB2312" pitchFamily="49" charset="-122"/>
                <a:ea typeface="楷体_GB2312" pitchFamily="49" charset="-122"/>
              </a:rPr>
              <a:t>该页是否被修改过</a:t>
            </a:r>
            <a:endParaRPr lang="zh-CN" altLang="en-US" sz="2800" dirty="0">
              <a:latin typeface="楷体_GB2312" pitchFamily="49" charset="-122"/>
              <a:ea typeface="楷体_GB2312" pitchFamily="49" charset="-122"/>
            </a:endParaRPr>
          </a:p>
          <a:p>
            <a:pPr>
              <a:lnSpc>
                <a:spcPct val="90000"/>
              </a:lnSpc>
              <a:spcBef>
                <a:spcPct val="50000"/>
              </a:spcBef>
            </a:pP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访问字段</a:t>
            </a:r>
            <a:r>
              <a:rPr lang="en-US" altLang="zh-CN" sz="2800" dirty="0">
                <a:latin typeface="楷体_GB2312" pitchFamily="49" charset="-122"/>
                <a:ea typeface="楷体_GB2312" pitchFamily="49" charset="-122"/>
              </a:rPr>
              <a:t>A：</a:t>
            </a:r>
            <a:r>
              <a:rPr lang="zh-CN" altLang="en-US" sz="2800" dirty="0">
                <a:latin typeface="楷体_GB2312" pitchFamily="49" charset="-122"/>
                <a:ea typeface="楷体_GB2312" pitchFamily="49" charset="-122"/>
              </a:rPr>
              <a:t>在近期被访问的次数，或最近一次访问到现在的时间间隔</a:t>
            </a:r>
            <a:endParaRPr lang="zh-CN" altLang="en-US" sz="2800" dirty="0">
              <a:latin typeface="楷体_GB2312" pitchFamily="49" charset="-122"/>
              <a:ea typeface="楷体_GB2312" pitchFamily="49" charset="-122"/>
            </a:endParaRPr>
          </a:p>
          <a:p>
            <a:pPr>
              <a:lnSpc>
                <a:spcPct val="90000"/>
              </a:lnSpc>
              <a:spcBef>
                <a:spcPct val="50000"/>
              </a:spcBef>
            </a:pP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外存地址：磁盘上的地址 </a:t>
            </a:r>
            <a:endParaRPr lang="zh-CN" altLang="en-US" sz="2800" dirty="0">
              <a:latin typeface="楷体_GB2312" pitchFamily="49" charset="-122"/>
              <a:ea typeface="楷体_GB2312" pitchFamily="49" charset="-122"/>
            </a:endParaRPr>
          </a:p>
        </p:txBody>
      </p:sp>
    </p:spTree>
  </p:cSld>
  <p:clrMapOvr>
    <a:masterClrMapping/>
  </p:clrMapOvr>
  <p:transition>
    <p:fade thruBlk="1"/>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a:t>                   </a:t>
            </a:r>
            <a:r>
              <a:rPr lang="zh-CN" altLang="en-US" sz="2400"/>
              <a:t>缺页中断机构</a:t>
            </a:r>
            <a:endParaRPr lang="zh-CN" altLang="en-US"/>
          </a:p>
          <a:p>
            <a:pPr marL="0" indent="0">
              <a:buNone/>
            </a:pPr>
            <a:endParaRPr lang="zh-CN" altLang="en-US"/>
          </a:p>
        </p:txBody>
      </p:sp>
      <p:sp>
        <p:nvSpPr>
          <p:cNvPr id="123905" name="Rectangle 2"/>
          <p:cNvSpPr>
            <a:spLocks noGrp="1"/>
          </p:cNvSpPr>
          <p:nvPr>
            <p:ph type="title"/>
          </p:nvPr>
        </p:nvSpPr>
        <p:spPr>
          <a:xfrm>
            <a:off x="0" y="44450"/>
            <a:ext cx="4500880" cy="4318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5.2.</a:t>
            </a:r>
            <a:r>
              <a:rPr lang="en-US" altLang="zh-CN" b="1" dirty="0">
                <a:latin typeface="宋体" panose="02010600030101010101" pitchFamily="2" charset="-122"/>
                <a:ea typeface="宋体" panose="02010600030101010101" pitchFamily="2" charset="-122"/>
                <a:sym typeface="+mn-ea"/>
              </a:rPr>
              <a:t>1</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请求分页中的硬件支持</a:t>
            </a:r>
            <a:r>
              <a:rPr lang="zh-CN" altLang="en-US" dirty="0">
                <a:ea typeface="宋体" panose="02010600030101010101" pitchFamily="2" charset="-122"/>
              </a:rPr>
              <a:t> </a:t>
            </a:r>
            <a:endParaRPr lang="zh-CN" altLang="en-US" dirty="0">
              <a:ea typeface="宋体" panose="02010600030101010101" pitchFamily="2" charset="-122"/>
            </a:endParaRPr>
          </a:p>
        </p:txBody>
      </p:sp>
      <p:graphicFrame>
        <p:nvGraphicFramePr>
          <p:cNvPr id="9" name="表格 8"/>
          <p:cNvGraphicFramePr/>
          <p:nvPr/>
        </p:nvGraphicFramePr>
        <p:xfrm>
          <a:off x="1259840" y="1117600"/>
          <a:ext cx="6148070" cy="1524000"/>
        </p:xfrm>
        <a:graphic>
          <a:graphicData uri="http://schemas.openxmlformats.org/drawingml/2006/table">
            <a:tbl>
              <a:tblPr firstRow="1" bandRow="1">
                <a:tableStyleId>{5C22544A-7EE6-4342-B048-85BDC9FD1C3A}</a:tableStyleId>
              </a:tblPr>
              <a:tblGrid>
                <a:gridCol w="751205"/>
                <a:gridCol w="1207135"/>
                <a:gridCol w="925195"/>
                <a:gridCol w="1174115"/>
                <a:gridCol w="875665"/>
                <a:gridCol w="1214755"/>
              </a:tblGrid>
              <a:tr h="381000">
                <a:tc>
                  <a:txBody>
                    <a:bodyPr/>
                    <a:p>
                      <a:pPr algn="ctr">
                        <a:buNone/>
                      </a:pPr>
                      <a:r>
                        <a:rPr lang="zh-CN" altLang="en-US" b="1">
                          <a:solidFill>
                            <a:schemeClr val="tx1"/>
                          </a:solidFill>
                        </a:rPr>
                        <a:t>页号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内存块号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状态位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访问字段</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修改位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外存地址</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无</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x</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b</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y</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c</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z</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4" name="文本框 3"/>
          <p:cNvSpPr txBox="1"/>
          <p:nvPr/>
        </p:nvSpPr>
        <p:spPr>
          <a:xfrm>
            <a:off x="1403350" y="2780665"/>
            <a:ext cx="6124575" cy="368300"/>
          </a:xfrm>
          <a:prstGeom prst="rect">
            <a:avLst/>
          </a:prstGeom>
          <a:noFill/>
        </p:spPr>
        <p:txBody>
          <a:bodyPr wrap="square" rtlCol="0">
            <a:spAutoFit/>
          </a:bodyPr>
          <a:p>
            <a:r>
              <a:rPr lang="zh-CN" altLang="en-US"/>
              <a:t>假设此时要访问逻辑地址</a:t>
            </a:r>
            <a:r>
              <a:rPr lang="en-US" altLang="zh-CN"/>
              <a:t>=(</a:t>
            </a:r>
            <a:r>
              <a:rPr lang="zh-CN" altLang="en-US"/>
              <a:t>页号，页内偏移量</a:t>
            </a:r>
            <a:r>
              <a:rPr lang="en-US" altLang="zh-CN"/>
              <a:t>)=(0,1024)</a:t>
            </a:r>
            <a:endParaRPr lang="zh-CN" altLang="en-US"/>
          </a:p>
        </p:txBody>
      </p:sp>
      <p:sp>
        <p:nvSpPr>
          <p:cNvPr id="5" name="文本框 4"/>
          <p:cNvSpPr txBox="1"/>
          <p:nvPr/>
        </p:nvSpPr>
        <p:spPr>
          <a:xfrm>
            <a:off x="35560" y="3500755"/>
            <a:ext cx="9086215" cy="2306955"/>
          </a:xfrm>
          <a:prstGeom prst="rect">
            <a:avLst/>
          </a:prstGeom>
          <a:noFill/>
        </p:spPr>
        <p:txBody>
          <a:bodyPr wrap="square" rtlCol="0">
            <a:spAutoFit/>
          </a:bodyPr>
          <a:p>
            <a:r>
              <a:rPr lang="zh-CN" altLang="en-US"/>
              <a:t>在请求分页系统中，每当要访问的</a:t>
            </a:r>
            <a:r>
              <a:rPr lang="zh-CN" altLang="en-US">
                <a:solidFill>
                  <a:srgbClr val="C00000"/>
                </a:solidFill>
              </a:rPr>
              <a:t>页面不在内存</a:t>
            </a:r>
            <a:r>
              <a:rPr lang="zh-CN" altLang="en-US"/>
              <a:t>时，便产生一个</a:t>
            </a:r>
            <a:r>
              <a:rPr lang="zh-CN" altLang="en-US">
                <a:solidFill>
                  <a:srgbClr val="C00000"/>
                </a:solidFill>
              </a:rPr>
              <a:t>缺页中断</a:t>
            </a:r>
            <a:r>
              <a:rPr lang="zh-CN" altLang="en-US"/>
              <a:t>，然后由操作系统的缺页</a:t>
            </a:r>
            <a:r>
              <a:rPr lang="zh-CN" altLang="en-US">
                <a:solidFill>
                  <a:srgbClr val="C00000"/>
                </a:solidFill>
              </a:rPr>
              <a:t>中断处理程序处理中断</a:t>
            </a:r>
            <a:r>
              <a:rPr lang="zh-CN" altLang="en-US"/>
              <a:t>。</a:t>
            </a:r>
            <a:endParaRPr lang="zh-CN" altLang="en-US"/>
          </a:p>
          <a:p>
            <a:r>
              <a:rPr lang="zh-CN" altLang="en-US"/>
              <a:t>此时</a:t>
            </a:r>
            <a:r>
              <a:rPr lang="zh-CN" altLang="en-US">
                <a:solidFill>
                  <a:srgbClr val="C00000"/>
                </a:solidFill>
              </a:rPr>
              <a:t>缺页的进程阻塞</a:t>
            </a:r>
            <a:r>
              <a:rPr lang="zh-CN" altLang="en-US"/>
              <a:t>，放入阻塞队列，调页</a:t>
            </a:r>
            <a:r>
              <a:rPr lang="zh-CN" altLang="en-US">
                <a:solidFill>
                  <a:srgbClr val="C00000"/>
                </a:solidFill>
              </a:rPr>
              <a:t>完成后再将其唤醒</a:t>
            </a:r>
            <a:r>
              <a:rPr lang="zh-CN" altLang="en-US"/>
              <a:t>，放回</a:t>
            </a:r>
            <a:r>
              <a:rPr lang="zh-CN" altLang="en-US"/>
              <a:t>就绪队列。</a:t>
            </a:r>
            <a:endParaRPr lang="zh-CN" altLang="en-US"/>
          </a:p>
          <a:p>
            <a:endParaRPr lang="zh-CN" altLang="en-US"/>
          </a:p>
          <a:p>
            <a:r>
              <a:rPr lang="zh-CN" altLang="en-US"/>
              <a:t>如果内存中</a:t>
            </a:r>
            <a:r>
              <a:rPr lang="zh-CN" altLang="en-US">
                <a:solidFill>
                  <a:srgbClr val="C00000"/>
                </a:solidFill>
              </a:rPr>
              <a:t>有空闲块</a:t>
            </a:r>
            <a:r>
              <a:rPr lang="zh-CN" altLang="en-US"/>
              <a:t>，则为进程</a:t>
            </a:r>
            <a:r>
              <a:rPr lang="zh-CN" altLang="en-US">
                <a:solidFill>
                  <a:srgbClr val="C00000"/>
                </a:solidFill>
              </a:rPr>
              <a:t>分配一个空闲块</a:t>
            </a:r>
            <a:r>
              <a:rPr lang="zh-CN" altLang="en-US"/>
              <a:t>，将所缺页面装入该块，并修改页表中相应的</a:t>
            </a:r>
            <a:r>
              <a:rPr lang="zh-CN" altLang="en-US"/>
              <a:t>页表项。</a:t>
            </a:r>
            <a:endParaRPr lang="zh-CN" altLang="en-US"/>
          </a:p>
          <a:p>
            <a:r>
              <a:rPr lang="zh-CN" altLang="en-US"/>
              <a:t>如果内存中</a:t>
            </a:r>
            <a:r>
              <a:rPr lang="zh-CN" altLang="en-US">
                <a:solidFill>
                  <a:srgbClr val="C00000"/>
                </a:solidFill>
              </a:rPr>
              <a:t>没有空闲块</a:t>
            </a:r>
            <a:r>
              <a:rPr lang="zh-CN" altLang="en-US"/>
              <a:t>，则</a:t>
            </a:r>
            <a:r>
              <a:rPr lang="zh-CN" altLang="en-US">
                <a:solidFill>
                  <a:srgbClr val="C00000"/>
                </a:solidFill>
              </a:rPr>
              <a:t>由页面置换算法选择一个页面淘汰</a:t>
            </a:r>
            <a:r>
              <a:rPr lang="zh-CN" altLang="en-US"/>
              <a:t>，若该页面在内存期间</a:t>
            </a:r>
            <a:r>
              <a:rPr lang="zh-CN" altLang="en-US">
                <a:solidFill>
                  <a:srgbClr val="C00000"/>
                </a:solidFill>
              </a:rPr>
              <a:t>被修改过</a:t>
            </a:r>
            <a:r>
              <a:rPr lang="zh-CN" altLang="en-US"/>
              <a:t>，则要将其</a:t>
            </a:r>
            <a:r>
              <a:rPr lang="zh-CN" altLang="en-US">
                <a:solidFill>
                  <a:srgbClr val="C00000"/>
                </a:solidFill>
              </a:rPr>
              <a:t>写回外存</a:t>
            </a:r>
            <a:r>
              <a:rPr lang="zh-CN" altLang="en-US"/>
              <a:t>。未修改过的页面不用写回</a:t>
            </a:r>
            <a:r>
              <a:rPr lang="zh-CN" altLang="en-US"/>
              <a:t>外存。</a:t>
            </a:r>
            <a:endParaRPr lang="zh-CN" altLang="en-US"/>
          </a:p>
        </p:txBody>
      </p:sp>
    </p:spTree>
  </p:cSld>
  <p:clrMapOvr>
    <a:masterClrMapping/>
  </p:clrMapOvr>
  <p:transition>
    <p:fade thruBlk="1"/>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76250"/>
            <a:ext cx="9144000" cy="5924550"/>
          </a:xfrm>
        </p:spPr>
        <p:txBody>
          <a:bodyPr/>
          <a:p>
            <a:pPr marL="0" indent="0">
              <a:buNone/>
            </a:pPr>
            <a:r>
              <a:rPr lang="zh-CN" altLang="en-US" sz="2400">
                <a:solidFill>
                  <a:srgbClr val="C00000"/>
                </a:solidFill>
              </a:rPr>
              <a:t>缺页中断</a:t>
            </a:r>
            <a:r>
              <a:rPr lang="zh-CN" altLang="en-US" sz="2400"/>
              <a:t>是因为当前执行的指令想要访问的目标页面未调入内存而产生的，因此</a:t>
            </a:r>
            <a:r>
              <a:rPr lang="zh-CN" altLang="en-US" sz="2400">
                <a:solidFill>
                  <a:srgbClr val="C00000"/>
                </a:solidFill>
              </a:rPr>
              <a:t>属于内中断</a:t>
            </a:r>
            <a:r>
              <a:rPr lang="zh-CN" altLang="en-US" sz="2400"/>
              <a:t>。</a:t>
            </a:r>
            <a:endParaRPr lang="zh-CN" altLang="en-US" sz="2400"/>
          </a:p>
          <a:p>
            <a:pPr marL="0" indent="0">
              <a:buNone/>
            </a:pPr>
            <a:r>
              <a:rPr lang="zh-CN" altLang="en-US" sz="2400"/>
              <a:t>一条指令在执行期间，可能产生多次缺页中断。（如：</a:t>
            </a:r>
            <a:r>
              <a:rPr lang="en-US" altLang="zh-CN" sz="2400"/>
              <a:t>copy A to B,</a:t>
            </a:r>
            <a:r>
              <a:rPr lang="zh-CN" altLang="en-US" sz="2400"/>
              <a:t>即将逻辑地址</a:t>
            </a:r>
            <a:r>
              <a:rPr lang="en-US" altLang="zh-CN" sz="2400"/>
              <a:t>A</a:t>
            </a:r>
            <a:r>
              <a:rPr lang="zh-CN" altLang="en-US" sz="2400"/>
              <a:t>中的数据复制到逻辑地址</a:t>
            </a:r>
            <a:r>
              <a:rPr lang="en-US" altLang="zh-CN" sz="2400"/>
              <a:t>B</a:t>
            </a:r>
            <a:r>
              <a:rPr lang="zh-CN" altLang="en-US" sz="2400"/>
              <a:t>，而</a:t>
            </a:r>
            <a:r>
              <a:rPr lang="en-US" altLang="zh-CN" sz="2400"/>
              <a:t>A</a:t>
            </a:r>
            <a:r>
              <a:rPr lang="zh-CN" altLang="en-US" sz="2400"/>
              <a:t>、</a:t>
            </a:r>
            <a:r>
              <a:rPr lang="en-US" altLang="zh-CN" sz="2400"/>
              <a:t>B</a:t>
            </a:r>
            <a:r>
              <a:rPr lang="zh-CN" altLang="en-US" sz="2400"/>
              <a:t>属于不同的页面，则有可能产生两次</a:t>
            </a:r>
            <a:r>
              <a:rPr lang="zh-CN" altLang="en-US" sz="2400"/>
              <a:t>中断）</a:t>
            </a:r>
            <a:endParaRPr lang="zh-CN" altLang="en-US" sz="2400"/>
          </a:p>
        </p:txBody>
      </p:sp>
      <p:sp>
        <p:nvSpPr>
          <p:cNvPr id="123905" name="Rectangle 2"/>
          <p:cNvSpPr>
            <a:spLocks noGrp="1"/>
          </p:cNvSpPr>
          <p:nvPr>
            <p:ph type="title"/>
          </p:nvPr>
        </p:nvSpPr>
        <p:spPr>
          <a:xfrm>
            <a:off x="0" y="44450"/>
            <a:ext cx="4500880" cy="4318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4.6.1 </a:t>
            </a:r>
            <a:r>
              <a:rPr lang="zh-CN" altLang="en-US" b="1" dirty="0">
                <a:latin typeface="宋体" panose="02010600030101010101" pitchFamily="2" charset="-122"/>
                <a:ea typeface="宋体" panose="02010600030101010101" pitchFamily="2" charset="-122"/>
              </a:rPr>
              <a:t>请求分页中的硬件支持</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t="6949" r="1286"/>
          <a:stretch>
            <a:fillRect/>
          </a:stretch>
        </p:blipFill>
        <p:spPr>
          <a:xfrm>
            <a:off x="35560" y="2780665"/>
            <a:ext cx="8975725" cy="3246755"/>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5429885" y="175514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5429885" y="240284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4" name="矩形 3"/>
          <p:cNvSpPr/>
          <p:nvPr/>
        </p:nvSpPr>
        <p:spPr>
          <a:xfrm>
            <a:off x="5429885" y="305117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5429885" y="346900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endParaRPr>
          </a:p>
        </p:txBody>
      </p:sp>
      <p:sp>
        <p:nvSpPr>
          <p:cNvPr id="6" name="矩形 5"/>
          <p:cNvSpPr/>
          <p:nvPr/>
        </p:nvSpPr>
        <p:spPr>
          <a:xfrm>
            <a:off x="5429885" y="38868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6365875" y="3050540"/>
            <a:ext cx="473075" cy="368300"/>
          </a:xfrm>
          <a:prstGeom prst="rect">
            <a:avLst/>
          </a:prstGeom>
          <a:noFill/>
        </p:spPr>
        <p:txBody>
          <a:bodyPr wrap="square" rtlCol="0">
            <a:spAutoFit/>
          </a:bodyPr>
          <a:p>
            <a:r>
              <a:rPr lang="en-US" altLang="zh-CN"/>
              <a:t>...</a:t>
            </a:r>
            <a:endParaRPr lang="en-US" altLang="zh-CN"/>
          </a:p>
        </p:txBody>
      </p:sp>
      <p:sp>
        <p:nvSpPr>
          <p:cNvPr id="8" name="文本框 7"/>
          <p:cNvSpPr txBox="1"/>
          <p:nvPr/>
        </p:nvSpPr>
        <p:spPr>
          <a:xfrm>
            <a:off x="4998085" y="3100705"/>
            <a:ext cx="473075" cy="368300"/>
          </a:xfrm>
          <a:prstGeom prst="rect">
            <a:avLst/>
          </a:prstGeom>
          <a:noFill/>
        </p:spPr>
        <p:txBody>
          <a:bodyPr wrap="square" rtlCol="0">
            <a:spAutoFit/>
          </a:bodyPr>
          <a:p>
            <a:r>
              <a:rPr lang="en-US" altLang="zh-CN"/>
              <a:t>...</a:t>
            </a:r>
            <a:endParaRPr lang="en-US" altLang="zh-CN"/>
          </a:p>
        </p:txBody>
      </p:sp>
      <p:sp>
        <p:nvSpPr>
          <p:cNvPr id="9" name="文本框 8"/>
          <p:cNvSpPr txBox="1"/>
          <p:nvPr/>
        </p:nvSpPr>
        <p:spPr>
          <a:xfrm>
            <a:off x="4836795" y="1908810"/>
            <a:ext cx="593090" cy="399415"/>
          </a:xfrm>
          <a:prstGeom prst="rect">
            <a:avLst/>
          </a:prstGeom>
          <a:noFill/>
        </p:spPr>
        <p:txBody>
          <a:bodyPr wrap="square" rtlCol="0">
            <a:noAutofit/>
          </a:bodyPr>
          <a:p>
            <a:r>
              <a:rPr lang="en-US" altLang="zh-CN"/>
              <a:t>100</a:t>
            </a:r>
            <a:endParaRPr lang="en-US" altLang="zh-CN"/>
          </a:p>
        </p:txBody>
      </p:sp>
      <p:sp>
        <p:nvSpPr>
          <p:cNvPr id="11" name="文本框 10"/>
          <p:cNvSpPr txBox="1"/>
          <p:nvPr/>
        </p:nvSpPr>
        <p:spPr>
          <a:xfrm>
            <a:off x="4826000" y="3519170"/>
            <a:ext cx="603885" cy="368300"/>
          </a:xfrm>
          <a:prstGeom prst="rect">
            <a:avLst/>
          </a:prstGeom>
          <a:noFill/>
        </p:spPr>
        <p:txBody>
          <a:bodyPr wrap="square" rtlCol="0">
            <a:spAutoFit/>
          </a:bodyPr>
          <a:p>
            <a:r>
              <a:rPr lang="en-US" altLang="zh-CN"/>
              <a:t>179</a:t>
            </a:r>
            <a:endParaRPr lang="en-US" altLang="zh-CN"/>
          </a:p>
        </p:txBody>
      </p:sp>
      <p:sp>
        <p:nvSpPr>
          <p:cNvPr id="12" name="文本框 11"/>
          <p:cNvSpPr txBox="1"/>
          <p:nvPr/>
        </p:nvSpPr>
        <p:spPr>
          <a:xfrm>
            <a:off x="4843145" y="3937635"/>
            <a:ext cx="586740" cy="368300"/>
          </a:xfrm>
          <a:prstGeom prst="rect">
            <a:avLst/>
          </a:prstGeom>
          <a:noFill/>
        </p:spPr>
        <p:txBody>
          <a:bodyPr wrap="square" rtlCol="0">
            <a:spAutoFit/>
          </a:bodyPr>
          <a:p>
            <a:r>
              <a:rPr lang="en-US" altLang="zh-CN"/>
              <a:t>180</a:t>
            </a:r>
            <a:endParaRPr lang="en-US" altLang="zh-CN"/>
          </a:p>
        </p:txBody>
      </p:sp>
      <p:sp>
        <p:nvSpPr>
          <p:cNvPr id="13" name="矩形 12"/>
          <p:cNvSpPr/>
          <p:nvPr/>
        </p:nvSpPr>
        <p:spPr>
          <a:xfrm>
            <a:off x="5429885" y="430530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5429885" y="470725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文本框 14"/>
          <p:cNvSpPr txBox="1"/>
          <p:nvPr/>
        </p:nvSpPr>
        <p:spPr>
          <a:xfrm>
            <a:off x="4998085" y="4331335"/>
            <a:ext cx="473075" cy="368300"/>
          </a:xfrm>
          <a:prstGeom prst="rect">
            <a:avLst/>
          </a:prstGeom>
          <a:noFill/>
        </p:spPr>
        <p:txBody>
          <a:bodyPr wrap="square" rtlCol="0">
            <a:spAutoFit/>
          </a:bodyPr>
          <a:p>
            <a:r>
              <a:rPr lang="en-US" altLang="zh-CN"/>
              <a:t>...</a:t>
            </a:r>
            <a:endParaRPr lang="en-US" altLang="zh-CN"/>
          </a:p>
        </p:txBody>
      </p:sp>
      <p:sp>
        <p:nvSpPr>
          <p:cNvPr id="16" name="文本框 15"/>
          <p:cNvSpPr txBox="1"/>
          <p:nvPr/>
        </p:nvSpPr>
        <p:spPr>
          <a:xfrm>
            <a:off x="6372860" y="4305300"/>
            <a:ext cx="473075" cy="368300"/>
          </a:xfrm>
          <a:prstGeom prst="rect">
            <a:avLst/>
          </a:prstGeom>
          <a:noFill/>
        </p:spPr>
        <p:txBody>
          <a:bodyPr wrap="square" rtlCol="0">
            <a:spAutoFit/>
          </a:bodyPr>
          <a:p>
            <a:r>
              <a:rPr lang="en-US" altLang="zh-CN"/>
              <a:t>...</a:t>
            </a:r>
            <a:endParaRPr lang="en-US" altLang="zh-CN"/>
          </a:p>
        </p:txBody>
      </p:sp>
      <p:sp>
        <p:nvSpPr>
          <p:cNvPr id="17" name="文本框 16"/>
          <p:cNvSpPr txBox="1"/>
          <p:nvPr/>
        </p:nvSpPr>
        <p:spPr>
          <a:xfrm>
            <a:off x="7934960" y="1268730"/>
            <a:ext cx="1209040" cy="645160"/>
          </a:xfrm>
          <a:prstGeom prst="rect">
            <a:avLst/>
          </a:prstGeom>
          <a:noFill/>
        </p:spPr>
        <p:txBody>
          <a:bodyPr wrap="square" rtlCol="0">
            <a:spAutoFit/>
          </a:bodyPr>
          <a:p>
            <a:pPr algn="ctr"/>
            <a:r>
              <a:rPr lang="zh-CN" altLang="en-US"/>
              <a:t>物理地址</a:t>
            </a:r>
            <a:endParaRPr lang="zh-CN" altLang="en-US"/>
          </a:p>
          <a:p>
            <a:pPr algn="ctr"/>
            <a:r>
              <a:rPr lang="en-US" altLang="zh-CN"/>
              <a:t>(</a:t>
            </a:r>
            <a:r>
              <a:rPr lang="zh-CN" altLang="en-US"/>
              <a:t>绝对地址</a:t>
            </a:r>
            <a:r>
              <a:rPr lang="en-US" altLang="zh-CN"/>
              <a:t>)</a:t>
            </a:r>
            <a:endParaRPr lang="en-US" altLang="zh-CN"/>
          </a:p>
        </p:txBody>
      </p:sp>
      <p:sp>
        <p:nvSpPr>
          <p:cNvPr id="18" name="文本框 17"/>
          <p:cNvSpPr txBox="1"/>
          <p:nvPr/>
        </p:nvSpPr>
        <p:spPr>
          <a:xfrm>
            <a:off x="7680325" y="1844675"/>
            <a:ext cx="626110" cy="368300"/>
          </a:xfrm>
          <a:prstGeom prst="rect">
            <a:avLst/>
          </a:prstGeom>
          <a:noFill/>
        </p:spPr>
        <p:txBody>
          <a:bodyPr wrap="square" rtlCol="0">
            <a:spAutoFit/>
          </a:bodyPr>
          <a:p>
            <a:r>
              <a:rPr lang="en-US" altLang="zh-CN"/>
              <a:t>100</a:t>
            </a:r>
            <a:endParaRPr lang="en-US" altLang="zh-CN"/>
          </a:p>
        </p:txBody>
      </p:sp>
      <p:sp>
        <p:nvSpPr>
          <p:cNvPr id="19" name="文本框 18"/>
          <p:cNvSpPr txBox="1"/>
          <p:nvPr/>
        </p:nvSpPr>
        <p:spPr>
          <a:xfrm>
            <a:off x="7680325" y="4772660"/>
            <a:ext cx="629920" cy="368300"/>
          </a:xfrm>
          <a:prstGeom prst="rect">
            <a:avLst/>
          </a:prstGeom>
          <a:noFill/>
        </p:spPr>
        <p:txBody>
          <a:bodyPr wrap="square" rtlCol="0">
            <a:spAutoFit/>
          </a:bodyPr>
          <a:p>
            <a:r>
              <a:rPr lang="en-US" altLang="zh-CN"/>
              <a:t>179</a:t>
            </a:r>
            <a:endParaRPr lang="en-US" altLang="zh-CN"/>
          </a:p>
        </p:txBody>
      </p:sp>
      <p:sp>
        <p:nvSpPr>
          <p:cNvPr id="20" name="文本框 19"/>
          <p:cNvSpPr txBox="1"/>
          <p:nvPr/>
        </p:nvSpPr>
        <p:spPr>
          <a:xfrm>
            <a:off x="4839335" y="4745355"/>
            <a:ext cx="579120" cy="368300"/>
          </a:xfrm>
          <a:prstGeom prst="rect">
            <a:avLst/>
          </a:prstGeom>
          <a:noFill/>
        </p:spPr>
        <p:txBody>
          <a:bodyPr wrap="square" rtlCol="0">
            <a:spAutoFit/>
          </a:bodyPr>
          <a:p>
            <a:r>
              <a:rPr lang="en-US" altLang="zh-CN"/>
              <a:t>279</a:t>
            </a:r>
            <a:endParaRPr lang="en-US" altLang="zh-CN"/>
          </a:p>
        </p:txBody>
      </p:sp>
      <p:sp>
        <p:nvSpPr>
          <p:cNvPr id="21" name="文本框 20"/>
          <p:cNvSpPr txBox="1"/>
          <p:nvPr/>
        </p:nvSpPr>
        <p:spPr>
          <a:xfrm>
            <a:off x="6366510" y="4722495"/>
            <a:ext cx="508000" cy="368300"/>
          </a:xfrm>
          <a:prstGeom prst="rect">
            <a:avLst/>
          </a:prstGeom>
          <a:noFill/>
        </p:spPr>
        <p:txBody>
          <a:bodyPr wrap="square" rtlCol="0">
            <a:spAutoFit/>
          </a:bodyPr>
          <a:p>
            <a:r>
              <a:rPr lang="en-US" altLang="zh-CN"/>
              <a:t>...</a:t>
            </a:r>
            <a:endParaRPr lang="en-US" altLang="zh-CN"/>
          </a:p>
        </p:txBody>
      </p:sp>
      <p:sp>
        <p:nvSpPr>
          <p:cNvPr id="22" name="矩形 21"/>
          <p:cNvSpPr/>
          <p:nvPr/>
        </p:nvSpPr>
        <p:spPr>
          <a:xfrm>
            <a:off x="5429885" y="5132705"/>
            <a:ext cx="2304415" cy="1152525"/>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nvSpPr>
        <p:spPr>
          <a:xfrm>
            <a:off x="5893435" y="6327140"/>
            <a:ext cx="1374140" cy="368300"/>
          </a:xfrm>
          <a:prstGeom prst="rect">
            <a:avLst/>
          </a:prstGeom>
          <a:noFill/>
        </p:spPr>
        <p:txBody>
          <a:bodyPr wrap="square" rtlCol="0">
            <a:spAutoFit/>
          </a:bodyPr>
          <a:p>
            <a:pPr algn="ctr"/>
            <a:r>
              <a:rPr lang="zh-CN" altLang="en-US">
                <a:solidFill>
                  <a:schemeClr val="accent6"/>
                </a:solidFill>
              </a:rPr>
              <a:t>内存</a:t>
            </a:r>
            <a:endParaRPr lang="zh-CN" altLang="en-US">
              <a:solidFill>
                <a:schemeClr val="accent6"/>
              </a:solidFill>
            </a:endParaRPr>
          </a:p>
        </p:txBody>
      </p:sp>
      <p:cxnSp>
        <p:nvCxnSpPr>
          <p:cNvPr id="24" name="直接箭头连接符 23"/>
          <p:cNvCxnSpPr/>
          <p:nvPr/>
        </p:nvCxnSpPr>
        <p:spPr>
          <a:xfrm flipH="1">
            <a:off x="7933055" y="2132330"/>
            <a:ext cx="1905" cy="263144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25" name="矩形标注 24"/>
          <p:cNvSpPr/>
          <p:nvPr/>
        </p:nvSpPr>
        <p:spPr>
          <a:xfrm>
            <a:off x="8028305" y="3644900"/>
            <a:ext cx="1033780" cy="856615"/>
          </a:xfrm>
          <a:prstGeom prst="wedgeRectCallout">
            <a:avLst>
              <a:gd name="adj1" fmla="val -77702"/>
              <a:gd name="adj2" fmla="val -4725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变量</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lang="zh-CN" altLang="en-US" sz="1800" smtClean="0">
                <a:ln>
                  <a:noFill/>
                </a:ln>
                <a:effectLst/>
                <a:sym typeface="+mn-ea"/>
              </a:rPr>
              <a:t>的</a:t>
            </a:r>
            <a:endParaRPr lang="zh-CN" altLang="en-US" sz="1800" smtClean="0">
              <a:ln>
                <a:noFill/>
              </a:ln>
              <a:effectLst/>
              <a:sym typeface="+mn-ea"/>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正确存放</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位置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矩形 25"/>
          <p:cNvSpPr/>
          <p:nvPr/>
        </p:nvSpPr>
        <p:spPr>
          <a:xfrm>
            <a:off x="1706880" y="128016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1706880" y="192786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28" name="矩形 27"/>
          <p:cNvSpPr/>
          <p:nvPr/>
        </p:nvSpPr>
        <p:spPr>
          <a:xfrm>
            <a:off x="1706880" y="257619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a:xfrm>
            <a:off x="1706880" y="299466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文本框 29"/>
          <p:cNvSpPr txBox="1"/>
          <p:nvPr/>
        </p:nvSpPr>
        <p:spPr>
          <a:xfrm>
            <a:off x="1268095" y="2603500"/>
            <a:ext cx="473075" cy="368300"/>
          </a:xfrm>
          <a:prstGeom prst="rect">
            <a:avLst/>
          </a:prstGeom>
          <a:noFill/>
        </p:spPr>
        <p:txBody>
          <a:bodyPr wrap="square" rtlCol="0">
            <a:spAutoFit/>
          </a:bodyPr>
          <a:p>
            <a:r>
              <a:rPr lang="en-US" altLang="zh-CN"/>
              <a:t>...</a:t>
            </a:r>
            <a:endParaRPr lang="en-US" altLang="zh-CN"/>
          </a:p>
        </p:txBody>
      </p:sp>
      <p:sp>
        <p:nvSpPr>
          <p:cNvPr id="31" name="文本框 30"/>
          <p:cNvSpPr txBox="1"/>
          <p:nvPr/>
        </p:nvSpPr>
        <p:spPr>
          <a:xfrm>
            <a:off x="2642870" y="2577465"/>
            <a:ext cx="473075" cy="368300"/>
          </a:xfrm>
          <a:prstGeom prst="rect">
            <a:avLst/>
          </a:prstGeom>
          <a:noFill/>
        </p:spPr>
        <p:txBody>
          <a:bodyPr wrap="square" rtlCol="0">
            <a:spAutoFit/>
          </a:bodyPr>
          <a:p>
            <a:r>
              <a:rPr lang="en-US" altLang="zh-CN"/>
              <a:t>...</a:t>
            </a:r>
            <a:endParaRPr lang="en-US" altLang="zh-CN"/>
          </a:p>
        </p:txBody>
      </p:sp>
      <p:sp>
        <p:nvSpPr>
          <p:cNvPr id="32" name="文本框 31"/>
          <p:cNvSpPr txBox="1"/>
          <p:nvPr/>
        </p:nvSpPr>
        <p:spPr>
          <a:xfrm>
            <a:off x="1233805" y="1495425"/>
            <a:ext cx="473075" cy="368300"/>
          </a:xfrm>
          <a:prstGeom prst="rect">
            <a:avLst/>
          </a:prstGeom>
          <a:noFill/>
        </p:spPr>
        <p:txBody>
          <a:bodyPr wrap="square" rtlCol="0">
            <a:spAutoFit/>
          </a:bodyPr>
          <a:p>
            <a:r>
              <a:rPr lang="en-US" altLang="zh-CN"/>
              <a:t> 0</a:t>
            </a:r>
            <a:endParaRPr lang="en-US" altLang="zh-CN"/>
          </a:p>
        </p:txBody>
      </p:sp>
      <p:sp>
        <p:nvSpPr>
          <p:cNvPr id="33" name="文本框 32"/>
          <p:cNvSpPr txBox="1"/>
          <p:nvPr/>
        </p:nvSpPr>
        <p:spPr>
          <a:xfrm>
            <a:off x="1233805" y="2060575"/>
            <a:ext cx="473075" cy="368300"/>
          </a:xfrm>
          <a:prstGeom prst="rect">
            <a:avLst/>
          </a:prstGeom>
          <a:noFill/>
        </p:spPr>
        <p:txBody>
          <a:bodyPr wrap="square" rtlCol="0">
            <a:spAutoFit/>
          </a:bodyPr>
          <a:p>
            <a:r>
              <a:rPr lang="en-US" altLang="zh-CN"/>
              <a:t> 1</a:t>
            </a:r>
            <a:endParaRPr lang="en-US" altLang="zh-CN"/>
          </a:p>
        </p:txBody>
      </p:sp>
      <p:sp>
        <p:nvSpPr>
          <p:cNvPr id="34" name="文本框 33"/>
          <p:cNvSpPr txBox="1"/>
          <p:nvPr/>
        </p:nvSpPr>
        <p:spPr>
          <a:xfrm>
            <a:off x="1150620" y="3007995"/>
            <a:ext cx="597535" cy="368300"/>
          </a:xfrm>
          <a:prstGeom prst="rect">
            <a:avLst/>
          </a:prstGeom>
          <a:noFill/>
        </p:spPr>
        <p:txBody>
          <a:bodyPr wrap="square" rtlCol="0">
            <a:spAutoFit/>
          </a:bodyPr>
          <a:p>
            <a:r>
              <a:rPr lang="en-US" altLang="zh-CN"/>
              <a:t>179</a:t>
            </a:r>
            <a:endParaRPr lang="en-US" altLang="zh-CN"/>
          </a:p>
        </p:txBody>
      </p:sp>
      <p:sp>
        <p:nvSpPr>
          <p:cNvPr id="35" name="文本框 34"/>
          <p:cNvSpPr txBox="1"/>
          <p:nvPr/>
        </p:nvSpPr>
        <p:spPr>
          <a:xfrm>
            <a:off x="1741170" y="3037840"/>
            <a:ext cx="591185" cy="368300"/>
          </a:xfrm>
          <a:prstGeom prst="rect">
            <a:avLst/>
          </a:prstGeom>
          <a:noFill/>
        </p:spPr>
        <p:txBody>
          <a:bodyPr wrap="square" rtlCol="0">
            <a:spAutoFit/>
          </a:bodyPr>
          <a:p>
            <a:r>
              <a:rPr lang="en-US" altLang="zh-CN"/>
              <a:t>......</a:t>
            </a:r>
            <a:endParaRPr lang="en-US" altLang="zh-CN"/>
          </a:p>
        </p:txBody>
      </p:sp>
      <p:sp>
        <p:nvSpPr>
          <p:cNvPr id="36" name="文本框 35"/>
          <p:cNvSpPr txBox="1"/>
          <p:nvPr/>
        </p:nvSpPr>
        <p:spPr>
          <a:xfrm>
            <a:off x="1741170" y="3477895"/>
            <a:ext cx="1946275" cy="645160"/>
          </a:xfrm>
          <a:prstGeom prst="rect">
            <a:avLst/>
          </a:prstGeom>
          <a:noFill/>
        </p:spPr>
        <p:txBody>
          <a:bodyPr wrap="square" rtlCol="0">
            <a:spAutoFit/>
          </a:bodyPr>
          <a:p>
            <a:r>
              <a:rPr lang="zh-CN" altLang="en-US">
                <a:solidFill>
                  <a:schemeClr val="accent6"/>
                </a:solidFill>
              </a:rPr>
              <a:t>装入模块</a:t>
            </a:r>
            <a:endParaRPr lang="zh-CN" altLang="en-US">
              <a:solidFill>
                <a:schemeClr val="accent6"/>
              </a:solidFill>
            </a:endParaRPr>
          </a:p>
          <a:p>
            <a:r>
              <a:rPr lang="zh-CN" altLang="en-US"/>
              <a:t>可执行文件</a:t>
            </a:r>
            <a:r>
              <a:rPr lang="en-US" altLang="zh-CN"/>
              <a:t>(*.exe)</a:t>
            </a:r>
            <a:endParaRPr lang="en-US" altLang="zh-CN"/>
          </a:p>
        </p:txBody>
      </p:sp>
      <p:sp>
        <p:nvSpPr>
          <p:cNvPr id="37" name="右箭头 36"/>
          <p:cNvSpPr/>
          <p:nvPr/>
        </p:nvSpPr>
        <p:spPr>
          <a:xfrm>
            <a:off x="4067810" y="3356610"/>
            <a:ext cx="791845" cy="683260"/>
          </a:xfrm>
          <a:prstGeom prst="rightArrow">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8" name="文本框 37"/>
          <p:cNvSpPr txBox="1"/>
          <p:nvPr/>
        </p:nvSpPr>
        <p:spPr>
          <a:xfrm>
            <a:off x="842645" y="560070"/>
            <a:ext cx="1377315" cy="645160"/>
          </a:xfrm>
          <a:prstGeom prst="rect">
            <a:avLst/>
          </a:prstGeom>
          <a:noFill/>
        </p:spPr>
        <p:txBody>
          <a:bodyPr wrap="square" rtlCol="0">
            <a:spAutoFit/>
          </a:bodyPr>
          <a:p>
            <a:pPr algn="ctr"/>
            <a:r>
              <a:rPr lang="zh-CN" altLang="en-US"/>
              <a:t>逻辑地址</a:t>
            </a:r>
            <a:endParaRPr lang="zh-CN" altLang="en-US"/>
          </a:p>
          <a:p>
            <a:pPr algn="ctr"/>
            <a:r>
              <a:rPr lang="en-US" altLang="zh-CN"/>
              <a:t>(</a:t>
            </a:r>
            <a:r>
              <a:rPr lang="zh-CN" altLang="en-US"/>
              <a:t>相对地址</a:t>
            </a:r>
            <a:r>
              <a:rPr lang="en-US" altLang="zh-CN"/>
              <a:t>)</a:t>
            </a:r>
            <a:endParaRPr lang="en-US" altLang="zh-CN"/>
          </a:p>
        </p:txBody>
      </p:sp>
      <p:sp>
        <p:nvSpPr>
          <p:cNvPr id="41" name="文本框 40"/>
          <p:cNvSpPr txBox="1"/>
          <p:nvPr/>
        </p:nvSpPr>
        <p:spPr>
          <a:xfrm>
            <a:off x="0" y="16510"/>
            <a:ext cx="3064510" cy="460375"/>
          </a:xfrm>
          <a:prstGeom prst="rect">
            <a:avLst/>
          </a:prstGeom>
          <a:noFill/>
        </p:spPr>
        <p:txBody>
          <a:bodyPr wrap="square" rtlCol="0">
            <a:spAutoFit/>
          </a:bodyPr>
          <a:p>
            <a:r>
              <a:rPr lang="zh-CN" altLang="en-US" sz="2400"/>
              <a:t>指令的工作原理</a:t>
            </a:r>
            <a:endParaRPr lang="zh-CN" altLang="en-US" sz="2400"/>
          </a:p>
        </p:txBody>
      </p:sp>
      <p:sp>
        <p:nvSpPr>
          <p:cNvPr id="40" name="矩形 39"/>
          <p:cNvSpPr/>
          <p:nvPr/>
        </p:nvSpPr>
        <p:spPr>
          <a:xfrm>
            <a:off x="5436235" y="594995"/>
            <a:ext cx="2297430" cy="1152525"/>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文本框 41"/>
          <p:cNvSpPr txBox="1"/>
          <p:nvPr/>
        </p:nvSpPr>
        <p:spPr>
          <a:xfrm>
            <a:off x="4859655" y="2527300"/>
            <a:ext cx="593090" cy="399415"/>
          </a:xfrm>
          <a:prstGeom prst="rect">
            <a:avLst/>
          </a:prstGeom>
          <a:noFill/>
        </p:spPr>
        <p:txBody>
          <a:bodyPr wrap="square" rtlCol="0">
            <a:noAutofit/>
          </a:bodyPr>
          <a:p>
            <a:r>
              <a:rPr lang="en-US" altLang="zh-CN"/>
              <a:t>101</a:t>
            </a:r>
            <a:endParaRPr lang="en-US" altLang="zh-CN"/>
          </a:p>
        </p:txBody>
      </p:sp>
      <p:sp>
        <p:nvSpPr>
          <p:cNvPr id="46" name="矩形 45"/>
          <p:cNvSpPr/>
          <p:nvPr/>
        </p:nvSpPr>
        <p:spPr>
          <a:xfrm>
            <a:off x="5436235" y="707390"/>
            <a:ext cx="2296160" cy="353695"/>
          </a:xfrm>
          <a:prstGeom prst="rect">
            <a:avLst/>
          </a:prstGeom>
          <a:solidFill>
            <a:srgbClr val="FFC0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其它进程的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内存空间</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a:xfrm>
            <a:off x="5436870" y="1052830"/>
            <a:ext cx="2303145" cy="417830"/>
          </a:xfrm>
          <a:prstGeom prst="rect">
            <a:avLst/>
          </a:prstGeom>
          <a:solidFill>
            <a:srgbClr val="C000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4" name="文本框 43"/>
          <p:cNvSpPr txBox="1"/>
          <p:nvPr/>
        </p:nvSpPr>
        <p:spPr>
          <a:xfrm>
            <a:off x="4937760" y="998855"/>
            <a:ext cx="492125" cy="399415"/>
          </a:xfrm>
          <a:prstGeom prst="rect">
            <a:avLst/>
          </a:prstGeom>
          <a:noFill/>
        </p:spPr>
        <p:txBody>
          <a:bodyPr wrap="square" rtlCol="0">
            <a:noAutofit/>
          </a:bodyPr>
          <a:p>
            <a:r>
              <a:rPr lang="en-US" altLang="zh-CN"/>
              <a:t>79</a:t>
            </a:r>
            <a:endParaRPr lang="en-US" altLang="zh-CN"/>
          </a:p>
        </p:txBody>
      </p:sp>
      <p:sp>
        <p:nvSpPr>
          <p:cNvPr id="47" name="矩形 46"/>
          <p:cNvSpPr/>
          <p:nvPr/>
        </p:nvSpPr>
        <p:spPr>
          <a:xfrm>
            <a:off x="5436235" y="1470660"/>
            <a:ext cx="2303145" cy="101600"/>
          </a:xfrm>
          <a:prstGeom prst="rect">
            <a:avLst/>
          </a:prstGeom>
          <a:solidFill>
            <a:srgbClr val="FFC0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rgbClr val="FFC000"/>
              </a:solidFill>
              <a:effectLst/>
              <a:latin typeface="Arial" panose="020B0604020202020204" pitchFamily="34" charset="0"/>
              <a:ea typeface="宋体" panose="02010600030101010101" pitchFamily="2" charset="-122"/>
            </a:endParaRPr>
          </a:p>
        </p:txBody>
      </p:sp>
      <p:sp>
        <p:nvSpPr>
          <p:cNvPr id="48" name="乘号 47"/>
          <p:cNvSpPr/>
          <p:nvPr/>
        </p:nvSpPr>
        <p:spPr>
          <a:xfrm>
            <a:off x="7812405" y="908685"/>
            <a:ext cx="504190" cy="431800"/>
          </a:xfrm>
          <a:prstGeom prst="mathMultiply">
            <a:avLst/>
          </a:prstGeom>
          <a:solidFill>
            <a:srgbClr val="C00000"/>
          </a:solidFill>
          <a:ln w="28575" cap="flat" cmpd="sng" algn="ctr">
            <a:solidFill>
              <a:srgbClr val="C00000"/>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endParaRPr>
          </a:p>
        </p:txBody>
      </p:sp>
      <p:sp>
        <p:nvSpPr>
          <p:cNvPr id="49" name="文本框 48"/>
          <p:cNvSpPr txBox="1"/>
          <p:nvPr/>
        </p:nvSpPr>
        <p:spPr>
          <a:xfrm>
            <a:off x="179070" y="4292600"/>
            <a:ext cx="4135755" cy="922020"/>
          </a:xfrm>
          <a:prstGeom prst="rect">
            <a:avLst/>
          </a:prstGeom>
          <a:noFill/>
        </p:spPr>
        <p:txBody>
          <a:bodyPr wrap="square" rtlCol="0">
            <a:spAutoFit/>
          </a:bodyPr>
          <a:p>
            <a:r>
              <a:rPr lang="zh-CN" altLang="en-US"/>
              <a:t>程序在编译过程中，一般使用</a:t>
            </a:r>
            <a:r>
              <a:rPr lang="zh-CN" altLang="en-US"/>
              <a:t>逻辑地址，</a:t>
            </a:r>
            <a:endParaRPr lang="zh-CN" altLang="en-US"/>
          </a:p>
          <a:p>
            <a:r>
              <a:rPr lang="zh-CN" altLang="en-US"/>
              <a:t>而程序最终被装到某个位置，是我们没有办法</a:t>
            </a:r>
            <a:r>
              <a:rPr lang="zh-CN" altLang="en-US"/>
              <a:t>确定的。</a:t>
            </a:r>
            <a:endParaRPr lang="zh-CN" altLang="en-US"/>
          </a:p>
        </p:txBody>
      </p:sp>
      <p:sp>
        <p:nvSpPr>
          <p:cNvPr id="50" name="圆角矩形标注 49"/>
          <p:cNvSpPr/>
          <p:nvPr/>
        </p:nvSpPr>
        <p:spPr>
          <a:xfrm>
            <a:off x="611505" y="5445125"/>
            <a:ext cx="3354705" cy="665480"/>
          </a:xfrm>
          <a:prstGeom prst="wedgeRoundRectCallout">
            <a:avLst>
              <a:gd name="adj1" fmla="val -50671"/>
              <a:gd name="adj2" fmla="val -86074"/>
              <a:gd name="adj3" fmla="val 16667"/>
            </a:avLst>
          </a:prstGeom>
          <a:solidFill>
            <a:srgbClr val="C000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如何将指令中的逻辑地址转换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为</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物理地址？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2"/>
          <p:cNvSpPr>
            <a:spLocks noGrp="1"/>
          </p:cNvSpPr>
          <p:nvPr>
            <p:ph type="title"/>
          </p:nvPr>
        </p:nvSpPr>
        <p:spPr/>
        <p:txBody>
          <a:bodyPr wrap="square" lIns="91440" tIns="45720" rIns="91440" bIns="45720" anchor="ctr" anchorCtr="0"/>
          <a:p>
            <a:pPr eaLnBrk="1" hangingPunct="1"/>
            <a:r>
              <a:rPr lang="zh-CN" altLang="en-US" b="1" dirty="0">
                <a:ea typeface="宋体" panose="02010600030101010101" pitchFamily="2" charset="-122"/>
              </a:rPr>
              <a:t>缺页中断的处理步骤</a:t>
            </a:r>
            <a:endParaRPr lang="zh-CN" altLang="en-US" b="1" dirty="0">
              <a:ea typeface="宋体" panose="02010600030101010101" pitchFamily="2" charset="-122"/>
            </a:endParaRPr>
          </a:p>
        </p:txBody>
      </p:sp>
      <p:pic>
        <p:nvPicPr>
          <p:cNvPr id="124930" name="Picture 3"/>
          <p:cNvPicPr>
            <a:picLocks noChangeAspect="1"/>
          </p:cNvPicPr>
          <p:nvPr/>
        </p:nvPicPr>
        <p:blipFill>
          <a:blip r:embed="rId1"/>
          <a:srcRect l="5911" t="1289" r="5911" b="995"/>
          <a:stretch>
            <a:fillRect/>
          </a:stretch>
        </p:blipFill>
        <p:spPr>
          <a:xfrm>
            <a:off x="467360" y="765175"/>
            <a:ext cx="8239125" cy="5380038"/>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5.2.</a:t>
            </a:r>
            <a:r>
              <a:rPr lang="en-US" altLang="zh-CN" b="1" dirty="0">
                <a:latin typeface="宋体" panose="02010600030101010101" pitchFamily="2" charset="-122"/>
                <a:ea typeface="宋体" panose="02010600030101010101" pitchFamily="2" charset="-122"/>
                <a:sym typeface="+mn-ea"/>
              </a:rPr>
              <a:t>1</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请求分页中的硬件支持</a:t>
            </a:r>
            <a:endParaRPr lang="zh-CN" altLang="en-US" b="1" dirty="0">
              <a:latin typeface="宋体" panose="02010600030101010101" pitchFamily="2" charset="-122"/>
              <a:ea typeface="宋体" panose="02010600030101010101" pitchFamily="2" charset="-122"/>
            </a:endParaRPr>
          </a:p>
        </p:txBody>
      </p:sp>
      <p:sp>
        <p:nvSpPr>
          <p:cNvPr id="125954" name="Rectangle 2"/>
          <p:cNvSpPr>
            <a:spLocks noGrp="1"/>
          </p:cNvSpPr>
          <p:nvPr>
            <p:ph type="body" sz="half" idx="1"/>
          </p:nvPr>
        </p:nvSpPr>
        <p:spPr>
          <a:xfrm>
            <a:off x="107950" y="549275"/>
            <a:ext cx="6408738" cy="5851525"/>
          </a:xfrm>
        </p:spPr>
        <p:txBody>
          <a:bodyPr wrap="square" lIns="91440" tIns="45720" rIns="91440" bIns="45720" anchor="t" anchorCtr="0"/>
          <a:p>
            <a:pPr eaLnBrk="1" hangingPunct="1">
              <a:buClrTx/>
              <a:buSzTx/>
              <a:buFontTx/>
            </a:pPr>
            <a:r>
              <a:rPr lang="zh-CN" altLang="en-US" sz="2400" dirty="0"/>
              <a:t>缺页中断机构</a:t>
            </a:r>
            <a:endParaRPr lang="zh-CN" altLang="en-US" sz="2400" dirty="0"/>
          </a:p>
          <a:p>
            <a:pPr lvl="1" eaLnBrk="1" hangingPunct="1"/>
            <a:r>
              <a:rPr lang="zh-CN" altLang="en-US" sz="2000" dirty="0"/>
              <a:t>每当进程要访问的页不在内存，则自陷，产生缺页中断。调用操作系统提供的中断处理程序。</a:t>
            </a:r>
            <a:endParaRPr lang="zh-CN" altLang="en-US" sz="2000" dirty="0"/>
          </a:p>
          <a:p>
            <a:pPr eaLnBrk="1" hangingPunct="1">
              <a:buClrTx/>
              <a:buSzTx/>
              <a:buFontTx/>
            </a:pPr>
            <a:r>
              <a:rPr lang="zh-CN" altLang="en-US" sz="2400" dirty="0"/>
              <a:t>缺页中断的特殊性：</a:t>
            </a:r>
            <a:endParaRPr lang="zh-CN" altLang="en-US" sz="2400" dirty="0"/>
          </a:p>
          <a:p>
            <a:pPr lvl="1" eaLnBrk="1" hangingPunct="1"/>
            <a:r>
              <a:rPr lang="zh-CN" altLang="en-US" sz="2000" dirty="0"/>
              <a:t>缺页中断可能在指令执行期间产生并处理，而不一定是在一条指令执行完毕之后。所缺的页面调入之后，</a:t>
            </a:r>
            <a:r>
              <a:rPr lang="zh-CN" altLang="en-US" sz="2000" dirty="0">
                <a:solidFill>
                  <a:srgbClr val="0000FF"/>
                </a:solidFill>
              </a:rPr>
              <a:t>重新执行被中断的指令</a:t>
            </a:r>
            <a:r>
              <a:rPr lang="zh-CN" altLang="en-US" sz="2000" dirty="0"/>
              <a:t>（从取址开始）。</a:t>
            </a:r>
            <a:endParaRPr lang="zh-CN" altLang="en-US" sz="2000" dirty="0"/>
          </a:p>
          <a:p>
            <a:pPr lvl="1" eaLnBrk="1" hangingPunct="1"/>
            <a:r>
              <a:rPr lang="zh-CN" altLang="en-US" sz="2000" dirty="0"/>
              <a:t>一条指令的执行可能产生</a:t>
            </a:r>
            <a:r>
              <a:rPr lang="zh-CN" altLang="en-US" sz="2000" dirty="0">
                <a:solidFill>
                  <a:srgbClr val="C00000"/>
                </a:solidFill>
              </a:rPr>
              <a:t>多次</a:t>
            </a:r>
            <a:r>
              <a:rPr lang="zh-CN" altLang="en-US" sz="2000" dirty="0"/>
              <a:t>缺页中断</a:t>
            </a:r>
            <a:endParaRPr lang="en-US" altLang="zh-CN" sz="2000" dirty="0"/>
          </a:p>
          <a:p>
            <a:pPr lvl="2" eaLnBrk="1" hangingPunct="1"/>
            <a:r>
              <a:rPr lang="en-US" altLang="zh-CN" dirty="0"/>
              <a:t>swap A, B</a:t>
            </a:r>
            <a:endParaRPr lang="zh-CN" altLang="en-US" dirty="0"/>
          </a:p>
          <a:p>
            <a:pPr lvl="2" eaLnBrk="1" hangingPunct="1"/>
            <a:r>
              <a:rPr lang="zh-CN" altLang="en-US" dirty="0"/>
              <a:t>本身和两个操作数</a:t>
            </a:r>
            <a:r>
              <a:rPr lang="en-US" altLang="zh-CN" dirty="0"/>
              <a:t>A, B</a:t>
            </a:r>
            <a:r>
              <a:rPr lang="zh-CN" altLang="en-US" dirty="0"/>
              <a:t>都跨越两页，则产生</a:t>
            </a:r>
            <a:r>
              <a:rPr lang="en-US" altLang="zh-CN" dirty="0"/>
              <a:t>6</a:t>
            </a:r>
            <a:r>
              <a:rPr lang="zh-CN" altLang="en-US" dirty="0"/>
              <a:t>次缺页中断。必须由</a:t>
            </a:r>
            <a:r>
              <a:rPr lang="en-US" altLang="zh-CN" dirty="0"/>
              <a:t>CPU</a:t>
            </a:r>
            <a:r>
              <a:rPr lang="zh-CN" altLang="en-US" dirty="0"/>
              <a:t>硬件确保对多个现场的保存。</a:t>
            </a:r>
            <a:endParaRPr lang="zh-CN" altLang="en-US" dirty="0"/>
          </a:p>
          <a:p>
            <a:pPr lvl="1" eaLnBrk="1" hangingPunct="1">
              <a:buNone/>
            </a:pPr>
            <a:endParaRPr lang="zh-CN" altLang="en-US" sz="2000" dirty="0"/>
          </a:p>
        </p:txBody>
      </p:sp>
      <p:graphicFrame>
        <p:nvGraphicFramePr>
          <p:cNvPr id="125955" name="Object 4"/>
          <p:cNvGraphicFramePr>
            <a:graphicFrameLocks noGrp="1" noChangeAspect="1"/>
          </p:cNvGraphicFramePr>
          <p:nvPr>
            <p:ph sz="half" idx="2"/>
          </p:nvPr>
        </p:nvGraphicFramePr>
        <p:xfrm>
          <a:off x="6516370" y="1052830"/>
          <a:ext cx="2415540" cy="4039870"/>
        </p:xfrm>
        <a:graphic>
          <a:graphicData uri="http://schemas.openxmlformats.org/presentationml/2006/ole">
            <mc:AlternateContent xmlns:mc="http://schemas.openxmlformats.org/markup-compatibility/2006">
              <mc:Choice xmlns:v="urn:schemas-microsoft-com:vml" Requires="v">
                <p:oleObj spid="_x0000_s3092" name="" r:id="rId1" imgW="4601210" imgH="2772410" progId="Visio.Drawing.6">
                  <p:embed/>
                </p:oleObj>
              </mc:Choice>
              <mc:Fallback>
                <p:oleObj name="" r:id="rId1" imgW="4601210" imgH="2772410" progId="Visio.Drawing.6">
                  <p:embed/>
                  <p:pic>
                    <p:nvPicPr>
                      <p:cNvPr id="0" name="图片 3091"/>
                      <p:cNvPicPr/>
                      <p:nvPr/>
                    </p:nvPicPr>
                    <p:blipFill>
                      <a:blip r:embed="rId2"/>
                      <a:srcRect l="20755" r="36388"/>
                      <a:stretch>
                        <a:fillRect/>
                      </a:stretch>
                    </p:blipFill>
                    <p:spPr>
                      <a:xfrm>
                        <a:off x="6516370" y="1052830"/>
                        <a:ext cx="2415540" cy="4039870"/>
                      </a:xfrm>
                      <a:prstGeom prst="rect">
                        <a:avLst/>
                      </a:prstGeom>
                      <a:solidFill>
                        <a:schemeClr val="bg1"/>
                      </a:solidFill>
                      <a:ln w="38100">
                        <a:miter/>
                      </a:ln>
                    </p:spPr>
                  </p:pic>
                </p:oleObj>
              </mc:Fallback>
            </mc:AlternateContent>
          </a:graphicData>
        </a:graphic>
      </p:graphicFrame>
    </p:spTree>
  </p:cSld>
  <p:clrMapOvr>
    <a:masterClrMapping/>
  </p:clrMapOvr>
  <p:transition>
    <p:fade thruBlk="1"/>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0" y="484505"/>
            <a:ext cx="9144000" cy="1440815"/>
          </a:xfrm>
        </p:spPr>
        <p:txBody>
          <a:bodyPr/>
          <a:p>
            <a:pPr marL="0" indent="0">
              <a:buNone/>
            </a:pPr>
            <a:r>
              <a:rPr lang="zh-CN" altLang="en-US" sz="2000">
                <a:solidFill>
                  <a:srgbClr val="C00000"/>
                </a:solidFill>
              </a:rPr>
              <a:t>请求分页</a:t>
            </a:r>
            <a:r>
              <a:rPr lang="zh-CN" altLang="en-US" sz="2000"/>
              <a:t>存储管理与</a:t>
            </a:r>
            <a:r>
              <a:rPr lang="zh-CN" altLang="en-US" sz="2000">
                <a:solidFill>
                  <a:srgbClr val="C00000"/>
                </a:solidFill>
              </a:rPr>
              <a:t>基本分页</a:t>
            </a:r>
            <a:r>
              <a:rPr lang="zh-CN" altLang="en-US" sz="2000"/>
              <a:t>存储管理的主要区别：</a:t>
            </a:r>
            <a:endParaRPr lang="zh-CN" altLang="en-US" sz="2000"/>
          </a:p>
          <a:p>
            <a:pPr marL="0" indent="0">
              <a:buNone/>
            </a:pPr>
            <a:r>
              <a:rPr lang="zh-CN" altLang="en-US" sz="2000"/>
              <a:t>在程序执行过程中，当</a:t>
            </a:r>
            <a:r>
              <a:rPr lang="zh-CN" altLang="en-US" sz="2000">
                <a:solidFill>
                  <a:srgbClr val="C00000"/>
                </a:solidFill>
              </a:rPr>
              <a:t>所访问的信息不在内存时，由操作系统负责将所需信息从外存调入内存</a:t>
            </a:r>
            <a:r>
              <a:rPr lang="zh-CN" altLang="en-US" sz="2000"/>
              <a:t>，然后继续执行程序。</a:t>
            </a:r>
            <a:endParaRPr lang="zh-CN" altLang="en-US" sz="2000"/>
          </a:p>
          <a:p>
            <a:pPr marL="0" indent="0">
              <a:buNone/>
            </a:pPr>
            <a:r>
              <a:rPr lang="zh-CN" altLang="en-US" sz="2000"/>
              <a:t>若内存空间不够，由操作系统负责</a:t>
            </a:r>
            <a:r>
              <a:rPr lang="zh-CN" altLang="en-US" sz="2000">
                <a:solidFill>
                  <a:srgbClr val="C00000"/>
                </a:solidFill>
              </a:rPr>
              <a:t>将内存中暂时用不到的信息换出到外存</a:t>
            </a:r>
            <a:r>
              <a:rPr lang="zh-CN" altLang="en-US" sz="2000"/>
              <a:t>。</a:t>
            </a:r>
            <a:endParaRPr lang="zh-CN" altLang="en-US" sz="2000"/>
          </a:p>
        </p:txBody>
      </p:sp>
      <p:sp>
        <p:nvSpPr>
          <p:cNvPr id="125953"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5.2.</a:t>
            </a:r>
            <a:r>
              <a:rPr lang="en-US" altLang="zh-CN" b="1" dirty="0">
                <a:latin typeface="宋体" panose="02010600030101010101" pitchFamily="2" charset="-122"/>
                <a:ea typeface="宋体" panose="02010600030101010101" pitchFamily="2" charset="-122"/>
                <a:sym typeface="+mn-ea"/>
              </a:rPr>
              <a:t>1</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请求分页中的硬件支持</a:t>
            </a:r>
            <a:endParaRPr lang="zh-CN" altLang="en-US" b="1" dirty="0">
              <a:latin typeface="宋体" panose="02010600030101010101" pitchFamily="2" charset="-122"/>
              <a:ea typeface="宋体" panose="02010600030101010101" pitchFamily="2" charset="-122"/>
            </a:endParaRPr>
          </a:p>
        </p:txBody>
      </p:sp>
      <p:graphicFrame>
        <p:nvGraphicFramePr>
          <p:cNvPr id="9" name="表格 8"/>
          <p:cNvGraphicFramePr/>
          <p:nvPr/>
        </p:nvGraphicFramePr>
        <p:xfrm>
          <a:off x="395605" y="2853055"/>
          <a:ext cx="6148070" cy="1524000"/>
        </p:xfrm>
        <a:graphic>
          <a:graphicData uri="http://schemas.openxmlformats.org/drawingml/2006/table">
            <a:tbl>
              <a:tblPr firstRow="1" bandRow="1">
                <a:tableStyleId>{5C22544A-7EE6-4342-B048-85BDC9FD1C3A}</a:tableStyleId>
              </a:tblPr>
              <a:tblGrid>
                <a:gridCol w="751205"/>
                <a:gridCol w="1207135"/>
                <a:gridCol w="925195"/>
                <a:gridCol w="1174115"/>
                <a:gridCol w="875665"/>
                <a:gridCol w="1214755"/>
              </a:tblGrid>
              <a:tr h="381000">
                <a:tc>
                  <a:txBody>
                    <a:bodyPr/>
                    <a:p>
                      <a:pPr algn="ctr">
                        <a:buNone/>
                      </a:pPr>
                      <a:r>
                        <a:rPr lang="zh-CN" altLang="en-US" b="1">
                          <a:solidFill>
                            <a:schemeClr val="tx1"/>
                          </a:solidFill>
                        </a:rPr>
                        <a:t>页号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内存块号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状态位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访问字段</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修改位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外存地址</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无</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x</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b</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y</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1000">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c</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6</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z</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5" name="圆角矩形标注 4"/>
          <p:cNvSpPr/>
          <p:nvPr/>
        </p:nvSpPr>
        <p:spPr>
          <a:xfrm>
            <a:off x="2123440" y="1980565"/>
            <a:ext cx="3382645" cy="635000"/>
          </a:xfrm>
          <a:prstGeom prst="wedgeRoundRectCallout">
            <a:avLst>
              <a:gd name="adj1" fmla="val -1881"/>
              <a:gd name="adj2" fmla="val -63043"/>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操作系统提供页面置换的功能，</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将暂时用不到的页面</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换出外存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圆角矩形标注 5"/>
          <p:cNvSpPr/>
          <p:nvPr/>
        </p:nvSpPr>
        <p:spPr>
          <a:xfrm>
            <a:off x="6659880" y="1988820"/>
            <a:ext cx="2254250" cy="874395"/>
          </a:xfrm>
          <a:prstGeom prst="wedgeRoundRectCallout">
            <a:avLst>
              <a:gd name="adj1" fmla="val 42591"/>
              <a:gd name="adj2" fmla="val -84858"/>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操作系统要提供请求</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调页功能，将缺失页</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面从外存调入</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内存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7" name="内容占位符 3"/>
          <p:cNvPicPr>
            <a:picLocks noChangeAspect="1"/>
          </p:cNvPicPr>
          <p:nvPr/>
        </p:nvPicPr>
        <p:blipFill>
          <a:blip r:embed="rId1"/>
          <a:srcRect l="3106" r="4196"/>
          <a:stretch>
            <a:fillRect/>
          </a:stretch>
        </p:blipFill>
        <p:spPr>
          <a:xfrm>
            <a:off x="251460" y="4730115"/>
            <a:ext cx="929005" cy="974725"/>
          </a:xfrm>
          <a:prstGeom prst="rect">
            <a:avLst/>
          </a:prstGeom>
          <a:noFill/>
          <a:ln w="9525">
            <a:noFill/>
          </a:ln>
        </p:spPr>
      </p:pic>
      <p:sp>
        <p:nvSpPr>
          <p:cNvPr id="8" name="圆角矩形标注 7"/>
          <p:cNvSpPr/>
          <p:nvPr/>
        </p:nvSpPr>
        <p:spPr>
          <a:xfrm>
            <a:off x="1475740" y="4691380"/>
            <a:ext cx="5302885" cy="393700"/>
          </a:xfrm>
          <a:prstGeom prst="wedgeRoundRectCallout">
            <a:avLst>
              <a:gd name="adj1" fmla="val -52973"/>
              <a:gd name="adj2" fmla="val -18700"/>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新增步骤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：请求调页（查到页表项时</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进行判断）</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圆角矩形标注 9"/>
          <p:cNvSpPr/>
          <p:nvPr/>
        </p:nvSpPr>
        <p:spPr>
          <a:xfrm>
            <a:off x="1475740" y="5161915"/>
            <a:ext cx="6924040" cy="434975"/>
          </a:xfrm>
          <a:prstGeom prst="wedgeRoundRectCallout">
            <a:avLst>
              <a:gd name="adj1" fmla="val -52973"/>
              <a:gd name="adj2" fmla="val -18700"/>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新增步骤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：页面置换（需要调入页面，</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且没有空闲内存块时</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进行）</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圆角矩形标注 10"/>
          <p:cNvSpPr/>
          <p:nvPr/>
        </p:nvSpPr>
        <p:spPr>
          <a:xfrm>
            <a:off x="1475740" y="5666105"/>
            <a:ext cx="4695190" cy="434975"/>
          </a:xfrm>
          <a:prstGeom prst="wedgeRoundRectCallout">
            <a:avLst>
              <a:gd name="adj1" fmla="val -52973"/>
              <a:gd name="adj2" fmla="val -18700"/>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新增步骤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：需要修改请求页表中新增的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表项</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5.2.</a:t>
            </a:r>
            <a:r>
              <a:rPr lang="en-US" altLang="zh-CN" b="1" dirty="0">
                <a:latin typeface="宋体" panose="02010600030101010101" pitchFamily="2" charset="-122"/>
                <a:ea typeface="宋体" panose="02010600030101010101" pitchFamily="2" charset="-122"/>
                <a:sym typeface="+mn-ea"/>
              </a:rPr>
              <a:t>1</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请求分页中的硬件支持</a:t>
            </a:r>
            <a:endParaRPr lang="zh-CN" altLang="en-US"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42240" y="764540"/>
            <a:ext cx="8859520" cy="4831080"/>
          </a:xfrm>
          <a:prstGeom prst="rect">
            <a:avLst/>
          </a:prstGeom>
        </p:spPr>
      </p:pic>
    </p:spTree>
  </p:cSld>
  <p:clrMapOvr>
    <a:masterClrMapping/>
  </p:clrMapOvr>
  <p:transition>
    <p:fade thruBlk="1"/>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2"/>
          <p:cNvSpPr>
            <a:spLocks noGrp="1"/>
          </p:cNvSpPr>
          <p:nvPr>
            <p:ph type="title"/>
          </p:nvPr>
        </p:nvSpPr>
        <p:spPr>
          <a:xfrm>
            <a:off x="0" y="44450"/>
            <a:ext cx="8439150" cy="38417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5.2.</a:t>
            </a:r>
            <a:r>
              <a:rPr lang="en-US" altLang="zh-CN" b="1" dirty="0">
                <a:latin typeface="宋体" panose="02010600030101010101" pitchFamily="2" charset="-122"/>
                <a:ea typeface="宋体" panose="02010600030101010101" pitchFamily="2" charset="-122"/>
                <a:sym typeface="+mn-ea"/>
              </a:rPr>
              <a:t>1</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请求分页中的硬件支持</a:t>
            </a:r>
            <a:endParaRPr lang="zh-CN" altLang="en-US" b="1" dirty="0">
              <a:latin typeface="宋体" panose="02010600030101010101" pitchFamily="2" charset="-122"/>
              <a:ea typeface="宋体" panose="02010600030101010101" pitchFamily="2" charset="-122"/>
            </a:endParaRPr>
          </a:p>
        </p:txBody>
      </p:sp>
      <p:sp>
        <p:nvSpPr>
          <p:cNvPr id="830467" name="Text Box 3"/>
          <p:cNvSpPr txBox="1"/>
          <p:nvPr/>
        </p:nvSpPr>
        <p:spPr>
          <a:xfrm>
            <a:off x="914400" y="914400"/>
            <a:ext cx="1795463" cy="366713"/>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程序请求访问页</a:t>
            </a:r>
            <a:endParaRPr lang="zh-CN" altLang="en-US" dirty="0">
              <a:latin typeface="Times New Roman" panose="02020603050405020304" pitchFamily="18" charset="0"/>
              <a:ea typeface="宋体" panose="02010600030101010101" pitchFamily="2" charset="-122"/>
            </a:endParaRPr>
          </a:p>
        </p:txBody>
      </p:sp>
      <p:sp>
        <p:nvSpPr>
          <p:cNvPr id="830469" name="AutoShape 5"/>
          <p:cNvSpPr/>
          <p:nvPr/>
        </p:nvSpPr>
        <p:spPr>
          <a:xfrm>
            <a:off x="1219200" y="1447800"/>
            <a:ext cx="1295400" cy="381000"/>
          </a:xfrm>
          <a:prstGeom prst="flowChartAlternateProcess">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开始</a:t>
            </a:r>
            <a:endParaRPr lang="zh-CN" altLang="en-US" sz="2400" b="0" dirty="0">
              <a:latin typeface="Times New Roman" panose="02020603050405020304" pitchFamily="18" charset="0"/>
              <a:ea typeface="宋体" panose="02010600030101010101" pitchFamily="2" charset="-122"/>
            </a:endParaRPr>
          </a:p>
        </p:txBody>
      </p:sp>
      <p:sp>
        <p:nvSpPr>
          <p:cNvPr id="830471" name="AutoShape 7"/>
          <p:cNvSpPr/>
          <p:nvPr/>
        </p:nvSpPr>
        <p:spPr>
          <a:xfrm>
            <a:off x="533400" y="2209800"/>
            <a:ext cx="2514600" cy="609600"/>
          </a:xfrm>
          <a:prstGeom prst="flowChartDecision">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页号&gt;页表长</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0478" name="Rectangle 14"/>
          <p:cNvSpPr/>
          <p:nvPr/>
        </p:nvSpPr>
        <p:spPr>
          <a:xfrm>
            <a:off x="1143000" y="3124200"/>
            <a:ext cx="1524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检索快表</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0479" name="AutoShape 15"/>
          <p:cNvSpPr/>
          <p:nvPr/>
        </p:nvSpPr>
        <p:spPr>
          <a:xfrm>
            <a:off x="533400" y="3733800"/>
            <a:ext cx="2514600" cy="609600"/>
          </a:xfrm>
          <a:prstGeom prst="flowChartDecision">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快表中找到</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0480" name="Line 16"/>
          <p:cNvSpPr/>
          <p:nvPr/>
        </p:nvSpPr>
        <p:spPr>
          <a:xfrm>
            <a:off x="1828800" y="3429000"/>
            <a:ext cx="0" cy="304800"/>
          </a:xfrm>
          <a:prstGeom prst="line">
            <a:avLst/>
          </a:prstGeom>
          <a:ln w="28575" cap="flat" cmpd="sng">
            <a:solidFill>
              <a:srgbClr val="FFFF00"/>
            </a:solidFill>
            <a:prstDash val="solid"/>
            <a:round/>
            <a:headEnd type="none" w="med" len="med"/>
            <a:tailEnd type="triangle" w="med" len="med"/>
          </a:ln>
        </p:spPr>
      </p:sp>
      <p:sp>
        <p:nvSpPr>
          <p:cNvPr id="830484" name="Rectangle 20"/>
          <p:cNvSpPr/>
          <p:nvPr/>
        </p:nvSpPr>
        <p:spPr>
          <a:xfrm>
            <a:off x="5410200" y="1447800"/>
            <a:ext cx="1600200" cy="228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访问页表</a:t>
            </a:r>
            <a:endParaRPr lang="zh-CN" altLang="en-US" sz="2400" b="0" dirty="0">
              <a:latin typeface="Times New Roman" panose="02020603050405020304" pitchFamily="18" charset="0"/>
              <a:ea typeface="宋体" panose="02010600030101010101" pitchFamily="2" charset="-122"/>
            </a:endParaRPr>
          </a:p>
        </p:txBody>
      </p:sp>
      <p:grpSp>
        <p:nvGrpSpPr>
          <p:cNvPr id="830485" name="Group 21"/>
          <p:cNvGrpSpPr/>
          <p:nvPr/>
        </p:nvGrpSpPr>
        <p:grpSpPr>
          <a:xfrm>
            <a:off x="3048000" y="1066800"/>
            <a:ext cx="3048000" cy="2971800"/>
            <a:chOff x="1920" y="672"/>
            <a:chExt cx="1920" cy="1872"/>
          </a:xfrm>
        </p:grpSpPr>
        <p:sp>
          <p:nvSpPr>
            <p:cNvPr id="126986" name="Text Box 22"/>
            <p:cNvSpPr txBox="1"/>
            <p:nvPr/>
          </p:nvSpPr>
          <p:spPr>
            <a:xfrm>
              <a:off x="2016" y="2208"/>
              <a:ext cx="220" cy="231"/>
            </a:xfrm>
            <a:prstGeom prst="rect">
              <a:avLst/>
            </a:prstGeom>
            <a:noFill/>
            <a:ln w="9525">
              <a:noFill/>
            </a:ln>
          </p:spPr>
          <p:txBody>
            <a:bodyPr wrap="none" anchor="t" anchorCtr="0">
              <a:spAutoFit/>
            </a:bodyPr>
            <a:p>
              <a:r>
                <a:rPr lang="en-US" altLang="zh-CN" dirty="0">
                  <a:latin typeface="Times New Roman" panose="02020603050405020304" pitchFamily="18" charset="0"/>
                </a:rPr>
                <a:t>N</a:t>
              </a:r>
              <a:endParaRPr lang="en-US" altLang="zh-CN" sz="2400" b="0" dirty="0">
                <a:latin typeface="Times New Roman" panose="02020603050405020304" pitchFamily="18" charset="0"/>
              </a:endParaRPr>
            </a:p>
          </p:txBody>
        </p:sp>
        <p:grpSp>
          <p:nvGrpSpPr>
            <p:cNvPr id="126987" name="Group 23"/>
            <p:cNvGrpSpPr/>
            <p:nvPr/>
          </p:nvGrpSpPr>
          <p:grpSpPr>
            <a:xfrm>
              <a:off x="1920" y="672"/>
              <a:ext cx="1920" cy="1872"/>
              <a:chOff x="1920" y="672"/>
              <a:chExt cx="1920" cy="1872"/>
            </a:xfrm>
          </p:grpSpPr>
          <p:sp>
            <p:nvSpPr>
              <p:cNvPr id="126988" name="Line 24"/>
              <p:cNvSpPr/>
              <p:nvPr/>
            </p:nvSpPr>
            <p:spPr>
              <a:xfrm>
                <a:off x="1920" y="2544"/>
                <a:ext cx="912" cy="0"/>
              </a:xfrm>
              <a:prstGeom prst="line">
                <a:avLst/>
              </a:prstGeom>
              <a:ln w="28575" cap="flat" cmpd="sng">
                <a:solidFill>
                  <a:schemeClr val="tx1"/>
                </a:solidFill>
                <a:prstDash val="solid"/>
                <a:round/>
                <a:headEnd type="none" w="med" len="med"/>
                <a:tailEnd type="none" w="med" len="med"/>
              </a:ln>
            </p:spPr>
          </p:sp>
          <p:sp>
            <p:nvSpPr>
              <p:cNvPr id="126989" name="Line 25"/>
              <p:cNvSpPr/>
              <p:nvPr/>
            </p:nvSpPr>
            <p:spPr>
              <a:xfrm>
                <a:off x="2832" y="672"/>
                <a:ext cx="0" cy="1872"/>
              </a:xfrm>
              <a:prstGeom prst="line">
                <a:avLst/>
              </a:prstGeom>
              <a:ln w="28575" cap="flat" cmpd="sng">
                <a:solidFill>
                  <a:schemeClr val="tx1"/>
                </a:solidFill>
                <a:prstDash val="solid"/>
                <a:round/>
                <a:headEnd type="none" w="med" len="med"/>
                <a:tailEnd type="none" w="med" len="med"/>
              </a:ln>
            </p:spPr>
          </p:sp>
          <p:sp>
            <p:nvSpPr>
              <p:cNvPr id="126990" name="Line 26"/>
              <p:cNvSpPr/>
              <p:nvPr/>
            </p:nvSpPr>
            <p:spPr>
              <a:xfrm>
                <a:off x="2832" y="672"/>
                <a:ext cx="1008" cy="0"/>
              </a:xfrm>
              <a:prstGeom prst="line">
                <a:avLst/>
              </a:prstGeom>
              <a:ln w="28575" cap="flat" cmpd="sng">
                <a:solidFill>
                  <a:schemeClr val="tx1"/>
                </a:solidFill>
                <a:prstDash val="solid"/>
                <a:round/>
                <a:headEnd type="none" w="med" len="med"/>
                <a:tailEnd type="none" w="med" len="med"/>
              </a:ln>
            </p:spPr>
          </p:sp>
          <p:sp>
            <p:nvSpPr>
              <p:cNvPr id="126991" name="Line 27"/>
              <p:cNvSpPr/>
              <p:nvPr/>
            </p:nvSpPr>
            <p:spPr>
              <a:xfrm>
                <a:off x="3840" y="672"/>
                <a:ext cx="0" cy="192"/>
              </a:xfrm>
              <a:prstGeom prst="line">
                <a:avLst/>
              </a:prstGeom>
              <a:ln w="28575" cap="flat" cmpd="sng">
                <a:solidFill>
                  <a:schemeClr val="tx1"/>
                </a:solidFill>
                <a:prstDash val="solid"/>
                <a:round/>
                <a:headEnd type="none" w="med" len="med"/>
                <a:tailEnd type="triangle" w="med" len="med"/>
              </a:ln>
            </p:spPr>
          </p:sp>
        </p:grpSp>
      </p:grpSp>
      <p:sp>
        <p:nvSpPr>
          <p:cNvPr id="830492" name="Rectangle 28"/>
          <p:cNvSpPr/>
          <p:nvPr/>
        </p:nvSpPr>
        <p:spPr>
          <a:xfrm>
            <a:off x="762000" y="4648200"/>
            <a:ext cx="2057400" cy="457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修改访问位与修改位</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0493" name="Line 29"/>
          <p:cNvSpPr/>
          <p:nvPr/>
        </p:nvSpPr>
        <p:spPr>
          <a:xfrm>
            <a:off x="1828800" y="5105400"/>
            <a:ext cx="0" cy="304800"/>
          </a:xfrm>
          <a:prstGeom prst="line">
            <a:avLst/>
          </a:prstGeom>
          <a:ln w="28575" cap="flat" cmpd="sng">
            <a:solidFill>
              <a:srgbClr val="FFFF00"/>
            </a:solidFill>
            <a:prstDash val="solid"/>
            <a:round/>
            <a:headEnd type="none" w="med" len="med"/>
            <a:tailEnd type="triangle" w="med" len="med"/>
          </a:ln>
        </p:spPr>
      </p:sp>
      <p:sp>
        <p:nvSpPr>
          <p:cNvPr id="830494" name="Rectangle 30"/>
          <p:cNvSpPr/>
          <p:nvPr/>
        </p:nvSpPr>
        <p:spPr>
          <a:xfrm>
            <a:off x="838200" y="5410200"/>
            <a:ext cx="1905000" cy="457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形成物理地址</a:t>
            </a:r>
            <a:endParaRPr lang="zh-CN" altLang="en-US" sz="2400" b="0" dirty="0">
              <a:latin typeface="Times New Roman" panose="02020603050405020304" pitchFamily="18" charset="0"/>
              <a:ea typeface="宋体" panose="02010600030101010101" pitchFamily="2" charset="-122"/>
            </a:endParaRPr>
          </a:p>
        </p:txBody>
      </p:sp>
      <p:sp>
        <p:nvSpPr>
          <p:cNvPr id="830495" name="AutoShape 31"/>
          <p:cNvSpPr/>
          <p:nvPr/>
        </p:nvSpPr>
        <p:spPr>
          <a:xfrm>
            <a:off x="1066800" y="6172200"/>
            <a:ext cx="1447800" cy="304800"/>
          </a:xfrm>
          <a:prstGeom prst="flowChartAlternateProcess">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地址变换结束</a:t>
            </a:r>
            <a:endParaRPr lang="zh-CN" altLang="en-US" sz="2400" b="0" dirty="0">
              <a:latin typeface="Times New Roman" panose="02020603050405020304" pitchFamily="18" charset="0"/>
              <a:ea typeface="宋体" panose="02010600030101010101" pitchFamily="2" charset="-122"/>
            </a:endParaRPr>
          </a:p>
        </p:txBody>
      </p:sp>
      <p:sp>
        <p:nvSpPr>
          <p:cNvPr id="830496" name="Line 32"/>
          <p:cNvSpPr/>
          <p:nvPr/>
        </p:nvSpPr>
        <p:spPr>
          <a:xfrm>
            <a:off x="1828800" y="5867400"/>
            <a:ext cx="0" cy="304800"/>
          </a:xfrm>
          <a:prstGeom prst="line">
            <a:avLst/>
          </a:prstGeom>
          <a:ln w="28575" cap="flat" cmpd="sng">
            <a:solidFill>
              <a:srgbClr val="FFFF00"/>
            </a:solidFill>
            <a:prstDash val="solid"/>
            <a:round/>
            <a:headEnd type="none" w="med" len="med"/>
            <a:tailEnd type="triangle" w="med" len="med"/>
          </a:ln>
        </p:spPr>
      </p:sp>
      <p:sp>
        <p:nvSpPr>
          <p:cNvPr id="830497" name="AutoShape 33"/>
          <p:cNvSpPr/>
          <p:nvPr/>
        </p:nvSpPr>
        <p:spPr>
          <a:xfrm>
            <a:off x="4876800" y="1981200"/>
            <a:ext cx="2514600" cy="609600"/>
          </a:xfrm>
          <a:prstGeom prst="flowChartDecision">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页在内存</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0498" name="Line 34"/>
          <p:cNvSpPr/>
          <p:nvPr/>
        </p:nvSpPr>
        <p:spPr>
          <a:xfrm>
            <a:off x="6096000" y="1676400"/>
            <a:ext cx="0" cy="304800"/>
          </a:xfrm>
          <a:prstGeom prst="line">
            <a:avLst/>
          </a:prstGeom>
          <a:ln w="28575" cap="flat" cmpd="sng">
            <a:solidFill>
              <a:schemeClr val="tx1"/>
            </a:solidFill>
            <a:prstDash val="solid"/>
            <a:round/>
            <a:headEnd type="none" w="med" len="med"/>
            <a:tailEnd type="triangle" w="med" len="med"/>
          </a:ln>
        </p:spPr>
      </p:sp>
      <p:grpSp>
        <p:nvGrpSpPr>
          <p:cNvPr id="830499" name="Group 35"/>
          <p:cNvGrpSpPr/>
          <p:nvPr/>
        </p:nvGrpSpPr>
        <p:grpSpPr>
          <a:xfrm>
            <a:off x="6096000" y="2552700"/>
            <a:ext cx="434975" cy="495300"/>
            <a:chOff x="3840" y="1608"/>
            <a:chExt cx="274" cy="312"/>
          </a:xfrm>
        </p:grpSpPr>
        <p:sp>
          <p:nvSpPr>
            <p:cNvPr id="127000" name="Line 36"/>
            <p:cNvSpPr/>
            <p:nvPr/>
          </p:nvSpPr>
          <p:spPr>
            <a:xfrm>
              <a:off x="3840" y="1632"/>
              <a:ext cx="0" cy="288"/>
            </a:xfrm>
            <a:prstGeom prst="line">
              <a:avLst/>
            </a:prstGeom>
            <a:ln w="28575" cap="flat" cmpd="sng">
              <a:solidFill>
                <a:schemeClr val="tx1"/>
              </a:solidFill>
              <a:prstDash val="solid"/>
              <a:round/>
              <a:headEnd type="none" w="med" len="med"/>
              <a:tailEnd type="triangle" w="med" len="med"/>
            </a:ln>
          </p:spPr>
        </p:sp>
        <p:sp>
          <p:nvSpPr>
            <p:cNvPr id="127001" name="Text Box 37"/>
            <p:cNvSpPr txBox="1"/>
            <p:nvPr/>
          </p:nvSpPr>
          <p:spPr>
            <a:xfrm>
              <a:off x="3926" y="1608"/>
              <a:ext cx="188" cy="231"/>
            </a:xfrm>
            <a:prstGeom prst="rect">
              <a:avLst/>
            </a:prstGeom>
            <a:noFill/>
            <a:ln w="9525">
              <a:noFill/>
            </a:ln>
          </p:spPr>
          <p:txBody>
            <a:bodyPr wrap="none" anchor="t" anchorCtr="0">
              <a:spAutoFit/>
            </a:bodyPr>
            <a:p>
              <a:r>
                <a:rPr lang="en-US" altLang="en-US" dirty="0">
                  <a:latin typeface="Times New Roman" panose="02020603050405020304" pitchFamily="18" charset="0"/>
                </a:rPr>
                <a:t>y</a:t>
              </a:r>
              <a:endParaRPr lang="en-US" altLang="zh-CN" dirty="0">
                <a:latin typeface="Times New Roman" panose="02020603050405020304" pitchFamily="18" charset="0"/>
              </a:endParaRPr>
            </a:p>
          </p:txBody>
        </p:sp>
      </p:grpSp>
      <p:sp>
        <p:nvSpPr>
          <p:cNvPr id="830502" name="Rectangle 38"/>
          <p:cNvSpPr/>
          <p:nvPr/>
        </p:nvSpPr>
        <p:spPr>
          <a:xfrm>
            <a:off x="5334000" y="3048000"/>
            <a:ext cx="16764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修改快表</a:t>
            </a:r>
            <a:endParaRPr lang="zh-CN" altLang="en-US" sz="2400" b="0" dirty="0">
              <a:latin typeface="Times New Roman" panose="02020603050405020304" pitchFamily="18" charset="0"/>
              <a:ea typeface="宋体" panose="02010600030101010101" pitchFamily="2" charset="-122"/>
            </a:endParaRPr>
          </a:p>
        </p:txBody>
      </p:sp>
      <p:grpSp>
        <p:nvGrpSpPr>
          <p:cNvPr id="830503" name="Group 39"/>
          <p:cNvGrpSpPr/>
          <p:nvPr/>
        </p:nvGrpSpPr>
        <p:grpSpPr>
          <a:xfrm>
            <a:off x="1828800" y="3429000"/>
            <a:ext cx="4191000" cy="990600"/>
            <a:chOff x="1152" y="2160"/>
            <a:chExt cx="2640" cy="624"/>
          </a:xfrm>
        </p:grpSpPr>
        <p:sp>
          <p:nvSpPr>
            <p:cNvPr id="127004" name="Line 40"/>
            <p:cNvSpPr/>
            <p:nvPr/>
          </p:nvSpPr>
          <p:spPr>
            <a:xfrm>
              <a:off x="3792" y="2160"/>
              <a:ext cx="0" cy="624"/>
            </a:xfrm>
            <a:prstGeom prst="line">
              <a:avLst/>
            </a:prstGeom>
            <a:ln w="28575" cap="flat" cmpd="sng">
              <a:solidFill>
                <a:schemeClr val="tx1"/>
              </a:solidFill>
              <a:prstDash val="solid"/>
              <a:round/>
              <a:headEnd type="none" w="med" len="med"/>
              <a:tailEnd type="none" w="med" len="med"/>
            </a:ln>
          </p:spPr>
        </p:sp>
        <p:sp>
          <p:nvSpPr>
            <p:cNvPr id="127005" name="Line 41"/>
            <p:cNvSpPr/>
            <p:nvPr/>
          </p:nvSpPr>
          <p:spPr>
            <a:xfrm flipH="1">
              <a:off x="1152" y="2784"/>
              <a:ext cx="2640" cy="0"/>
            </a:xfrm>
            <a:prstGeom prst="line">
              <a:avLst/>
            </a:prstGeom>
            <a:ln w="28575" cap="flat" cmpd="sng">
              <a:solidFill>
                <a:schemeClr val="tx1"/>
              </a:solidFill>
              <a:prstDash val="solid"/>
              <a:round/>
              <a:headEnd type="none" w="med" len="med"/>
              <a:tailEnd type="triangle" w="med" len="med"/>
            </a:ln>
          </p:spPr>
        </p:sp>
      </p:grpSp>
      <p:grpSp>
        <p:nvGrpSpPr>
          <p:cNvPr id="830506" name="Group 42"/>
          <p:cNvGrpSpPr/>
          <p:nvPr/>
        </p:nvGrpSpPr>
        <p:grpSpPr>
          <a:xfrm>
            <a:off x="7391400" y="1866900"/>
            <a:ext cx="1752600" cy="854075"/>
            <a:chOff x="4656" y="1176"/>
            <a:chExt cx="1104" cy="538"/>
          </a:xfrm>
        </p:grpSpPr>
        <p:sp>
          <p:nvSpPr>
            <p:cNvPr id="127007" name="Line 43"/>
            <p:cNvSpPr/>
            <p:nvPr/>
          </p:nvSpPr>
          <p:spPr>
            <a:xfrm>
              <a:off x="4656" y="1440"/>
              <a:ext cx="432" cy="0"/>
            </a:xfrm>
            <a:prstGeom prst="line">
              <a:avLst/>
            </a:prstGeom>
            <a:ln w="28575" cap="flat" cmpd="sng">
              <a:solidFill>
                <a:srgbClr val="FF0000"/>
              </a:solidFill>
              <a:prstDash val="solid"/>
              <a:round/>
              <a:headEnd type="none" w="med" len="med"/>
              <a:tailEnd type="triangle" w="med" len="med"/>
            </a:ln>
          </p:spPr>
        </p:sp>
        <p:sp>
          <p:nvSpPr>
            <p:cNvPr id="127008" name="Text Box 44"/>
            <p:cNvSpPr txBox="1"/>
            <p:nvPr/>
          </p:nvSpPr>
          <p:spPr>
            <a:xfrm>
              <a:off x="4694" y="1176"/>
              <a:ext cx="220" cy="231"/>
            </a:xfrm>
            <a:prstGeom prst="rect">
              <a:avLst/>
            </a:prstGeom>
            <a:noFill/>
            <a:ln w="9525">
              <a:noFill/>
            </a:ln>
          </p:spPr>
          <p:txBody>
            <a:bodyPr wrap="none" anchor="t" anchorCtr="0">
              <a:spAutoFit/>
            </a:bodyPr>
            <a:p>
              <a:r>
                <a:rPr lang="en-US" altLang="zh-CN" dirty="0">
                  <a:solidFill>
                    <a:srgbClr val="FF3300"/>
                  </a:solidFill>
                  <a:latin typeface="Times New Roman" panose="02020603050405020304" pitchFamily="18" charset="0"/>
                </a:rPr>
                <a:t>N</a:t>
              </a:r>
              <a:endParaRPr lang="en-US" altLang="zh-CN" sz="2400" b="0" dirty="0">
                <a:latin typeface="Times New Roman" panose="02020603050405020304" pitchFamily="18" charset="0"/>
              </a:endParaRPr>
            </a:p>
          </p:txBody>
        </p:sp>
        <p:sp>
          <p:nvSpPr>
            <p:cNvPr id="127009" name="Text Box 45"/>
            <p:cNvSpPr txBox="1"/>
            <p:nvPr/>
          </p:nvSpPr>
          <p:spPr>
            <a:xfrm>
              <a:off x="5078" y="1310"/>
              <a:ext cx="682" cy="404"/>
            </a:xfrm>
            <a:prstGeom prst="rect">
              <a:avLst/>
            </a:prstGeom>
            <a:noFill/>
            <a:ln w="9525">
              <a:noFill/>
            </a:ln>
          </p:spPr>
          <p:txBody>
            <a:bodyPr anchor="t" anchorCtr="0">
              <a:spAutoFit/>
            </a:bodyPr>
            <a:p>
              <a:r>
                <a:rPr lang="zh-CN" altLang="en-US" dirty="0">
                  <a:solidFill>
                    <a:srgbClr val="FF3300"/>
                  </a:solidFill>
                  <a:latin typeface="Times New Roman" panose="02020603050405020304" pitchFamily="18" charset="0"/>
                  <a:ea typeface="宋体" panose="02010600030101010101" pitchFamily="2" charset="-122"/>
                </a:rPr>
                <a:t>缺页中断信号</a:t>
              </a:r>
              <a:endParaRPr lang="zh-CN" altLang="en-US" dirty="0">
                <a:solidFill>
                  <a:srgbClr val="FF3300"/>
                </a:solidFill>
                <a:latin typeface="Times New Roman" panose="02020603050405020304" pitchFamily="18" charset="0"/>
                <a:ea typeface="宋体" panose="02010600030101010101" pitchFamily="2" charset="-122"/>
              </a:endParaRPr>
            </a:p>
          </p:txBody>
        </p:sp>
      </p:grpSp>
      <p:sp>
        <p:nvSpPr>
          <p:cNvPr id="830526" name="Line 62"/>
          <p:cNvSpPr/>
          <p:nvPr/>
        </p:nvSpPr>
        <p:spPr>
          <a:xfrm>
            <a:off x="1835150" y="3429000"/>
            <a:ext cx="0" cy="304800"/>
          </a:xfrm>
          <a:prstGeom prst="line">
            <a:avLst/>
          </a:prstGeom>
          <a:ln w="28575" cap="flat" cmpd="sng">
            <a:solidFill>
              <a:srgbClr val="FFFF00"/>
            </a:solidFill>
            <a:prstDash val="solid"/>
            <a:round/>
            <a:headEnd type="none" w="med" len="med"/>
            <a:tailEnd type="triangle" w="med" len="med"/>
          </a:ln>
        </p:spPr>
      </p:sp>
      <p:sp>
        <p:nvSpPr>
          <p:cNvPr id="830538" name="Line 74"/>
          <p:cNvSpPr/>
          <p:nvPr/>
        </p:nvSpPr>
        <p:spPr>
          <a:xfrm>
            <a:off x="1841500" y="3451225"/>
            <a:ext cx="0" cy="304800"/>
          </a:xfrm>
          <a:prstGeom prst="line">
            <a:avLst/>
          </a:prstGeom>
          <a:ln w="28575" cap="flat" cmpd="sng">
            <a:solidFill>
              <a:srgbClr val="FFFF00"/>
            </a:solidFill>
            <a:prstDash val="solid"/>
            <a:round/>
            <a:headEnd type="none" w="med" len="med"/>
            <a:tailEnd type="triangle" w="med" len="med"/>
          </a:ln>
        </p:spPr>
      </p:sp>
      <p:sp>
        <p:nvSpPr>
          <p:cNvPr id="830547" name="Line 83"/>
          <p:cNvSpPr/>
          <p:nvPr/>
        </p:nvSpPr>
        <p:spPr>
          <a:xfrm>
            <a:off x="1835150" y="5084763"/>
            <a:ext cx="0" cy="304800"/>
          </a:xfrm>
          <a:prstGeom prst="line">
            <a:avLst/>
          </a:prstGeom>
          <a:ln w="28575" cap="flat" cmpd="sng">
            <a:solidFill>
              <a:srgbClr val="FFFF00"/>
            </a:solidFill>
            <a:prstDash val="solid"/>
            <a:round/>
            <a:headEnd type="none" w="med" len="med"/>
            <a:tailEnd type="triangle" w="med" len="med"/>
          </a:ln>
        </p:spPr>
      </p:sp>
      <p:sp>
        <p:nvSpPr>
          <p:cNvPr id="830551" name="Line 87"/>
          <p:cNvSpPr/>
          <p:nvPr/>
        </p:nvSpPr>
        <p:spPr>
          <a:xfrm>
            <a:off x="1847850" y="3430588"/>
            <a:ext cx="0" cy="304800"/>
          </a:xfrm>
          <a:prstGeom prst="line">
            <a:avLst/>
          </a:prstGeom>
          <a:ln w="28575" cap="flat" cmpd="sng">
            <a:solidFill>
              <a:srgbClr val="FFFF00"/>
            </a:solidFill>
            <a:prstDash val="solid"/>
            <a:round/>
            <a:headEnd type="none" w="med" len="med"/>
            <a:tailEnd type="triangle" w="med" len="med"/>
          </a:ln>
        </p:spPr>
      </p:sp>
      <p:sp>
        <p:nvSpPr>
          <p:cNvPr id="830560" name="Line 96"/>
          <p:cNvSpPr/>
          <p:nvPr/>
        </p:nvSpPr>
        <p:spPr>
          <a:xfrm>
            <a:off x="1835150" y="5876925"/>
            <a:ext cx="0" cy="304800"/>
          </a:xfrm>
          <a:prstGeom prst="line">
            <a:avLst/>
          </a:prstGeom>
          <a:ln w="28575" cap="flat" cmpd="sng">
            <a:solidFill>
              <a:srgbClr val="0000FF"/>
            </a:solidFill>
            <a:prstDash val="solid"/>
            <a:round/>
            <a:headEnd type="none" w="med" len="med"/>
            <a:tailEnd type="triangle" w="med" len="med"/>
          </a:ln>
        </p:spPr>
      </p:sp>
      <p:sp>
        <p:nvSpPr>
          <p:cNvPr id="830561" name="Line 97"/>
          <p:cNvSpPr/>
          <p:nvPr/>
        </p:nvSpPr>
        <p:spPr>
          <a:xfrm>
            <a:off x="1841500" y="5094288"/>
            <a:ext cx="0" cy="304800"/>
          </a:xfrm>
          <a:prstGeom prst="line">
            <a:avLst/>
          </a:prstGeom>
          <a:ln w="28575" cap="flat" cmpd="sng">
            <a:solidFill>
              <a:srgbClr val="0000FF"/>
            </a:solidFill>
            <a:prstDash val="solid"/>
            <a:round/>
            <a:headEnd type="none" w="med" len="med"/>
            <a:tailEnd type="triangle" w="med" len="med"/>
          </a:ln>
        </p:spPr>
      </p:sp>
      <p:grpSp>
        <p:nvGrpSpPr>
          <p:cNvPr id="830562" name="Group 98"/>
          <p:cNvGrpSpPr/>
          <p:nvPr/>
        </p:nvGrpSpPr>
        <p:grpSpPr>
          <a:xfrm>
            <a:off x="1835150" y="4365625"/>
            <a:ext cx="577850" cy="366713"/>
            <a:chOff x="1152" y="2736"/>
            <a:chExt cx="364" cy="231"/>
          </a:xfrm>
        </p:grpSpPr>
        <p:sp>
          <p:nvSpPr>
            <p:cNvPr id="127017" name="Line 99"/>
            <p:cNvSpPr/>
            <p:nvPr/>
          </p:nvSpPr>
          <p:spPr>
            <a:xfrm>
              <a:off x="1152" y="2736"/>
              <a:ext cx="0" cy="192"/>
            </a:xfrm>
            <a:prstGeom prst="line">
              <a:avLst/>
            </a:prstGeom>
            <a:ln w="28575" cap="flat" cmpd="sng">
              <a:solidFill>
                <a:srgbClr val="0000FF"/>
              </a:solidFill>
              <a:prstDash val="solid"/>
              <a:round/>
              <a:headEnd type="none" w="med" len="med"/>
              <a:tailEnd type="triangle" w="med" len="med"/>
            </a:ln>
          </p:spPr>
        </p:sp>
        <p:sp>
          <p:nvSpPr>
            <p:cNvPr id="127018" name="Text Box 100"/>
            <p:cNvSpPr txBox="1"/>
            <p:nvPr/>
          </p:nvSpPr>
          <p:spPr>
            <a:xfrm>
              <a:off x="1296" y="2736"/>
              <a:ext cx="220" cy="231"/>
            </a:xfrm>
            <a:prstGeom prst="rect">
              <a:avLst/>
            </a:prstGeom>
            <a:noFill/>
            <a:ln w="9525">
              <a:noFill/>
            </a:ln>
          </p:spPr>
          <p:txBody>
            <a:bodyPr wrap="none" anchor="t" anchorCtr="0">
              <a:spAutoFit/>
            </a:bodyPr>
            <a:p>
              <a:r>
                <a:rPr lang="en-US" altLang="zh-CN" dirty="0">
                  <a:latin typeface="Times New Roman" panose="02020603050405020304" pitchFamily="18" charset="0"/>
                </a:rPr>
                <a:t>Y</a:t>
              </a:r>
              <a:endParaRPr lang="zh-CN" altLang="en-US" dirty="0">
                <a:latin typeface="Times New Roman" panose="02020603050405020304" pitchFamily="18" charset="0"/>
                <a:ea typeface="宋体" panose="02010600030101010101" pitchFamily="2" charset="-122"/>
              </a:endParaRPr>
            </a:p>
          </p:txBody>
        </p:sp>
      </p:grpSp>
      <p:sp>
        <p:nvSpPr>
          <p:cNvPr id="830565" name="Line 101"/>
          <p:cNvSpPr/>
          <p:nvPr/>
        </p:nvSpPr>
        <p:spPr>
          <a:xfrm>
            <a:off x="1854200" y="3440113"/>
            <a:ext cx="0" cy="304800"/>
          </a:xfrm>
          <a:prstGeom prst="line">
            <a:avLst/>
          </a:prstGeom>
          <a:ln w="28575" cap="flat" cmpd="sng">
            <a:solidFill>
              <a:srgbClr val="0000FF"/>
            </a:solidFill>
            <a:prstDash val="solid"/>
            <a:round/>
            <a:headEnd type="none" w="med" len="med"/>
            <a:tailEnd type="triangle" w="med" len="med"/>
          </a:ln>
        </p:spPr>
      </p:sp>
      <p:sp>
        <p:nvSpPr>
          <p:cNvPr id="830572" name="Line 108"/>
          <p:cNvSpPr/>
          <p:nvPr/>
        </p:nvSpPr>
        <p:spPr>
          <a:xfrm>
            <a:off x="1763713" y="1916113"/>
            <a:ext cx="0" cy="304800"/>
          </a:xfrm>
          <a:prstGeom prst="line">
            <a:avLst/>
          </a:prstGeom>
          <a:ln w="28575" cap="flat" cmpd="sng">
            <a:solidFill>
              <a:srgbClr val="0000FF"/>
            </a:solidFill>
            <a:prstDash val="solid"/>
            <a:round/>
            <a:headEnd type="none" w="med" len="med"/>
            <a:tailEnd type="triangle" w="med" len="med"/>
          </a:ln>
        </p:spPr>
      </p:sp>
      <p:sp>
        <p:nvSpPr>
          <p:cNvPr id="830573" name="Line 109"/>
          <p:cNvSpPr/>
          <p:nvPr/>
        </p:nvSpPr>
        <p:spPr>
          <a:xfrm>
            <a:off x="1763713" y="1268413"/>
            <a:ext cx="0" cy="152400"/>
          </a:xfrm>
          <a:prstGeom prst="line">
            <a:avLst/>
          </a:prstGeom>
          <a:ln w="28575" cap="flat" cmpd="sng">
            <a:solidFill>
              <a:srgbClr val="0000FF"/>
            </a:solidFill>
            <a:prstDash val="solid"/>
            <a:round/>
            <a:headEnd type="none" w="med" len="med"/>
            <a:tailEnd type="triangle" w="med" len="med"/>
          </a:ln>
        </p:spPr>
      </p:sp>
      <p:grpSp>
        <p:nvGrpSpPr>
          <p:cNvPr id="830574" name="Group 110"/>
          <p:cNvGrpSpPr/>
          <p:nvPr/>
        </p:nvGrpSpPr>
        <p:grpSpPr>
          <a:xfrm>
            <a:off x="2843213" y="1916113"/>
            <a:ext cx="1327150" cy="609600"/>
            <a:chOff x="1728" y="1200"/>
            <a:chExt cx="836" cy="384"/>
          </a:xfrm>
        </p:grpSpPr>
        <p:sp>
          <p:nvSpPr>
            <p:cNvPr id="127023" name="Line 111"/>
            <p:cNvSpPr/>
            <p:nvPr/>
          </p:nvSpPr>
          <p:spPr>
            <a:xfrm>
              <a:off x="1872" y="1584"/>
              <a:ext cx="288" cy="0"/>
            </a:xfrm>
            <a:prstGeom prst="line">
              <a:avLst/>
            </a:prstGeom>
            <a:ln w="28575" cap="flat" cmpd="sng">
              <a:solidFill>
                <a:srgbClr val="0000FF"/>
              </a:solidFill>
              <a:prstDash val="solid"/>
              <a:round/>
              <a:headEnd type="none" w="med" len="med"/>
              <a:tailEnd type="triangle" w="med" len="med"/>
            </a:ln>
          </p:spPr>
        </p:sp>
        <p:sp>
          <p:nvSpPr>
            <p:cNvPr id="127024" name="Text Box 112"/>
            <p:cNvSpPr txBox="1"/>
            <p:nvPr/>
          </p:nvSpPr>
          <p:spPr>
            <a:xfrm>
              <a:off x="1728" y="1200"/>
              <a:ext cx="836" cy="231"/>
            </a:xfrm>
            <a:prstGeom prst="rect">
              <a:avLst/>
            </a:prstGeom>
            <a:noFill/>
            <a:ln w="9525">
              <a:noFill/>
            </a:ln>
          </p:spPr>
          <p:txBody>
            <a:bodyPr wrap="none" anchor="t" anchorCtr="0">
              <a:spAutoFit/>
            </a:bodyPr>
            <a:p>
              <a:r>
                <a:rPr lang="en-US" altLang="zh-CN" dirty="0">
                  <a:latin typeface="Times New Roman" panose="02020603050405020304" pitchFamily="18" charset="0"/>
                </a:rPr>
                <a:t>Y </a:t>
              </a:r>
              <a:r>
                <a:rPr lang="zh-CN" altLang="en-US" dirty="0">
                  <a:latin typeface="Times New Roman" panose="02020603050405020304" pitchFamily="18" charset="0"/>
                  <a:ea typeface="宋体" panose="02010600030101010101" pitchFamily="2" charset="-122"/>
                </a:rPr>
                <a:t>越界中断</a:t>
              </a:r>
              <a:endParaRPr lang="zh-CN" altLang="en-US" dirty="0">
                <a:latin typeface="Times New Roman" panose="02020603050405020304" pitchFamily="18" charset="0"/>
                <a:ea typeface="宋体" panose="02010600030101010101" pitchFamily="2" charset="-122"/>
              </a:endParaRPr>
            </a:p>
          </p:txBody>
        </p:sp>
      </p:grpSp>
      <p:grpSp>
        <p:nvGrpSpPr>
          <p:cNvPr id="830577" name="Group 113"/>
          <p:cNvGrpSpPr/>
          <p:nvPr/>
        </p:nvGrpSpPr>
        <p:grpSpPr>
          <a:xfrm>
            <a:off x="1763713" y="2852738"/>
            <a:ext cx="577850" cy="366712"/>
            <a:chOff x="1152" y="1776"/>
            <a:chExt cx="364" cy="231"/>
          </a:xfrm>
        </p:grpSpPr>
        <p:sp>
          <p:nvSpPr>
            <p:cNvPr id="127026" name="Line 114"/>
            <p:cNvSpPr/>
            <p:nvPr/>
          </p:nvSpPr>
          <p:spPr>
            <a:xfrm>
              <a:off x="1152" y="1776"/>
              <a:ext cx="0" cy="192"/>
            </a:xfrm>
            <a:prstGeom prst="line">
              <a:avLst/>
            </a:prstGeom>
            <a:ln w="28575" cap="flat" cmpd="sng">
              <a:solidFill>
                <a:srgbClr val="0000FF"/>
              </a:solidFill>
              <a:prstDash val="solid"/>
              <a:round/>
              <a:headEnd type="none" w="med" len="med"/>
              <a:tailEnd type="triangle" w="med" len="med"/>
            </a:ln>
          </p:spPr>
        </p:sp>
        <p:sp>
          <p:nvSpPr>
            <p:cNvPr id="127027" name="Text Box 115"/>
            <p:cNvSpPr txBox="1"/>
            <p:nvPr/>
          </p:nvSpPr>
          <p:spPr>
            <a:xfrm>
              <a:off x="1296" y="1776"/>
              <a:ext cx="220" cy="231"/>
            </a:xfrm>
            <a:prstGeom prst="rect">
              <a:avLst/>
            </a:prstGeom>
            <a:noFill/>
            <a:ln w="9525">
              <a:noFill/>
            </a:ln>
          </p:spPr>
          <p:txBody>
            <a:bodyPr wrap="none" anchor="t" anchorCtr="0">
              <a:spAutoFit/>
            </a:bodyPr>
            <a:p>
              <a:r>
                <a:rPr lang="en-US" altLang="zh-CN" dirty="0">
                  <a:latin typeface="Times New Roman" panose="02020603050405020304" pitchFamily="18" charset="0"/>
                </a:rPr>
                <a:t>N</a:t>
              </a:r>
              <a:endParaRPr lang="en-US" altLang="zh-CN" sz="2400" b="0" dirty="0">
                <a:latin typeface="Times New Roman" panose="02020603050405020304" pitchFamily="18" charset="0"/>
              </a:endParaRPr>
            </a:p>
          </p:txBody>
        </p:sp>
      </p:grpSp>
      <p:sp>
        <p:nvSpPr>
          <p:cNvPr id="127028" name="Rectangle 117"/>
          <p:cNvSpPr>
            <a:spLocks noGrp="1"/>
          </p:cNvSpPr>
          <p:nvPr>
            <p:ph idx="1"/>
          </p:nvPr>
        </p:nvSpPr>
        <p:spPr/>
        <p:txBody>
          <a:bodyPr wrap="square" lIns="91440" tIns="45720" rIns="91440" bIns="45720" anchor="t" anchorCtr="0"/>
          <a:p>
            <a:pPr eaLnBrk="1" hangingPunct="1"/>
            <a:r>
              <a:rPr lang="zh-CN" altLang="en-US" sz="2400" dirty="0"/>
              <a:t>地址变换机构</a:t>
            </a:r>
            <a:r>
              <a:rPr lang="zh-CN" altLang="en-US" sz="2400" dirty="0">
                <a:latin typeface="Arial" panose="020B0604020202020204" pitchFamily="34" charset="0"/>
              </a:rPr>
              <a:t>—</a:t>
            </a:r>
            <a:r>
              <a:rPr lang="zh-CN" altLang="en-US" sz="2400" dirty="0"/>
              <a:t>在原变换机构的基础上增加了缺页中断</a:t>
            </a:r>
            <a:endParaRPr lang="zh-CN" altLang="en-US" sz="2400"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0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04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04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04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304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304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304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304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304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304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304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304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304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8304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8304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83049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8305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8305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83050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8305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499"/>
                                          </p:stCondLst>
                                        </p:cTn>
                                        <p:tgtEl>
                                          <p:spTgt spid="8305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83054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83055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499"/>
                                          </p:stCondLst>
                                        </p:cTn>
                                        <p:tgtEl>
                                          <p:spTgt spid="83056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499"/>
                                          </p:stCondLst>
                                        </p:cTn>
                                        <p:tgtEl>
                                          <p:spTgt spid="83056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499"/>
                                          </p:stCondLst>
                                        </p:cTn>
                                        <p:tgtEl>
                                          <p:spTgt spid="8305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499"/>
                                          </p:stCondLst>
                                        </p:cTn>
                                        <p:tgtEl>
                                          <p:spTgt spid="83056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499"/>
                                          </p:stCondLst>
                                        </p:cTn>
                                        <p:tgtEl>
                                          <p:spTgt spid="83057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499"/>
                                          </p:stCondLst>
                                        </p:cTn>
                                        <p:tgtEl>
                                          <p:spTgt spid="8305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499"/>
                                          </p:stCondLst>
                                        </p:cTn>
                                        <p:tgtEl>
                                          <p:spTgt spid="8305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499"/>
                                          </p:stCondLst>
                                        </p:cTn>
                                        <p:tgtEl>
                                          <p:spTgt spid="830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7" grpId="0"/>
      <p:bldP spid="830469" grpId="0" animBg="1"/>
      <p:bldP spid="830471" grpId="0" animBg="1"/>
      <p:bldP spid="830478" grpId="0" animBg="1"/>
      <p:bldP spid="830479" grpId="0" animBg="1"/>
      <p:bldP spid="830484" grpId="0" animBg="1"/>
      <p:bldP spid="830492" grpId="0" animBg="1"/>
      <p:bldP spid="830494" grpId="0" animBg="1"/>
      <p:bldP spid="830495" grpId="0" animBg="1"/>
      <p:bldP spid="830497" grpId="0" animBg="1"/>
      <p:bldP spid="83050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p:cNvSpPr>
          <p:nvPr>
            <p:ph type="title"/>
          </p:nvPr>
        </p:nvSpPr>
        <p:spPr>
          <a:xfrm>
            <a:off x="34925" y="0"/>
            <a:ext cx="843915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5.2.1 </a:t>
            </a:r>
            <a:r>
              <a:rPr lang="zh-CN" altLang="en-US" b="1" dirty="0">
                <a:latin typeface="宋体" panose="02010600030101010101" pitchFamily="2" charset="-122"/>
                <a:ea typeface="宋体" panose="02010600030101010101" pitchFamily="2" charset="-122"/>
              </a:rPr>
              <a:t>请求分页中的硬件支持</a:t>
            </a:r>
            <a:endParaRPr lang="zh-CN" altLang="en-US" b="1" dirty="0">
              <a:latin typeface="宋体" panose="02010600030101010101" pitchFamily="2" charset="-122"/>
              <a:ea typeface="宋体" panose="02010600030101010101" pitchFamily="2" charset="-122"/>
            </a:endParaRPr>
          </a:p>
        </p:txBody>
      </p:sp>
      <p:sp>
        <p:nvSpPr>
          <p:cNvPr id="128002" name="Text Box 3"/>
          <p:cNvSpPr txBox="1"/>
          <p:nvPr/>
        </p:nvSpPr>
        <p:spPr>
          <a:xfrm>
            <a:off x="971868" y="528955"/>
            <a:ext cx="1104900" cy="366713"/>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中断响应</a:t>
            </a:r>
            <a:endParaRPr lang="zh-CN" altLang="en-US" dirty="0">
              <a:latin typeface="Times New Roman" panose="02020603050405020304" pitchFamily="18" charset="0"/>
              <a:ea typeface="宋体" panose="02010600030101010101" pitchFamily="2" charset="-122"/>
            </a:endParaRPr>
          </a:p>
        </p:txBody>
      </p:sp>
      <p:sp>
        <p:nvSpPr>
          <p:cNvPr id="831492" name="Line 4"/>
          <p:cNvSpPr/>
          <p:nvPr/>
        </p:nvSpPr>
        <p:spPr>
          <a:xfrm>
            <a:off x="1547813" y="908050"/>
            <a:ext cx="0" cy="228600"/>
          </a:xfrm>
          <a:prstGeom prst="line">
            <a:avLst/>
          </a:prstGeom>
          <a:ln w="28575" cap="flat" cmpd="sng">
            <a:solidFill>
              <a:srgbClr val="0000FF"/>
            </a:solidFill>
            <a:prstDash val="solid"/>
            <a:round/>
            <a:headEnd type="none" w="med" len="med"/>
            <a:tailEnd type="triangle" w="med" len="med"/>
          </a:ln>
        </p:spPr>
      </p:sp>
      <p:sp>
        <p:nvSpPr>
          <p:cNvPr id="831493" name="Rectangle 5"/>
          <p:cNvSpPr/>
          <p:nvPr/>
        </p:nvSpPr>
        <p:spPr>
          <a:xfrm>
            <a:off x="827088" y="1123950"/>
            <a:ext cx="16002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保留</a:t>
            </a:r>
            <a:r>
              <a:rPr lang="en-US" altLang="zh-CN" dirty="0">
                <a:solidFill>
                  <a:srgbClr val="000000"/>
                </a:solidFill>
                <a:latin typeface="Times New Roman" panose="02020603050405020304" pitchFamily="18" charset="0"/>
              </a:rPr>
              <a:t>CPU</a:t>
            </a:r>
            <a:r>
              <a:rPr lang="zh-CN" altLang="en-US" dirty="0">
                <a:solidFill>
                  <a:srgbClr val="000000"/>
                </a:solidFill>
                <a:latin typeface="Times New Roman" panose="02020603050405020304" pitchFamily="18" charset="0"/>
                <a:ea typeface="宋体" panose="02010600030101010101" pitchFamily="2" charset="-122"/>
              </a:rPr>
              <a:t>现场</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494" name="Rectangle 6"/>
          <p:cNvSpPr/>
          <p:nvPr/>
        </p:nvSpPr>
        <p:spPr>
          <a:xfrm>
            <a:off x="719138" y="1768475"/>
            <a:ext cx="17526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在外存中找该页</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495" name="Line 7"/>
          <p:cNvSpPr/>
          <p:nvPr/>
        </p:nvSpPr>
        <p:spPr>
          <a:xfrm>
            <a:off x="1547813" y="1484313"/>
            <a:ext cx="0" cy="304800"/>
          </a:xfrm>
          <a:prstGeom prst="line">
            <a:avLst/>
          </a:prstGeom>
          <a:ln w="28575" cap="flat" cmpd="sng">
            <a:solidFill>
              <a:srgbClr val="0000FF"/>
            </a:solidFill>
            <a:prstDash val="solid"/>
            <a:round/>
            <a:headEnd type="none" w="med" len="med"/>
            <a:tailEnd type="triangle" w="med" len="med"/>
          </a:ln>
        </p:spPr>
      </p:sp>
      <p:sp>
        <p:nvSpPr>
          <p:cNvPr id="831496" name="AutoShape 8"/>
          <p:cNvSpPr/>
          <p:nvPr/>
        </p:nvSpPr>
        <p:spPr>
          <a:xfrm>
            <a:off x="795338" y="2378075"/>
            <a:ext cx="1524000" cy="457200"/>
          </a:xfrm>
          <a:prstGeom prst="diamond">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内存满</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497" name="Line 9"/>
          <p:cNvSpPr/>
          <p:nvPr/>
        </p:nvSpPr>
        <p:spPr>
          <a:xfrm>
            <a:off x="1547813" y="2060575"/>
            <a:ext cx="0" cy="304800"/>
          </a:xfrm>
          <a:prstGeom prst="line">
            <a:avLst/>
          </a:prstGeom>
          <a:ln w="28575" cap="flat" cmpd="sng">
            <a:solidFill>
              <a:srgbClr val="0000FF"/>
            </a:solidFill>
            <a:prstDash val="solid"/>
            <a:round/>
            <a:headEnd type="none" w="med" len="med"/>
            <a:tailEnd type="triangle" w="med" len="med"/>
          </a:ln>
        </p:spPr>
      </p:sp>
      <p:sp>
        <p:nvSpPr>
          <p:cNvPr id="831498" name="Rectangle 10"/>
          <p:cNvSpPr/>
          <p:nvPr/>
        </p:nvSpPr>
        <p:spPr>
          <a:xfrm>
            <a:off x="414338" y="3063875"/>
            <a:ext cx="24384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zh-CN" altLang="en-US" dirty="0">
                <a:solidFill>
                  <a:srgbClr val="000000"/>
                </a:solidFill>
                <a:latin typeface="Times New Roman" panose="02020603050405020304" pitchFamily="18" charset="0"/>
                <a:ea typeface="宋体" panose="02010600030101010101" pitchFamily="2" charset="-122"/>
              </a:rPr>
              <a:t>在内存中按置换算法</a:t>
            </a:r>
            <a:endParaRPr lang="zh-CN" altLang="en-US" dirty="0">
              <a:solidFill>
                <a:srgbClr val="000000"/>
              </a:solidFill>
              <a:latin typeface="Times New Roman" panose="02020603050405020304" pitchFamily="18" charset="0"/>
              <a:ea typeface="宋体" panose="02010600030101010101" pitchFamily="2" charset="-122"/>
            </a:endParaRPr>
          </a:p>
          <a:p>
            <a:r>
              <a:rPr lang="zh-CN" altLang="en-US" dirty="0">
                <a:solidFill>
                  <a:srgbClr val="000000"/>
                </a:solidFill>
                <a:latin typeface="Times New Roman" panose="02020603050405020304" pitchFamily="18" charset="0"/>
                <a:ea typeface="宋体" panose="02010600030101010101" pitchFamily="2" charset="-122"/>
              </a:rPr>
              <a:t>选择一页或几页淘汰</a:t>
            </a:r>
            <a:endParaRPr lang="zh-CN" altLang="en-US" dirty="0">
              <a:solidFill>
                <a:srgbClr val="000000"/>
              </a:solidFill>
              <a:latin typeface="Times New Roman" panose="02020603050405020304" pitchFamily="18" charset="0"/>
              <a:ea typeface="宋体" panose="02010600030101010101" pitchFamily="2" charset="-122"/>
            </a:endParaRPr>
          </a:p>
          <a:p>
            <a:r>
              <a:rPr lang="zh-CN" altLang="en-US" dirty="0">
                <a:solidFill>
                  <a:srgbClr val="000000"/>
                </a:solidFill>
                <a:latin typeface="Times New Roman" panose="02020603050405020304" pitchFamily="18" charset="0"/>
                <a:ea typeface="宋体" panose="02010600030101010101" pitchFamily="2" charset="-122"/>
              </a:rPr>
              <a:t>到外存</a:t>
            </a:r>
            <a:endParaRPr lang="zh-CN" altLang="en-US" dirty="0">
              <a:solidFill>
                <a:srgbClr val="000000"/>
              </a:solidFill>
              <a:latin typeface="Times New Roman" panose="02020603050405020304" pitchFamily="18" charset="0"/>
              <a:ea typeface="宋体" panose="02010600030101010101" pitchFamily="2" charset="-122"/>
            </a:endParaRPr>
          </a:p>
        </p:txBody>
      </p:sp>
      <p:grpSp>
        <p:nvGrpSpPr>
          <p:cNvPr id="831499" name="Group 11"/>
          <p:cNvGrpSpPr/>
          <p:nvPr/>
        </p:nvGrpSpPr>
        <p:grpSpPr>
          <a:xfrm>
            <a:off x="1547813" y="2635250"/>
            <a:ext cx="511175" cy="419100"/>
            <a:chOff x="912" y="1848"/>
            <a:chExt cx="322" cy="264"/>
          </a:xfrm>
        </p:grpSpPr>
        <p:sp>
          <p:nvSpPr>
            <p:cNvPr id="128011" name="Line 12"/>
            <p:cNvSpPr/>
            <p:nvPr/>
          </p:nvSpPr>
          <p:spPr>
            <a:xfrm>
              <a:off x="912" y="1968"/>
              <a:ext cx="0" cy="144"/>
            </a:xfrm>
            <a:prstGeom prst="line">
              <a:avLst/>
            </a:prstGeom>
            <a:ln w="28575" cap="flat" cmpd="sng">
              <a:solidFill>
                <a:srgbClr val="0000FF"/>
              </a:solidFill>
              <a:prstDash val="solid"/>
              <a:round/>
              <a:headEnd type="none" w="med" len="med"/>
              <a:tailEnd type="triangle" w="med" len="med"/>
            </a:ln>
          </p:spPr>
        </p:sp>
        <p:sp>
          <p:nvSpPr>
            <p:cNvPr id="128012" name="Text Box 13"/>
            <p:cNvSpPr txBox="1"/>
            <p:nvPr/>
          </p:nvSpPr>
          <p:spPr>
            <a:xfrm>
              <a:off x="1046" y="1848"/>
              <a:ext cx="188" cy="231"/>
            </a:xfrm>
            <a:prstGeom prst="rect">
              <a:avLst/>
            </a:prstGeom>
            <a:noFill/>
            <a:ln w="9525">
              <a:noFill/>
            </a:ln>
          </p:spPr>
          <p:txBody>
            <a:bodyPr wrap="none" anchor="t" anchorCtr="0">
              <a:spAutoFit/>
            </a:bodyPr>
            <a:p>
              <a:r>
                <a:rPr lang="en-US" altLang="zh-CN" dirty="0">
                  <a:latin typeface="Times New Roman" panose="02020603050405020304" pitchFamily="18" charset="0"/>
                </a:rPr>
                <a:t>y</a:t>
              </a:r>
              <a:endParaRPr lang="en-US" altLang="zh-CN" sz="2400" b="0" dirty="0">
                <a:latin typeface="Times New Roman" panose="02020603050405020304" pitchFamily="18" charset="0"/>
              </a:endParaRPr>
            </a:p>
          </p:txBody>
        </p:sp>
      </p:grpSp>
      <p:sp>
        <p:nvSpPr>
          <p:cNvPr id="831502" name="AutoShape 14"/>
          <p:cNvSpPr/>
          <p:nvPr/>
        </p:nvSpPr>
        <p:spPr>
          <a:xfrm>
            <a:off x="490538" y="4283075"/>
            <a:ext cx="2133600" cy="914400"/>
          </a:xfrm>
          <a:prstGeom prst="diamond">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淘汰的页修改过</a:t>
            </a:r>
            <a:endParaRPr lang="zh-CN" altLang="en-US" dirty="0">
              <a:solidFill>
                <a:srgbClr val="000000"/>
              </a:solidFill>
              <a:latin typeface="Times New Roman" panose="02020603050405020304" pitchFamily="18" charset="0"/>
              <a:ea typeface="宋体" panose="02010600030101010101" pitchFamily="2" charset="-122"/>
            </a:endParaRPr>
          </a:p>
        </p:txBody>
      </p:sp>
      <p:grpSp>
        <p:nvGrpSpPr>
          <p:cNvPr id="831503" name="Group 15"/>
          <p:cNvGrpSpPr/>
          <p:nvPr/>
        </p:nvGrpSpPr>
        <p:grpSpPr>
          <a:xfrm>
            <a:off x="1547813" y="5156200"/>
            <a:ext cx="603250" cy="457200"/>
            <a:chOff x="912" y="3408"/>
            <a:chExt cx="380" cy="288"/>
          </a:xfrm>
        </p:grpSpPr>
        <p:sp>
          <p:nvSpPr>
            <p:cNvPr id="128015" name="Line 16"/>
            <p:cNvSpPr/>
            <p:nvPr/>
          </p:nvSpPr>
          <p:spPr>
            <a:xfrm>
              <a:off x="912" y="3456"/>
              <a:ext cx="0" cy="240"/>
            </a:xfrm>
            <a:prstGeom prst="line">
              <a:avLst/>
            </a:prstGeom>
            <a:ln w="28575" cap="flat" cmpd="sng">
              <a:solidFill>
                <a:srgbClr val="0000FF"/>
              </a:solidFill>
              <a:prstDash val="solid"/>
              <a:round/>
              <a:headEnd type="none" w="med" len="med"/>
              <a:tailEnd type="triangle" w="med" len="med"/>
            </a:ln>
          </p:spPr>
        </p:sp>
        <p:sp>
          <p:nvSpPr>
            <p:cNvPr id="128016" name="Text Box 17"/>
            <p:cNvSpPr txBox="1"/>
            <p:nvPr/>
          </p:nvSpPr>
          <p:spPr>
            <a:xfrm>
              <a:off x="1104" y="3408"/>
              <a:ext cx="188" cy="231"/>
            </a:xfrm>
            <a:prstGeom prst="rect">
              <a:avLst/>
            </a:prstGeom>
            <a:noFill/>
            <a:ln w="9525">
              <a:noFill/>
            </a:ln>
          </p:spPr>
          <p:txBody>
            <a:bodyPr wrap="none" anchor="t" anchorCtr="0">
              <a:spAutoFit/>
            </a:bodyPr>
            <a:p>
              <a:r>
                <a:rPr lang="en-US" altLang="zh-CN" dirty="0">
                  <a:latin typeface="Times New Roman" panose="02020603050405020304" pitchFamily="18" charset="0"/>
                </a:rPr>
                <a:t>y</a:t>
              </a:r>
              <a:endParaRPr lang="en-US" altLang="zh-CN" sz="2400" b="0" dirty="0">
                <a:latin typeface="Times New Roman" panose="02020603050405020304" pitchFamily="18" charset="0"/>
              </a:endParaRPr>
            </a:p>
          </p:txBody>
        </p:sp>
      </p:grpSp>
      <p:sp>
        <p:nvSpPr>
          <p:cNvPr id="831506" name="Rectangle 18"/>
          <p:cNvSpPr/>
          <p:nvPr/>
        </p:nvSpPr>
        <p:spPr>
          <a:xfrm>
            <a:off x="642938" y="5578475"/>
            <a:ext cx="1828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修改页写回外存</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507" name="Line 19"/>
          <p:cNvSpPr/>
          <p:nvPr/>
        </p:nvSpPr>
        <p:spPr>
          <a:xfrm>
            <a:off x="1547813" y="4003675"/>
            <a:ext cx="0" cy="304800"/>
          </a:xfrm>
          <a:prstGeom prst="line">
            <a:avLst/>
          </a:prstGeom>
          <a:ln w="28575" cap="flat" cmpd="sng">
            <a:solidFill>
              <a:srgbClr val="0000FF"/>
            </a:solidFill>
            <a:prstDash val="solid"/>
            <a:round/>
            <a:headEnd type="none" w="med" len="med"/>
            <a:tailEnd type="triangle" w="med" len="med"/>
          </a:ln>
        </p:spPr>
      </p:sp>
      <p:grpSp>
        <p:nvGrpSpPr>
          <p:cNvPr id="831508" name="Group 20"/>
          <p:cNvGrpSpPr/>
          <p:nvPr/>
        </p:nvGrpSpPr>
        <p:grpSpPr>
          <a:xfrm>
            <a:off x="2339975" y="979488"/>
            <a:ext cx="2743200" cy="1662112"/>
            <a:chOff x="1392" y="816"/>
            <a:chExt cx="1728" cy="1047"/>
          </a:xfrm>
        </p:grpSpPr>
        <p:sp>
          <p:nvSpPr>
            <p:cNvPr id="128020" name="Line 21"/>
            <p:cNvSpPr/>
            <p:nvPr/>
          </p:nvSpPr>
          <p:spPr>
            <a:xfrm>
              <a:off x="1392" y="1824"/>
              <a:ext cx="768" cy="0"/>
            </a:xfrm>
            <a:prstGeom prst="line">
              <a:avLst/>
            </a:prstGeom>
            <a:ln w="28575" cap="flat" cmpd="sng">
              <a:solidFill>
                <a:srgbClr val="0000FF"/>
              </a:solidFill>
              <a:prstDash val="solid"/>
              <a:round/>
              <a:headEnd type="none" w="med" len="med"/>
              <a:tailEnd type="none" w="med" len="med"/>
            </a:ln>
          </p:spPr>
        </p:sp>
        <p:grpSp>
          <p:nvGrpSpPr>
            <p:cNvPr id="128021" name="Group 22"/>
            <p:cNvGrpSpPr/>
            <p:nvPr/>
          </p:nvGrpSpPr>
          <p:grpSpPr>
            <a:xfrm>
              <a:off x="1488" y="816"/>
              <a:ext cx="1632" cy="1047"/>
              <a:chOff x="1488" y="816"/>
              <a:chExt cx="1632" cy="1047"/>
            </a:xfrm>
          </p:grpSpPr>
          <p:sp>
            <p:nvSpPr>
              <p:cNvPr id="128022" name="Text Box 23"/>
              <p:cNvSpPr txBox="1"/>
              <p:nvPr/>
            </p:nvSpPr>
            <p:spPr>
              <a:xfrm>
                <a:off x="1488" y="1632"/>
                <a:ext cx="196" cy="231"/>
              </a:xfrm>
              <a:prstGeom prst="rect">
                <a:avLst/>
              </a:prstGeom>
              <a:noFill/>
              <a:ln w="9525">
                <a:noFill/>
              </a:ln>
            </p:spPr>
            <p:txBody>
              <a:bodyPr wrap="none" anchor="t" anchorCtr="0">
                <a:spAutoFit/>
              </a:bodyPr>
              <a:p>
                <a:r>
                  <a:rPr lang="en-US" altLang="zh-CN" dirty="0">
                    <a:latin typeface="Times New Roman" panose="02020603050405020304" pitchFamily="18" charset="0"/>
                  </a:rPr>
                  <a:t>n</a:t>
                </a:r>
                <a:endParaRPr lang="en-US" altLang="zh-CN" sz="2400" b="0" dirty="0">
                  <a:latin typeface="Times New Roman" panose="02020603050405020304" pitchFamily="18" charset="0"/>
                </a:endParaRPr>
              </a:p>
            </p:txBody>
          </p:sp>
          <p:sp>
            <p:nvSpPr>
              <p:cNvPr id="128023" name="Line 24"/>
              <p:cNvSpPr/>
              <p:nvPr/>
            </p:nvSpPr>
            <p:spPr>
              <a:xfrm flipV="1">
                <a:off x="2160" y="816"/>
                <a:ext cx="0" cy="1008"/>
              </a:xfrm>
              <a:prstGeom prst="line">
                <a:avLst/>
              </a:prstGeom>
              <a:ln w="28575" cap="flat" cmpd="sng">
                <a:solidFill>
                  <a:srgbClr val="0000FF"/>
                </a:solidFill>
                <a:prstDash val="solid"/>
                <a:round/>
                <a:headEnd type="none" w="med" len="med"/>
                <a:tailEnd type="none" w="med" len="med"/>
              </a:ln>
            </p:spPr>
          </p:sp>
          <p:sp>
            <p:nvSpPr>
              <p:cNvPr id="128024" name="Line 25"/>
              <p:cNvSpPr/>
              <p:nvPr/>
            </p:nvSpPr>
            <p:spPr>
              <a:xfrm>
                <a:off x="2160" y="816"/>
                <a:ext cx="960" cy="0"/>
              </a:xfrm>
              <a:prstGeom prst="line">
                <a:avLst/>
              </a:prstGeom>
              <a:ln w="28575" cap="flat" cmpd="sng">
                <a:solidFill>
                  <a:srgbClr val="0000FF"/>
                </a:solidFill>
                <a:prstDash val="solid"/>
                <a:round/>
                <a:headEnd type="none" w="med" len="med"/>
                <a:tailEnd type="none" w="med" len="med"/>
              </a:ln>
            </p:spPr>
          </p:sp>
          <p:sp>
            <p:nvSpPr>
              <p:cNvPr id="128025" name="Line 26"/>
              <p:cNvSpPr/>
              <p:nvPr/>
            </p:nvSpPr>
            <p:spPr>
              <a:xfrm>
                <a:off x="3120" y="816"/>
                <a:ext cx="0" cy="336"/>
              </a:xfrm>
              <a:prstGeom prst="line">
                <a:avLst/>
              </a:prstGeom>
              <a:ln w="28575" cap="flat" cmpd="sng">
                <a:solidFill>
                  <a:srgbClr val="0000FF"/>
                </a:solidFill>
                <a:prstDash val="solid"/>
                <a:round/>
                <a:headEnd type="none" w="med" len="med"/>
                <a:tailEnd type="triangle" w="med" len="med"/>
              </a:ln>
            </p:spPr>
          </p:sp>
        </p:grpSp>
      </p:grpSp>
      <p:sp>
        <p:nvSpPr>
          <p:cNvPr id="831515" name="Rectangle 27"/>
          <p:cNvSpPr/>
          <p:nvPr/>
        </p:nvSpPr>
        <p:spPr>
          <a:xfrm>
            <a:off x="3690938" y="1616075"/>
            <a:ext cx="25908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dirty="0">
                <a:solidFill>
                  <a:srgbClr val="000000"/>
                </a:solidFill>
                <a:latin typeface="Times New Roman" panose="02020603050405020304" pitchFamily="18" charset="0"/>
              </a:rPr>
              <a:t>OS</a:t>
            </a:r>
            <a:r>
              <a:rPr lang="zh-CN" altLang="en-US" dirty="0">
                <a:solidFill>
                  <a:srgbClr val="000000"/>
                </a:solidFill>
                <a:latin typeface="Times New Roman" panose="02020603050405020304" pitchFamily="18" charset="0"/>
                <a:ea typeface="宋体" panose="02010600030101010101" pitchFamily="2" charset="-122"/>
              </a:rPr>
              <a:t>负责从外存读缺的页</a:t>
            </a:r>
            <a:endParaRPr lang="zh-CN" altLang="en-US" dirty="0">
              <a:solidFill>
                <a:srgbClr val="000000"/>
              </a:solidFill>
              <a:latin typeface="Times New Roman" panose="02020603050405020304" pitchFamily="18" charset="0"/>
              <a:ea typeface="宋体" panose="02010600030101010101" pitchFamily="2" charset="-122"/>
            </a:endParaRPr>
          </a:p>
          <a:p>
            <a:pPr>
              <a:buChar char="•"/>
            </a:pPr>
            <a:r>
              <a:rPr lang="zh-CN" altLang="en-US" dirty="0">
                <a:solidFill>
                  <a:srgbClr val="000000"/>
                </a:solidFill>
                <a:latin typeface="Times New Roman" panose="02020603050405020304" pitchFamily="18" charset="0"/>
                <a:ea typeface="宋体" panose="02010600030101010101" pitchFamily="2" charset="-122"/>
              </a:rPr>
              <a:t>启动</a:t>
            </a:r>
            <a:r>
              <a:rPr lang="en-US" altLang="zh-CN" dirty="0">
                <a:solidFill>
                  <a:srgbClr val="000000"/>
                </a:solidFill>
                <a:latin typeface="Times New Roman" panose="02020603050405020304" pitchFamily="18" charset="0"/>
              </a:rPr>
              <a:t>I/O</a:t>
            </a:r>
            <a:r>
              <a:rPr lang="zh-CN" altLang="en-US" dirty="0">
                <a:solidFill>
                  <a:srgbClr val="000000"/>
                </a:solidFill>
                <a:latin typeface="Times New Roman" panose="02020603050405020304" pitchFamily="18" charset="0"/>
                <a:ea typeface="宋体" panose="02010600030101010101" pitchFamily="2" charset="-122"/>
              </a:rPr>
              <a:t>硬件</a:t>
            </a:r>
            <a:endParaRPr lang="zh-CN" altLang="en-US" dirty="0">
              <a:solidFill>
                <a:srgbClr val="000000"/>
              </a:solidFill>
              <a:latin typeface="Times New Roman" panose="02020603050405020304" pitchFamily="18" charset="0"/>
              <a:ea typeface="宋体" panose="02010600030101010101" pitchFamily="2" charset="-122"/>
            </a:endParaRPr>
          </a:p>
          <a:p>
            <a:pPr>
              <a:buChar char="•"/>
            </a:pPr>
            <a:r>
              <a:rPr lang="zh-CN" altLang="en-US" dirty="0">
                <a:solidFill>
                  <a:srgbClr val="000000"/>
                </a:solidFill>
                <a:latin typeface="Times New Roman" panose="02020603050405020304" pitchFamily="18" charset="0"/>
                <a:ea typeface="宋体" panose="02010600030101010101" pitchFamily="2" charset="-122"/>
              </a:rPr>
              <a:t>将页从外存调入</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516" name="Line 28"/>
          <p:cNvSpPr/>
          <p:nvPr/>
        </p:nvSpPr>
        <p:spPr>
          <a:xfrm>
            <a:off x="5003800" y="2563813"/>
            <a:ext cx="0" cy="304800"/>
          </a:xfrm>
          <a:prstGeom prst="line">
            <a:avLst/>
          </a:prstGeom>
          <a:ln w="28575" cap="flat" cmpd="sng">
            <a:solidFill>
              <a:srgbClr val="0000FF"/>
            </a:solidFill>
            <a:prstDash val="solid"/>
            <a:round/>
            <a:headEnd type="none" w="med" len="med"/>
            <a:tailEnd type="triangle" w="med" len="med"/>
          </a:ln>
        </p:spPr>
      </p:sp>
      <p:sp>
        <p:nvSpPr>
          <p:cNvPr id="831517" name="Rectangle 29"/>
          <p:cNvSpPr/>
          <p:nvPr/>
        </p:nvSpPr>
        <p:spPr>
          <a:xfrm>
            <a:off x="4071938" y="2835275"/>
            <a:ext cx="1828800" cy="457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修改页表</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518" name="Line 30"/>
          <p:cNvSpPr/>
          <p:nvPr/>
        </p:nvSpPr>
        <p:spPr>
          <a:xfrm>
            <a:off x="5003800" y="3284538"/>
            <a:ext cx="0" cy="304800"/>
          </a:xfrm>
          <a:prstGeom prst="line">
            <a:avLst/>
          </a:prstGeom>
          <a:ln w="28575" cap="flat" cmpd="sng">
            <a:solidFill>
              <a:srgbClr val="0000FF"/>
            </a:solidFill>
            <a:prstDash val="solid"/>
            <a:round/>
            <a:headEnd type="none" w="med" len="med"/>
            <a:tailEnd type="triangle" w="med" len="med"/>
          </a:ln>
        </p:spPr>
      </p:sp>
      <p:sp>
        <p:nvSpPr>
          <p:cNvPr id="831519" name="AutoShape 31"/>
          <p:cNvSpPr/>
          <p:nvPr/>
        </p:nvSpPr>
        <p:spPr>
          <a:xfrm>
            <a:off x="4300538" y="4283075"/>
            <a:ext cx="1447800" cy="381000"/>
          </a:xfrm>
          <a:prstGeom prst="flowChartAlternateProcess">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指令重执行</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831520" name="Rectangle 32"/>
          <p:cNvSpPr/>
          <p:nvPr/>
        </p:nvSpPr>
        <p:spPr>
          <a:xfrm>
            <a:off x="4224338" y="3597275"/>
            <a:ext cx="16764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恢复</a:t>
            </a:r>
            <a:r>
              <a:rPr lang="en-US" altLang="zh-CN" dirty="0">
                <a:solidFill>
                  <a:srgbClr val="000000"/>
                </a:solidFill>
                <a:latin typeface="Times New Roman" panose="02020603050405020304" pitchFamily="18" charset="0"/>
              </a:rPr>
              <a:t>CPU</a:t>
            </a:r>
            <a:r>
              <a:rPr lang="zh-CN" altLang="en-US" dirty="0">
                <a:solidFill>
                  <a:srgbClr val="000000"/>
                </a:solidFill>
                <a:latin typeface="Times New Roman" panose="02020603050405020304" pitchFamily="18" charset="0"/>
                <a:ea typeface="宋体" panose="02010600030101010101" pitchFamily="2" charset="-122"/>
              </a:rPr>
              <a:t>现场</a:t>
            </a:r>
            <a:endParaRPr lang="zh-CN" altLang="en-US" sz="2400" b="0" dirty="0">
              <a:latin typeface="Times New Roman" panose="02020603050405020304" pitchFamily="18" charset="0"/>
              <a:ea typeface="宋体" panose="02010600030101010101" pitchFamily="2" charset="-122"/>
            </a:endParaRPr>
          </a:p>
        </p:txBody>
      </p:sp>
      <p:sp>
        <p:nvSpPr>
          <p:cNvPr id="831521" name="Line 33"/>
          <p:cNvSpPr/>
          <p:nvPr/>
        </p:nvSpPr>
        <p:spPr>
          <a:xfrm>
            <a:off x="5003800" y="4003675"/>
            <a:ext cx="0" cy="304800"/>
          </a:xfrm>
          <a:prstGeom prst="line">
            <a:avLst/>
          </a:prstGeom>
          <a:ln w="28575" cap="flat" cmpd="sng">
            <a:solidFill>
              <a:srgbClr val="0000FF"/>
            </a:solidFill>
            <a:prstDash val="solid"/>
            <a:round/>
            <a:headEnd type="none" w="med" len="med"/>
            <a:tailEnd type="triangle" w="med" len="med"/>
          </a:ln>
        </p:spPr>
      </p:sp>
      <p:grpSp>
        <p:nvGrpSpPr>
          <p:cNvPr id="831522" name="Group 34"/>
          <p:cNvGrpSpPr/>
          <p:nvPr/>
        </p:nvGrpSpPr>
        <p:grpSpPr>
          <a:xfrm>
            <a:off x="1547813" y="4292600"/>
            <a:ext cx="1600200" cy="1638300"/>
            <a:chOff x="912" y="2904"/>
            <a:chExt cx="1008" cy="1032"/>
          </a:xfrm>
        </p:grpSpPr>
        <p:grpSp>
          <p:nvGrpSpPr>
            <p:cNvPr id="128034" name="Group 35"/>
            <p:cNvGrpSpPr/>
            <p:nvPr/>
          </p:nvGrpSpPr>
          <p:grpSpPr>
            <a:xfrm>
              <a:off x="912" y="3168"/>
              <a:ext cx="1008" cy="768"/>
              <a:chOff x="912" y="3168"/>
              <a:chExt cx="1008" cy="768"/>
            </a:xfrm>
          </p:grpSpPr>
          <p:sp>
            <p:nvSpPr>
              <p:cNvPr id="128035" name="Line 36"/>
              <p:cNvSpPr/>
              <p:nvPr/>
            </p:nvSpPr>
            <p:spPr>
              <a:xfrm>
                <a:off x="1584" y="3168"/>
                <a:ext cx="336" cy="0"/>
              </a:xfrm>
              <a:prstGeom prst="line">
                <a:avLst/>
              </a:prstGeom>
              <a:ln w="28575" cap="flat" cmpd="sng">
                <a:solidFill>
                  <a:srgbClr val="0000FF"/>
                </a:solidFill>
                <a:prstDash val="solid"/>
                <a:round/>
                <a:headEnd type="none" w="med" len="med"/>
                <a:tailEnd type="none" w="med" len="med"/>
              </a:ln>
            </p:spPr>
          </p:sp>
          <p:sp>
            <p:nvSpPr>
              <p:cNvPr id="128036" name="Line 37"/>
              <p:cNvSpPr/>
              <p:nvPr/>
            </p:nvSpPr>
            <p:spPr>
              <a:xfrm>
                <a:off x="1920" y="3168"/>
                <a:ext cx="0" cy="768"/>
              </a:xfrm>
              <a:prstGeom prst="line">
                <a:avLst/>
              </a:prstGeom>
              <a:ln w="28575" cap="flat" cmpd="sng">
                <a:solidFill>
                  <a:srgbClr val="0000FF"/>
                </a:solidFill>
                <a:prstDash val="solid"/>
                <a:round/>
                <a:headEnd type="none" w="med" len="med"/>
                <a:tailEnd type="none" w="med" len="med"/>
              </a:ln>
            </p:spPr>
          </p:sp>
          <p:sp>
            <p:nvSpPr>
              <p:cNvPr id="128037" name="Line 38"/>
              <p:cNvSpPr/>
              <p:nvPr/>
            </p:nvSpPr>
            <p:spPr>
              <a:xfrm flipH="1">
                <a:off x="912" y="3936"/>
                <a:ext cx="1008" cy="0"/>
              </a:xfrm>
              <a:prstGeom prst="line">
                <a:avLst/>
              </a:prstGeom>
              <a:ln w="28575" cap="flat" cmpd="sng">
                <a:solidFill>
                  <a:srgbClr val="0000FF"/>
                </a:solidFill>
                <a:prstDash val="solid"/>
                <a:round/>
                <a:headEnd type="none" w="med" len="med"/>
                <a:tailEnd type="triangle" w="med" len="med"/>
              </a:ln>
            </p:spPr>
          </p:sp>
        </p:grpSp>
        <p:sp>
          <p:nvSpPr>
            <p:cNvPr id="128038" name="Text Box 39"/>
            <p:cNvSpPr txBox="1"/>
            <p:nvPr/>
          </p:nvSpPr>
          <p:spPr>
            <a:xfrm>
              <a:off x="1622" y="2904"/>
              <a:ext cx="196" cy="231"/>
            </a:xfrm>
            <a:prstGeom prst="rect">
              <a:avLst/>
            </a:prstGeom>
            <a:noFill/>
            <a:ln w="9525">
              <a:noFill/>
            </a:ln>
          </p:spPr>
          <p:txBody>
            <a:bodyPr wrap="none" anchor="t" anchorCtr="0">
              <a:spAutoFit/>
            </a:bodyPr>
            <a:p>
              <a:r>
                <a:rPr lang="en-US" altLang="zh-CN" dirty="0">
                  <a:latin typeface="Times New Roman" panose="02020603050405020304" pitchFamily="18" charset="0"/>
                </a:rPr>
                <a:t>n</a:t>
              </a:r>
              <a:endParaRPr lang="en-US" altLang="zh-CN" dirty="0">
                <a:latin typeface="Times New Roman" panose="02020603050405020304" pitchFamily="18" charset="0"/>
              </a:endParaRPr>
            </a:p>
          </p:txBody>
        </p:sp>
      </p:grpSp>
      <p:grpSp>
        <p:nvGrpSpPr>
          <p:cNvPr id="831528" name="Group 40"/>
          <p:cNvGrpSpPr/>
          <p:nvPr/>
        </p:nvGrpSpPr>
        <p:grpSpPr>
          <a:xfrm>
            <a:off x="1557338" y="2606675"/>
            <a:ext cx="1981200" cy="3733800"/>
            <a:chOff x="912" y="1824"/>
            <a:chExt cx="1248" cy="2352"/>
          </a:xfrm>
        </p:grpSpPr>
        <p:sp>
          <p:nvSpPr>
            <p:cNvPr id="128040" name="Line 41"/>
            <p:cNvSpPr/>
            <p:nvPr/>
          </p:nvSpPr>
          <p:spPr>
            <a:xfrm>
              <a:off x="912" y="3888"/>
              <a:ext cx="0" cy="288"/>
            </a:xfrm>
            <a:prstGeom prst="line">
              <a:avLst/>
            </a:prstGeom>
            <a:ln w="28575" cap="flat" cmpd="sng">
              <a:solidFill>
                <a:srgbClr val="FF0000"/>
              </a:solidFill>
              <a:prstDash val="solid"/>
              <a:round/>
              <a:headEnd type="none" w="med" len="med"/>
              <a:tailEnd type="none" w="med" len="med"/>
            </a:ln>
          </p:spPr>
        </p:sp>
        <p:sp>
          <p:nvSpPr>
            <p:cNvPr id="128041" name="Line 42"/>
            <p:cNvSpPr/>
            <p:nvPr/>
          </p:nvSpPr>
          <p:spPr>
            <a:xfrm>
              <a:off x="912" y="4176"/>
              <a:ext cx="1248" cy="0"/>
            </a:xfrm>
            <a:prstGeom prst="line">
              <a:avLst/>
            </a:prstGeom>
            <a:ln w="28575" cap="flat" cmpd="sng">
              <a:solidFill>
                <a:srgbClr val="FF0000"/>
              </a:solidFill>
              <a:prstDash val="solid"/>
              <a:round/>
              <a:headEnd type="none" w="med" len="med"/>
              <a:tailEnd type="none" w="med" len="med"/>
            </a:ln>
          </p:spPr>
        </p:sp>
        <p:sp>
          <p:nvSpPr>
            <p:cNvPr id="128042" name="Line 43"/>
            <p:cNvSpPr/>
            <p:nvPr/>
          </p:nvSpPr>
          <p:spPr>
            <a:xfrm flipV="1">
              <a:off x="2160" y="1824"/>
              <a:ext cx="0" cy="2352"/>
            </a:xfrm>
            <a:prstGeom prst="line">
              <a:avLst/>
            </a:prstGeom>
            <a:ln w="28575" cap="flat" cmpd="sng">
              <a:solidFill>
                <a:srgbClr val="FF0000"/>
              </a:solidFill>
              <a:prstDash val="solid"/>
              <a:round/>
              <a:headEnd type="none" w="med" len="med"/>
              <a:tailEnd type="triangle" w="med" len="med"/>
            </a:ln>
          </p:spPr>
        </p:sp>
      </p:grpSp>
      <p:grpSp>
        <p:nvGrpSpPr>
          <p:cNvPr id="831532" name="Group 44"/>
          <p:cNvGrpSpPr/>
          <p:nvPr/>
        </p:nvGrpSpPr>
        <p:grpSpPr>
          <a:xfrm>
            <a:off x="2166938" y="1235075"/>
            <a:ext cx="6797675" cy="4429125"/>
            <a:chOff x="1296" y="960"/>
            <a:chExt cx="4282" cy="2790"/>
          </a:xfrm>
        </p:grpSpPr>
        <p:grpSp>
          <p:nvGrpSpPr>
            <p:cNvPr id="128044" name="Group 45"/>
            <p:cNvGrpSpPr/>
            <p:nvPr/>
          </p:nvGrpSpPr>
          <p:grpSpPr>
            <a:xfrm>
              <a:off x="3792" y="960"/>
              <a:ext cx="1786" cy="2790"/>
              <a:chOff x="3792" y="960"/>
              <a:chExt cx="1786" cy="2790"/>
            </a:xfrm>
          </p:grpSpPr>
          <p:sp>
            <p:nvSpPr>
              <p:cNvPr id="128045" name="Text Box 46"/>
              <p:cNvSpPr txBox="1"/>
              <p:nvPr/>
            </p:nvSpPr>
            <p:spPr>
              <a:xfrm>
                <a:off x="4032" y="960"/>
                <a:ext cx="1546" cy="2790"/>
              </a:xfrm>
              <a:prstGeom prst="rect">
                <a:avLst/>
              </a:prstGeom>
              <a:gradFill rotWithShape="0">
                <a:gsLst>
                  <a:gs pos="0">
                    <a:srgbClr val="CCFFFF"/>
                  </a:gs>
                  <a:gs pos="100000">
                    <a:srgbClr val="F6FFFF"/>
                  </a:gs>
                </a:gsLst>
                <a:lin ang="5400000" scaled="1"/>
                <a:tileRect/>
              </a:gradFill>
              <a:ln w="9525" cap="flat" cmpd="sng">
                <a:solidFill>
                  <a:srgbClr val="FF0000"/>
                </a:solidFill>
                <a:prstDash val="solid"/>
                <a:miter/>
                <a:headEnd type="none" w="med" len="med"/>
                <a:tailEnd type="none" w="med" len="med"/>
              </a:ln>
            </p:spPr>
            <p:txBody>
              <a:bodyPr anchor="t" anchorCtr="0">
                <a:spAutoFit/>
              </a:bodyPr>
              <a:p>
                <a:r>
                  <a:rPr lang="zh-CN" altLang="en-US" sz="2400" b="0" dirty="0">
                    <a:latin typeface="Times New Roman" panose="02020603050405020304" pitchFamily="18" charset="0"/>
                    <a:ea typeface="宋体" panose="02010600030101010101" pitchFamily="2" charset="-122"/>
                  </a:rPr>
                  <a:t>    </a:t>
                </a:r>
                <a:r>
                  <a:rPr lang="zh-CN" altLang="en-US" sz="2000" dirty="0">
                    <a:solidFill>
                      <a:srgbClr val="000000"/>
                    </a:solidFill>
                    <a:latin typeface="Times New Roman" panose="02020603050405020304" pitchFamily="18" charset="0"/>
                    <a:ea typeface="宋体" panose="02010600030101010101" pitchFamily="2" charset="-122"/>
                  </a:rPr>
                  <a:t>在实际的</a:t>
                </a:r>
                <a:r>
                  <a:rPr lang="zh-CN" altLang="zh-CN" sz="2000" dirty="0">
                    <a:solidFill>
                      <a:srgbClr val="000000"/>
                    </a:solidFill>
                    <a:latin typeface="Times New Roman" panose="02020603050405020304" pitchFamily="18" charset="0"/>
                    <a:ea typeface="宋体" panose="02010600030101010101" pitchFamily="2" charset="-122"/>
                  </a:rPr>
                  <a:t>OS中，由于启动I/O操作到页从外存装入</a:t>
                </a:r>
                <a:r>
                  <a:rPr lang="zh-CN" altLang="en-US" sz="2000" dirty="0">
                    <a:solidFill>
                      <a:srgbClr val="000000"/>
                    </a:solidFill>
                    <a:latin typeface="Times New Roman" panose="02020603050405020304" pitchFamily="18" charset="0"/>
                    <a:ea typeface="宋体" panose="02010600030101010101" pitchFamily="2" charset="-122"/>
                  </a:rPr>
                  <a:t>内存</a:t>
                </a:r>
                <a:r>
                  <a:rPr lang="zh-CN" altLang="zh-CN" sz="2000" dirty="0">
                    <a:solidFill>
                      <a:srgbClr val="000000"/>
                    </a:solidFill>
                    <a:latin typeface="Times New Roman" panose="02020603050405020304" pitchFamily="18" charset="0"/>
                    <a:ea typeface="宋体" panose="02010600030101010101" pitchFamily="2" charset="-122"/>
                  </a:rPr>
                  <a:t>要等待一定的时间，所以往往引起缺页的进程要阻塞，让出CPU，其它进程运行，一旦调入结束，CPU立即被抢占，引起缺页的进程立即从阻塞状态占有CPU。</a:t>
                </a:r>
                <a:r>
                  <a:rPr lang="zh-CN" altLang="zh-CN" sz="2000" dirty="0">
                    <a:solidFill>
                      <a:srgbClr val="C00000"/>
                    </a:solidFill>
                    <a:latin typeface="Times New Roman" panose="02020603050405020304" pitchFamily="18" charset="0"/>
                    <a:ea typeface="宋体" panose="02010600030101010101" pitchFamily="2" charset="-122"/>
                  </a:rPr>
                  <a:t>（这同一般的进程状态转换不同）</a:t>
                </a:r>
                <a:endParaRPr lang="zh-CN" altLang="zh-CN" sz="2000" dirty="0">
                  <a:solidFill>
                    <a:srgbClr val="C00000"/>
                  </a:solidFill>
                  <a:latin typeface="Times New Roman" panose="02020603050405020304" pitchFamily="18" charset="0"/>
                  <a:ea typeface="宋体" panose="02010600030101010101" pitchFamily="2" charset="-122"/>
                </a:endParaRPr>
              </a:p>
            </p:txBody>
          </p:sp>
          <p:sp>
            <p:nvSpPr>
              <p:cNvPr id="128046" name="Line 47"/>
              <p:cNvSpPr/>
              <p:nvPr/>
            </p:nvSpPr>
            <p:spPr>
              <a:xfrm flipH="1">
                <a:off x="3792" y="1056"/>
                <a:ext cx="192" cy="144"/>
              </a:xfrm>
              <a:prstGeom prst="line">
                <a:avLst/>
              </a:prstGeom>
              <a:ln w="57150" cap="flat" cmpd="sng">
                <a:solidFill>
                  <a:srgbClr val="800000"/>
                </a:solidFill>
                <a:prstDash val="solid"/>
                <a:round/>
                <a:headEnd type="none" w="med" len="med"/>
                <a:tailEnd type="triangle" w="med" len="med"/>
              </a:ln>
            </p:spPr>
          </p:sp>
        </p:grpSp>
        <p:sp>
          <p:nvSpPr>
            <p:cNvPr id="128047" name="Line 48"/>
            <p:cNvSpPr/>
            <p:nvPr/>
          </p:nvSpPr>
          <p:spPr>
            <a:xfrm flipV="1">
              <a:off x="1296" y="1104"/>
              <a:ext cx="2736" cy="2592"/>
            </a:xfrm>
            <a:prstGeom prst="line">
              <a:avLst/>
            </a:prstGeom>
            <a:ln w="28575" cap="flat" cmpd="sng">
              <a:solidFill>
                <a:srgbClr val="800000"/>
              </a:solidFill>
              <a:prstDash val="sysDot"/>
              <a:round/>
              <a:headEnd type="triangle" w="med" len="med"/>
              <a:tailEnd type="none" w="med" len="med"/>
            </a:ln>
          </p:spPr>
        </p:sp>
      </p:grpSp>
      <p:sp>
        <p:nvSpPr>
          <p:cNvPr id="831537" name="Text Box 49"/>
          <p:cNvSpPr txBox="1"/>
          <p:nvPr/>
        </p:nvSpPr>
        <p:spPr>
          <a:xfrm>
            <a:off x="4356100" y="5876925"/>
            <a:ext cx="4248150" cy="466725"/>
          </a:xfrm>
          <a:prstGeom prst="rect">
            <a:avLst/>
          </a:prstGeom>
          <a:solidFill>
            <a:srgbClr val="CCFFCC"/>
          </a:solidFill>
          <a:ln w="9525" cap="flat" cmpd="sng">
            <a:solidFill>
              <a:srgbClr val="FF3300"/>
            </a:solidFill>
            <a:prstDash val="solid"/>
            <a:miter/>
            <a:headEnd type="none" w="med" len="med"/>
            <a:tailEnd type="none" w="med" len="med"/>
          </a:ln>
        </p:spPr>
        <p:txBody>
          <a:bodyPr anchor="t" anchorCtr="0">
            <a:spAutoFit/>
          </a:bodyPr>
          <a:p>
            <a:pPr eaLnBrk="0" hangingPunct="0">
              <a:spcBef>
                <a:spcPct val="50000"/>
              </a:spcBef>
            </a:pPr>
            <a:r>
              <a:rPr lang="zh-CN" altLang="en-US" sz="2400" dirty="0">
                <a:latin typeface="Times New Roman" panose="02020603050405020304" pitchFamily="18" charset="0"/>
                <a:ea typeface="楷体_GB2312" pitchFamily="49" charset="-122"/>
              </a:rPr>
              <a:t>内存中修改过的页也叫</a:t>
            </a:r>
            <a:r>
              <a:rPr lang="zh-CN" altLang="en-US" sz="2400" dirty="0">
                <a:solidFill>
                  <a:srgbClr val="990000"/>
                </a:solidFill>
                <a:latin typeface="Times New Roman" panose="02020603050405020304" pitchFamily="18" charset="0"/>
                <a:ea typeface="楷体_GB2312" pitchFamily="49" charset="-122"/>
              </a:rPr>
              <a:t>脏页</a:t>
            </a:r>
            <a:endParaRPr lang="en-US" altLang="zh-CN" sz="2400" dirty="0">
              <a:solidFill>
                <a:srgbClr val="990000"/>
              </a:solidFill>
              <a:latin typeface="Times New Roman" panose="02020603050405020304" pitchFamily="18" charset="0"/>
              <a:ea typeface="楷体_GB2312" pitchFamily="49"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1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1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31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14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314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314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315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315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315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15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8315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315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8315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315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83149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3149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8315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83150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83150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8315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499"/>
                                          </p:stCondLst>
                                        </p:cTn>
                                        <p:tgtEl>
                                          <p:spTgt spid="8315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499"/>
                                          </p:stCondLst>
                                        </p:cTn>
                                        <p:tgtEl>
                                          <p:spTgt spid="8315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499"/>
                                          </p:stCondLst>
                                        </p:cTn>
                                        <p:tgtEl>
                                          <p:spTgt spid="83153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831537"/>
                                        </p:tgtEl>
                                        <p:attrNameLst>
                                          <p:attrName>style.visibility</p:attrName>
                                        </p:attrNameLst>
                                      </p:cBhvr>
                                      <p:to>
                                        <p:strVal val="visible"/>
                                      </p:to>
                                    </p:set>
                                    <p:anim calcmode="lin" valueType="num">
                                      <p:cBhvr additive="base">
                                        <p:cTn id="99" dur="500" fill="hold"/>
                                        <p:tgtEl>
                                          <p:spTgt spid="831537"/>
                                        </p:tgtEl>
                                        <p:attrNameLst>
                                          <p:attrName>ppt_x</p:attrName>
                                        </p:attrNameLst>
                                      </p:cBhvr>
                                      <p:tavLst>
                                        <p:tav tm="0">
                                          <p:val>
                                            <p:strVal val="#ppt_x"/>
                                          </p:val>
                                        </p:tav>
                                        <p:tav tm="100000">
                                          <p:val>
                                            <p:strVal val="#ppt_x"/>
                                          </p:val>
                                        </p:tav>
                                      </p:tavLst>
                                    </p:anim>
                                    <p:anim calcmode="lin" valueType="num">
                                      <p:cBhvr additive="base">
                                        <p:cTn id="100" dur="500" fill="hold"/>
                                        <p:tgtEl>
                                          <p:spTgt spid="831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3" grpId="0" animBg="1"/>
      <p:bldP spid="831494" grpId="0" animBg="1"/>
      <p:bldP spid="831496" grpId="0" animBg="1"/>
      <p:bldP spid="831498" grpId="0" animBg="1"/>
      <p:bldP spid="831502" grpId="0" animBg="1"/>
      <p:bldP spid="831506" grpId="0" animBg="1"/>
      <p:bldP spid="831515" grpId="0" animBg="1"/>
      <p:bldP spid="831517" grpId="0" animBg="1"/>
      <p:bldP spid="831519" grpId="0" animBg="1"/>
      <p:bldP spid="831520" grpId="0" animBg="1"/>
      <p:bldP spid="831537"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5560" y="981075"/>
            <a:ext cx="9050655" cy="4725670"/>
          </a:xfrm>
          <a:prstGeom prst="rect">
            <a:avLst/>
          </a:prstGeom>
        </p:spPr>
      </p:pic>
      <p:sp>
        <p:nvSpPr>
          <p:cNvPr id="128001" name="Rectangle 2"/>
          <p:cNvSpPr>
            <a:spLocks noGrp="1"/>
          </p:cNvSpPr>
          <p:nvPr>
            <p:ph type="title"/>
          </p:nvPr>
        </p:nvSpPr>
        <p:spPr>
          <a:xfrm>
            <a:off x="34925" y="0"/>
            <a:ext cx="843915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5.2.1 </a:t>
            </a:r>
            <a:r>
              <a:rPr lang="zh-CN" altLang="en-US" b="1" dirty="0">
                <a:latin typeface="宋体" panose="02010600030101010101" pitchFamily="2" charset="-122"/>
                <a:ea typeface="宋体" panose="02010600030101010101" pitchFamily="2" charset="-122"/>
              </a:rPr>
              <a:t>请求分页中的硬件支持</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2"/>
          <p:cNvSpPr>
            <a:spLocks noGrp="1"/>
          </p:cNvSpPr>
          <p:nvPr>
            <p:ph type="title"/>
          </p:nvPr>
        </p:nvSpPr>
        <p:spPr>
          <a:xfrm>
            <a:off x="0" y="0"/>
            <a:ext cx="80010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5.2.2 </a:t>
            </a:r>
            <a:r>
              <a:rPr lang="zh-CN" altLang="en-US" b="1" dirty="0">
                <a:latin typeface="宋体" panose="02010600030101010101" pitchFamily="2" charset="-122"/>
                <a:ea typeface="宋体" panose="02010600030101010101" pitchFamily="2" charset="-122"/>
              </a:rPr>
              <a:t>内存分配</a:t>
            </a:r>
            <a:r>
              <a:rPr lang="zh-CN" altLang="en-US" b="1" dirty="0">
                <a:ea typeface="宋体" panose="02010600030101010101" pitchFamily="2" charset="-122"/>
              </a:rPr>
              <a:t>策略和分配算法</a:t>
            </a:r>
            <a:endParaRPr lang="zh-CN" altLang="en-US" b="1" dirty="0">
              <a:ea typeface="宋体" panose="02010600030101010101" pitchFamily="2" charset="-122"/>
            </a:endParaRPr>
          </a:p>
        </p:txBody>
      </p:sp>
      <p:sp>
        <p:nvSpPr>
          <p:cNvPr id="129026" name="Rectangle 3"/>
          <p:cNvSpPr>
            <a:spLocks noGrp="1"/>
          </p:cNvSpPr>
          <p:nvPr>
            <p:ph idx="1"/>
          </p:nvPr>
        </p:nvSpPr>
        <p:spPr>
          <a:xfrm>
            <a:off x="0" y="692150"/>
            <a:ext cx="9144000" cy="4319588"/>
          </a:xfrm>
        </p:spPr>
        <p:txBody>
          <a:bodyPr wrap="square" lIns="91440" tIns="45720" rIns="91440" bIns="45720" anchor="t" anchorCtr="0"/>
          <a:p>
            <a:pPr eaLnBrk="1" hangingPunct="1">
              <a:lnSpc>
                <a:spcPct val="90000"/>
              </a:lnSpc>
            </a:pPr>
            <a:r>
              <a:rPr lang="zh-CN" altLang="en-US" dirty="0"/>
              <a:t>为每个进程分配内存时，涉及三个问题：</a:t>
            </a:r>
            <a:endParaRPr lang="zh-CN" altLang="en-US" dirty="0"/>
          </a:p>
          <a:p>
            <a:pPr lvl="1" eaLnBrk="1" hangingPunct="1">
              <a:lnSpc>
                <a:spcPct val="90000"/>
              </a:lnSpc>
            </a:pPr>
            <a:r>
              <a:rPr lang="zh-CN" altLang="en-US" dirty="0"/>
              <a:t>最小物理块数的确定</a:t>
            </a:r>
            <a:endParaRPr lang="zh-CN" altLang="en-US" dirty="0"/>
          </a:p>
          <a:p>
            <a:pPr lvl="1" eaLnBrk="1" hangingPunct="1">
              <a:lnSpc>
                <a:spcPct val="90000"/>
              </a:lnSpc>
            </a:pPr>
            <a:r>
              <a:rPr lang="zh-CN" altLang="en-US" dirty="0"/>
              <a:t>物理块的分配策略</a:t>
            </a:r>
            <a:endParaRPr lang="zh-CN" altLang="en-US" dirty="0"/>
          </a:p>
          <a:p>
            <a:pPr lvl="1" eaLnBrk="1" hangingPunct="1">
              <a:lnSpc>
                <a:spcPct val="90000"/>
              </a:lnSpc>
            </a:pPr>
            <a:r>
              <a:rPr lang="zh-CN" altLang="en-US" dirty="0"/>
              <a:t>物理块的分配算法</a:t>
            </a:r>
            <a:endParaRPr lang="zh-CN" altLang="en-US" dirty="0"/>
          </a:p>
          <a:p>
            <a:pPr eaLnBrk="1" hangingPunct="1">
              <a:lnSpc>
                <a:spcPct val="90000"/>
              </a:lnSpc>
            </a:pPr>
            <a:r>
              <a:rPr lang="zh-CN" altLang="en-US" dirty="0"/>
              <a:t>目的：减少缺页中断。</a:t>
            </a:r>
            <a:endParaRPr lang="zh-CN" altLang="en-US" dirty="0"/>
          </a:p>
        </p:txBody>
      </p:sp>
    </p:spTree>
  </p:cSld>
  <p:clrMapOvr>
    <a:masterClrMapping/>
  </p:clrMapOvr>
  <p:transition>
    <p:fade thruBlk="1"/>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2"/>
          <p:cNvSpPr>
            <a:spLocks noGrp="1"/>
          </p:cNvSpPr>
          <p:nvPr>
            <p:ph idx="1"/>
          </p:nvPr>
        </p:nvSpPr>
        <p:spPr>
          <a:xfrm>
            <a:off x="250825" y="549275"/>
            <a:ext cx="8569325" cy="5832475"/>
          </a:xfrm>
        </p:spPr>
        <p:txBody>
          <a:bodyPr wrap="square" lIns="91440" tIns="45720" rIns="91440" bIns="45720" anchor="t" anchorCtr="0"/>
          <a:p>
            <a:pPr eaLnBrk="1" hangingPunct="1">
              <a:lnSpc>
                <a:spcPct val="90000"/>
              </a:lnSpc>
            </a:pPr>
            <a:r>
              <a:rPr lang="zh-CN" altLang="en-US" dirty="0"/>
              <a:t>最小物理块数的确定</a:t>
            </a:r>
            <a:endParaRPr lang="zh-CN" altLang="en-US" dirty="0"/>
          </a:p>
          <a:p>
            <a:pPr lvl="1" eaLnBrk="1" hangingPunct="1">
              <a:lnSpc>
                <a:spcPct val="90000"/>
              </a:lnSpc>
            </a:pPr>
            <a:r>
              <a:rPr lang="en-US" altLang="zh-CN" dirty="0"/>
              <a:t>OS</a:t>
            </a:r>
            <a:r>
              <a:rPr lang="zh-CN" altLang="en-US" dirty="0"/>
              <a:t>要保证进程运行的最少要分配的物理块数，少了则缺页中断频繁，进程无法运行。</a:t>
            </a:r>
            <a:endParaRPr lang="zh-CN" altLang="en-US" dirty="0"/>
          </a:p>
          <a:p>
            <a:pPr lvl="1" eaLnBrk="1" hangingPunct="1">
              <a:lnSpc>
                <a:spcPct val="90000"/>
              </a:lnSpc>
            </a:pPr>
            <a:r>
              <a:rPr lang="zh-CN" altLang="en-US" dirty="0"/>
              <a:t>进程运行的最小页框数与指令系统有关：</a:t>
            </a:r>
            <a:endParaRPr lang="zh-CN" altLang="en-US" dirty="0"/>
          </a:p>
          <a:p>
            <a:pPr lvl="2" eaLnBrk="1" hangingPunct="1">
              <a:lnSpc>
                <a:spcPct val="90000"/>
              </a:lnSpc>
            </a:pPr>
            <a:r>
              <a:rPr lang="zh-CN" altLang="en-US" dirty="0"/>
              <a:t>单地址且直接寻址：2个页面；</a:t>
            </a:r>
            <a:endParaRPr lang="zh-CN" altLang="en-US" dirty="0"/>
          </a:p>
          <a:p>
            <a:pPr lvl="2" eaLnBrk="1" hangingPunct="1">
              <a:lnSpc>
                <a:spcPct val="90000"/>
              </a:lnSpc>
            </a:pPr>
            <a:r>
              <a:rPr lang="zh-CN" altLang="en-US" dirty="0"/>
              <a:t>若支持间接寻址：则至少需要3个页面；</a:t>
            </a:r>
            <a:endParaRPr lang="zh-CN" altLang="en-US" dirty="0"/>
          </a:p>
          <a:p>
            <a:pPr lvl="2" eaLnBrk="1" hangingPunct="1">
              <a:lnSpc>
                <a:spcPct val="90000"/>
              </a:lnSpc>
            </a:pPr>
            <a:r>
              <a:rPr lang="zh-CN" altLang="en-US" dirty="0"/>
              <a:t>如上（</a:t>
            </a:r>
            <a:r>
              <a:rPr lang="en-US" altLang="zh-CN" dirty="0"/>
              <a:t>swap A, B)</a:t>
            </a:r>
            <a:r>
              <a:rPr lang="zh-CN" altLang="en-US" dirty="0"/>
              <a:t>，至少需要6个页面。 </a:t>
            </a:r>
            <a:endParaRPr lang="zh-CN" altLang="en-US" dirty="0"/>
          </a:p>
        </p:txBody>
      </p:sp>
      <p:sp>
        <p:nvSpPr>
          <p:cNvPr id="129025" name="Rectangle 2"/>
          <p:cNvSpPr>
            <a:spLocks noGrp="1"/>
          </p:cNvSpPr>
          <p:nvPr>
            <p:ph type="title"/>
          </p:nvPr>
        </p:nvSpPr>
        <p:spPr>
          <a:xfrm>
            <a:off x="0" y="0"/>
            <a:ext cx="80010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5.2.2 </a:t>
            </a:r>
            <a:r>
              <a:rPr lang="zh-CN" altLang="en-US" b="1" dirty="0">
                <a:latin typeface="宋体" panose="02010600030101010101" pitchFamily="2" charset="-122"/>
                <a:ea typeface="宋体" panose="02010600030101010101" pitchFamily="2" charset="-122"/>
              </a:rPr>
              <a:t>内存分配</a:t>
            </a:r>
            <a:r>
              <a:rPr lang="zh-CN" altLang="en-US" b="1" dirty="0">
                <a:ea typeface="宋体" panose="02010600030101010101" pitchFamily="2" charset="-122"/>
              </a:rPr>
              <a:t>策略和分配算法</a:t>
            </a:r>
            <a:endParaRPr lang="zh-CN" altLang="en-US" b="1" dirty="0">
              <a:ea typeface="宋体" panose="02010600030101010101" pitchFamily="2" charset="-122"/>
            </a:endParaRPr>
          </a:p>
        </p:txBody>
      </p:sp>
    </p:spTree>
  </p:cSld>
  <p:clrMapOvr>
    <a:masterClrMapping/>
  </p:clrMapOvr>
  <p:transition>
    <p:fade thruBlk="1"/>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2"/>
          <p:cNvSpPr>
            <a:spLocks noGrp="1"/>
          </p:cNvSpPr>
          <p:nvPr>
            <p:ph idx="1"/>
          </p:nvPr>
        </p:nvSpPr>
        <p:spPr>
          <a:xfrm>
            <a:off x="250825" y="549275"/>
            <a:ext cx="8424863" cy="5256213"/>
          </a:xfrm>
        </p:spPr>
        <p:txBody>
          <a:bodyPr wrap="square" lIns="91440" tIns="45720" rIns="91440" bIns="45720" anchor="t" anchorCtr="0"/>
          <a:p>
            <a:pPr eaLnBrk="1" hangingPunct="1"/>
            <a:r>
              <a:rPr lang="zh-CN" altLang="en-US" dirty="0"/>
              <a:t>物理块的分配策略</a:t>
            </a:r>
            <a:endParaRPr lang="zh-CN" altLang="en-US" dirty="0"/>
          </a:p>
          <a:p>
            <a:pPr lvl="1" eaLnBrk="1" hangingPunct="1">
              <a:buNone/>
            </a:pPr>
            <a:r>
              <a:rPr lang="en-US" altLang="zh-CN" dirty="0"/>
              <a:t>(1)</a:t>
            </a:r>
            <a:r>
              <a:rPr lang="zh-CN" altLang="en-US" dirty="0"/>
              <a:t>固定分配局部置换</a:t>
            </a:r>
            <a:r>
              <a:rPr lang="zh-CN" altLang="en-US" dirty="0">
                <a:latin typeface="Abadi MT Condensed Light" charset="0"/>
              </a:rPr>
              <a:t>（</a:t>
            </a:r>
            <a:r>
              <a:rPr lang="en-US" altLang="zh-CN" dirty="0"/>
              <a:t>Fixed Allocation, Local Replacement</a:t>
            </a:r>
            <a:r>
              <a:rPr lang="en-US" altLang="zh-CN" dirty="0">
                <a:latin typeface="Abadi MT Condensed Light" charset="0"/>
              </a:rPr>
              <a:t>）</a:t>
            </a:r>
            <a:endParaRPr lang="en-US" altLang="zh-CN" dirty="0"/>
          </a:p>
          <a:p>
            <a:pPr lvl="2" eaLnBrk="1" hangingPunct="1"/>
            <a:r>
              <a:rPr lang="zh-CN" altLang="en-US" dirty="0"/>
              <a:t>给每个进程分配</a:t>
            </a:r>
            <a:r>
              <a:rPr lang="zh-CN" altLang="en-US" dirty="0">
                <a:solidFill>
                  <a:srgbClr val="FF0000"/>
                </a:solidFill>
              </a:rPr>
              <a:t>固定</a:t>
            </a:r>
            <a:r>
              <a:rPr lang="zh-CN" altLang="en-US" dirty="0"/>
              <a:t>数目的页框，当发生缺页中断时，只考虑从</a:t>
            </a:r>
            <a:r>
              <a:rPr lang="zh-CN" altLang="en-US" dirty="0">
                <a:solidFill>
                  <a:srgbClr val="FF0000"/>
                </a:solidFill>
              </a:rPr>
              <a:t>该进程所属</a:t>
            </a:r>
            <a:r>
              <a:rPr lang="zh-CN" altLang="en-US" dirty="0"/>
              <a:t>的页框中调出旧的页面，换入新的页面。</a:t>
            </a:r>
            <a:endParaRPr lang="zh-CN" altLang="en-US" dirty="0"/>
          </a:p>
          <a:p>
            <a:pPr lvl="2" eaLnBrk="1" hangingPunct="1"/>
            <a:r>
              <a:rPr lang="zh-CN" altLang="en-US" dirty="0"/>
              <a:t>困难在于分配多少个页框合适？少了中断频繁，多了内存装入的进程减少。</a:t>
            </a:r>
            <a:endParaRPr lang="zh-CN" altLang="en-US" dirty="0"/>
          </a:p>
        </p:txBody>
      </p:sp>
      <p:sp>
        <p:nvSpPr>
          <p:cNvPr id="129025" name="Rectangle 2"/>
          <p:cNvSpPr>
            <a:spLocks noGrp="1"/>
          </p:cNvSpPr>
          <p:nvPr>
            <p:ph type="title"/>
          </p:nvPr>
        </p:nvSpPr>
        <p:spPr>
          <a:xfrm>
            <a:off x="0" y="0"/>
            <a:ext cx="80010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5.2.2 </a:t>
            </a:r>
            <a:r>
              <a:rPr lang="zh-CN" altLang="en-US" b="1" dirty="0">
                <a:latin typeface="宋体" panose="02010600030101010101" pitchFamily="2" charset="-122"/>
                <a:ea typeface="宋体" panose="02010600030101010101" pitchFamily="2" charset="-122"/>
              </a:rPr>
              <a:t>内存分配</a:t>
            </a:r>
            <a:r>
              <a:rPr lang="zh-CN" altLang="en-US" b="1" dirty="0">
                <a:ea typeface="宋体" panose="02010600030101010101" pitchFamily="2" charset="-122"/>
              </a:rPr>
              <a:t>策略和分配算法</a:t>
            </a:r>
            <a:endParaRPr lang="zh-CN" altLang="en-US" b="1" dirty="0">
              <a:ea typeface="宋体" panose="02010600030101010101" pitchFamily="2" charset="-122"/>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0" y="16510"/>
            <a:ext cx="3064510" cy="460375"/>
          </a:xfrm>
          <a:prstGeom prst="rect">
            <a:avLst/>
          </a:prstGeom>
          <a:noFill/>
        </p:spPr>
        <p:txBody>
          <a:bodyPr wrap="square" rtlCol="0">
            <a:spAutoFit/>
          </a:bodyPr>
          <a:p>
            <a:r>
              <a:rPr lang="zh-CN" altLang="en-US" sz="2400"/>
              <a:t>指令的工作原理</a:t>
            </a:r>
            <a:endParaRPr lang="zh-CN" altLang="en-US" sz="2400"/>
          </a:p>
        </p:txBody>
      </p:sp>
      <p:sp>
        <p:nvSpPr>
          <p:cNvPr id="38" name="文本框 37"/>
          <p:cNvSpPr txBox="1"/>
          <p:nvPr/>
        </p:nvSpPr>
        <p:spPr>
          <a:xfrm>
            <a:off x="179705" y="560070"/>
            <a:ext cx="8683625" cy="2676525"/>
          </a:xfrm>
          <a:prstGeom prst="rect">
            <a:avLst/>
          </a:prstGeom>
          <a:noFill/>
        </p:spPr>
        <p:txBody>
          <a:bodyPr wrap="square" rtlCol="0">
            <a:spAutoFit/>
          </a:bodyPr>
          <a:p>
            <a:pPr algn="l">
              <a:lnSpc>
                <a:spcPct val="150000"/>
              </a:lnSpc>
            </a:pPr>
            <a:r>
              <a:rPr lang="zh-CN" altLang="en-US" sz="2400"/>
              <a:t>为了解决地址转换，</a:t>
            </a:r>
            <a:r>
              <a:rPr lang="zh-CN" altLang="en-US" sz="2400"/>
              <a:t>有三种装入方式：</a:t>
            </a:r>
            <a:endParaRPr lang="zh-CN" altLang="en-US" sz="2400"/>
          </a:p>
          <a:p>
            <a:pPr algn="l">
              <a:lnSpc>
                <a:spcPct val="150000"/>
              </a:lnSpc>
            </a:pPr>
            <a:r>
              <a:rPr lang="en-US" altLang="zh-CN" sz="2400"/>
              <a:t>       1. </a:t>
            </a:r>
            <a:r>
              <a:rPr lang="zh-CN" altLang="en-US" sz="2400"/>
              <a:t>绝对装入</a:t>
            </a:r>
            <a:endParaRPr lang="zh-CN" altLang="en-US" sz="2400"/>
          </a:p>
          <a:p>
            <a:pPr algn="l">
              <a:lnSpc>
                <a:spcPct val="150000"/>
              </a:lnSpc>
            </a:pPr>
            <a:r>
              <a:rPr lang="zh-CN" altLang="en-US" sz="2400"/>
              <a:t> </a:t>
            </a:r>
            <a:r>
              <a:rPr lang="en-US" altLang="zh-CN" sz="2400"/>
              <a:t>      2. </a:t>
            </a:r>
            <a:r>
              <a:rPr lang="zh-CN" altLang="en-US" sz="2400"/>
              <a:t>可重定位装入</a:t>
            </a:r>
            <a:r>
              <a:rPr lang="en-US" altLang="zh-CN" sz="2400"/>
              <a:t>(</a:t>
            </a:r>
            <a:r>
              <a:rPr lang="zh-CN" altLang="en-US" sz="2400"/>
              <a:t>静态重定位</a:t>
            </a:r>
            <a:r>
              <a:rPr lang="en-US" altLang="zh-CN" sz="2400"/>
              <a:t>)</a:t>
            </a:r>
            <a:endParaRPr lang="zh-CN" altLang="en-US" sz="2400"/>
          </a:p>
          <a:p>
            <a:pPr algn="l">
              <a:lnSpc>
                <a:spcPct val="150000"/>
              </a:lnSpc>
            </a:pPr>
            <a:r>
              <a:rPr lang="zh-CN" altLang="en-US" sz="2400"/>
              <a:t> </a:t>
            </a:r>
            <a:r>
              <a:rPr lang="en-US" altLang="zh-CN" sz="2400"/>
              <a:t>      3. </a:t>
            </a:r>
            <a:r>
              <a:rPr lang="zh-CN" altLang="en-US" sz="2400"/>
              <a:t>动态运行时装入</a:t>
            </a:r>
            <a:r>
              <a:rPr lang="en-US" altLang="zh-CN" sz="2400">
                <a:sym typeface="+mn-ea"/>
              </a:rPr>
              <a:t>(</a:t>
            </a:r>
            <a:r>
              <a:rPr lang="zh-CN" altLang="en-US" sz="2400">
                <a:sym typeface="+mn-ea"/>
              </a:rPr>
              <a:t>动态重定位</a:t>
            </a:r>
            <a:r>
              <a:rPr lang="en-US" altLang="zh-CN" sz="2400">
                <a:sym typeface="+mn-ea"/>
              </a:rPr>
              <a:t>)</a:t>
            </a:r>
            <a:endParaRPr lang="zh-CN" altLang="en-US" sz="2400"/>
          </a:p>
          <a:p>
            <a:pPr algn="l"/>
            <a:endParaRPr lang="zh-CN" altLang="en-US" sz="2400"/>
          </a:p>
        </p:txBody>
      </p:sp>
    </p:spTree>
  </p:cSld>
  <p:clrMapOvr>
    <a:masterClrMapping/>
  </p:clrMapOvr>
  <p:transition>
    <p:fade thruBlk="1"/>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Rectangle 2"/>
          <p:cNvSpPr>
            <a:spLocks noGrp="1"/>
          </p:cNvSpPr>
          <p:nvPr>
            <p:ph idx="1"/>
          </p:nvPr>
        </p:nvSpPr>
        <p:spPr>
          <a:xfrm>
            <a:off x="215265" y="549275"/>
            <a:ext cx="8649335" cy="4196715"/>
          </a:xfrm>
        </p:spPr>
        <p:txBody>
          <a:bodyPr wrap="square" lIns="91440" tIns="45720" rIns="91440" bIns="45720" anchor="t" anchorCtr="0"/>
          <a:p>
            <a:pPr eaLnBrk="1" hangingPunct="1"/>
            <a:r>
              <a:rPr lang="zh-CN" altLang="en-US" dirty="0"/>
              <a:t>物理块的分配策略（续）</a:t>
            </a:r>
            <a:endParaRPr lang="zh-CN" altLang="en-US" dirty="0"/>
          </a:p>
          <a:p>
            <a:pPr lvl="1" eaLnBrk="1" hangingPunct="1">
              <a:buNone/>
            </a:pPr>
            <a:r>
              <a:rPr lang="en-US" altLang="zh-CN" dirty="0"/>
              <a:t>(2)</a:t>
            </a:r>
            <a:r>
              <a:rPr lang="zh-CN" altLang="en-US" dirty="0"/>
              <a:t>可变分配全局置换</a:t>
            </a:r>
            <a:r>
              <a:rPr lang="zh-CN" altLang="en-US" dirty="0">
                <a:latin typeface="Abadi MT Condensed Light" charset="0"/>
              </a:rPr>
              <a:t>（</a:t>
            </a:r>
            <a:r>
              <a:rPr lang="en-US" altLang="zh-CN" dirty="0"/>
              <a:t>Variable Allocation, Global Replacement</a:t>
            </a:r>
            <a:r>
              <a:rPr lang="en-US" altLang="zh-CN" dirty="0">
                <a:latin typeface="Abadi MT Condensed Light" charset="0"/>
              </a:rPr>
              <a:t>）</a:t>
            </a:r>
            <a:endParaRPr lang="en-US" altLang="zh-CN" dirty="0"/>
          </a:p>
          <a:p>
            <a:pPr lvl="2" eaLnBrk="1" hangingPunct="1"/>
            <a:r>
              <a:rPr lang="zh-CN" altLang="en-US" dirty="0"/>
              <a:t>最易实现的分配和置换策略，已用于多个</a:t>
            </a:r>
            <a:r>
              <a:rPr lang="en-US" altLang="zh-CN" dirty="0"/>
              <a:t>OS</a:t>
            </a:r>
            <a:r>
              <a:rPr lang="zh-CN" altLang="en-US" dirty="0"/>
              <a:t>。</a:t>
            </a:r>
            <a:endParaRPr lang="zh-CN" altLang="en-US" dirty="0"/>
          </a:p>
          <a:p>
            <a:pPr lvl="2" eaLnBrk="1" hangingPunct="1"/>
            <a:r>
              <a:rPr lang="zh-CN" altLang="en-US" dirty="0"/>
              <a:t>预分配给进程一定数目的页框，</a:t>
            </a:r>
            <a:r>
              <a:rPr lang="en-US" altLang="zh-CN" dirty="0"/>
              <a:t>OS</a:t>
            </a:r>
            <a:r>
              <a:rPr lang="zh-CN" altLang="en-US" dirty="0"/>
              <a:t>控制一定数量的空闲页框，在进程的执行过程中，发生缺页时，</a:t>
            </a:r>
            <a:r>
              <a:rPr lang="en-US" altLang="zh-CN" dirty="0"/>
              <a:t>OS</a:t>
            </a:r>
            <a:r>
              <a:rPr lang="zh-CN" altLang="en-US" dirty="0"/>
              <a:t>就分配给该进程一个空闲的页框，当空闲的页框用完时，</a:t>
            </a:r>
            <a:r>
              <a:rPr lang="en-US" altLang="zh-CN" dirty="0"/>
              <a:t>OS</a:t>
            </a:r>
            <a:r>
              <a:rPr lang="zh-CN" altLang="en-US" dirty="0"/>
              <a:t>可根据需要从任意的进程中调出一个页框。</a:t>
            </a:r>
            <a:endParaRPr lang="zh-CN" altLang="en-US" dirty="0"/>
          </a:p>
          <a:p>
            <a:pPr lvl="2" eaLnBrk="1" hangingPunct="1"/>
            <a:r>
              <a:rPr lang="zh-CN" altLang="en-US" dirty="0"/>
              <a:t>问题：会有不公平。 </a:t>
            </a:r>
            <a:endParaRPr lang="zh-CN" altLang="en-US" dirty="0"/>
          </a:p>
        </p:txBody>
      </p:sp>
      <p:sp>
        <p:nvSpPr>
          <p:cNvPr id="129025" name="Rectangle 2"/>
          <p:cNvSpPr>
            <a:spLocks noGrp="1"/>
          </p:cNvSpPr>
          <p:nvPr>
            <p:ph type="title"/>
          </p:nvPr>
        </p:nvSpPr>
        <p:spPr>
          <a:xfrm>
            <a:off x="0" y="0"/>
            <a:ext cx="80010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5.2.2 </a:t>
            </a:r>
            <a:r>
              <a:rPr lang="zh-CN" altLang="en-US" b="1" dirty="0">
                <a:latin typeface="宋体" panose="02010600030101010101" pitchFamily="2" charset="-122"/>
                <a:ea typeface="宋体" panose="02010600030101010101" pitchFamily="2" charset="-122"/>
              </a:rPr>
              <a:t>内存分配</a:t>
            </a:r>
            <a:r>
              <a:rPr lang="zh-CN" altLang="en-US" b="1" dirty="0">
                <a:ea typeface="宋体" panose="02010600030101010101" pitchFamily="2" charset="-122"/>
              </a:rPr>
              <a:t>策略和分配算法</a:t>
            </a:r>
            <a:endParaRPr lang="zh-CN" altLang="en-US" b="1" dirty="0">
              <a:ea typeface="宋体" panose="02010600030101010101" pitchFamily="2" charset="-122"/>
            </a:endParaRPr>
          </a:p>
        </p:txBody>
      </p:sp>
    </p:spTree>
  </p:cSld>
  <p:clrMapOvr>
    <a:masterClrMapping/>
  </p:clrMapOvr>
  <p:transition>
    <p:fade thruBlk="1"/>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2"/>
          <p:cNvSpPr>
            <a:spLocks noGrp="1"/>
          </p:cNvSpPr>
          <p:nvPr>
            <p:ph idx="1"/>
          </p:nvPr>
        </p:nvSpPr>
        <p:spPr>
          <a:xfrm>
            <a:off x="323850" y="620713"/>
            <a:ext cx="8351838" cy="5619750"/>
          </a:xfrm>
        </p:spPr>
        <p:txBody>
          <a:bodyPr wrap="square" lIns="91440" tIns="45720" rIns="91440" bIns="45720" anchor="t" anchorCtr="0"/>
          <a:p>
            <a:pPr eaLnBrk="1" hangingPunct="1"/>
            <a:r>
              <a:rPr lang="zh-CN" altLang="en-US" dirty="0"/>
              <a:t>物理块的分配策略（续）</a:t>
            </a:r>
            <a:endParaRPr lang="zh-CN" altLang="en-US" dirty="0"/>
          </a:p>
          <a:p>
            <a:pPr lvl="1" eaLnBrk="1" hangingPunct="1">
              <a:buNone/>
            </a:pPr>
            <a:r>
              <a:rPr lang="zh-CN" altLang="en-US" dirty="0">
                <a:latin typeface="Times New Roman" panose="02020603050405020304" pitchFamily="18" charset="0"/>
                <a:cs typeface="Times New Roman" panose="02020603050405020304" pitchFamily="18" charset="0"/>
              </a:rPr>
              <a:t>（3）</a:t>
            </a:r>
            <a:r>
              <a:rPr lang="zh-CN" altLang="en-US" dirty="0"/>
              <a:t>可变分配局部置换</a:t>
            </a:r>
            <a:r>
              <a:rPr lang="zh-CN" altLang="en-US" dirty="0">
                <a:latin typeface="Abadi MT Condensed Light" charset="0"/>
              </a:rPr>
              <a:t>（</a:t>
            </a:r>
            <a:r>
              <a:rPr lang="en-US" altLang="zh-CN" dirty="0">
                <a:latin typeface="Times New Roman" panose="02020603050405020304" pitchFamily="18" charset="0"/>
                <a:cs typeface="Times New Roman" panose="02020603050405020304" pitchFamily="18" charset="0"/>
              </a:rPr>
              <a:t>Variable Allocation, Local Replacement</a:t>
            </a:r>
            <a:r>
              <a:rPr lang="en-US" altLang="zh-CN" dirty="0">
                <a:latin typeface="Abadi MT Condensed Light" charset="0"/>
              </a:rPr>
              <a:t>）</a:t>
            </a:r>
            <a:endParaRPr lang="en-US" altLang="zh-CN" dirty="0"/>
          </a:p>
          <a:p>
            <a:pPr lvl="2" eaLnBrk="1" hangingPunct="1"/>
            <a:r>
              <a:rPr lang="zh-CN" altLang="en-US" dirty="0"/>
              <a:t>预分配给进程一定数目的页框，</a:t>
            </a:r>
            <a:r>
              <a:rPr lang="en-US" altLang="zh-CN" dirty="0"/>
              <a:t>OS</a:t>
            </a:r>
            <a:r>
              <a:rPr lang="zh-CN" altLang="en-US" dirty="0"/>
              <a:t>控制一定数量的空闲页框，在进程的执行过程中，发生缺页时，首先考虑从该进程</a:t>
            </a:r>
            <a:r>
              <a:rPr lang="zh-CN" altLang="en-US" dirty="0">
                <a:solidFill>
                  <a:srgbClr val="FF0000"/>
                </a:solidFill>
              </a:rPr>
              <a:t>所属的页框</a:t>
            </a:r>
            <a:r>
              <a:rPr lang="zh-CN" altLang="en-US" dirty="0"/>
              <a:t>中调出旧的页面，若发现该进程</a:t>
            </a:r>
            <a:r>
              <a:rPr lang="zh-CN" altLang="en-US" dirty="0">
                <a:solidFill>
                  <a:srgbClr val="FF0000"/>
                </a:solidFill>
              </a:rPr>
              <a:t>频繁</a:t>
            </a:r>
            <a:r>
              <a:rPr lang="zh-CN" altLang="en-US" dirty="0"/>
              <a:t>发生缺页中断，再分配</a:t>
            </a:r>
            <a:r>
              <a:rPr lang="zh-CN" altLang="en-US" dirty="0">
                <a:solidFill>
                  <a:srgbClr val="FF0000"/>
                </a:solidFill>
              </a:rPr>
              <a:t>新</a:t>
            </a:r>
            <a:r>
              <a:rPr lang="zh-CN" altLang="en-US" dirty="0"/>
              <a:t>的页框给该进程。</a:t>
            </a:r>
            <a:endParaRPr lang="zh-CN" altLang="en-US" dirty="0"/>
          </a:p>
          <a:p>
            <a:pPr lvl="2" eaLnBrk="1" hangingPunct="1"/>
            <a:r>
              <a:rPr lang="zh-CN" altLang="en-US" dirty="0"/>
              <a:t>统计进程的缺页中断率系统会有开销。</a:t>
            </a:r>
            <a:endParaRPr lang="zh-CN" altLang="en-US" dirty="0"/>
          </a:p>
        </p:txBody>
      </p:sp>
      <p:sp>
        <p:nvSpPr>
          <p:cNvPr id="129025" name="Rectangle 2"/>
          <p:cNvSpPr>
            <a:spLocks noGrp="1"/>
          </p:cNvSpPr>
          <p:nvPr>
            <p:ph type="title"/>
          </p:nvPr>
        </p:nvSpPr>
        <p:spPr>
          <a:xfrm>
            <a:off x="0" y="0"/>
            <a:ext cx="80010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5.2.2 </a:t>
            </a:r>
            <a:r>
              <a:rPr lang="zh-CN" altLang="en-US" b="1" dirty="0">
                <a:latin typeface="宋体" panose="02010600030101010101" pitchFamily="2" charset="-122"/>
                <a:ea typeface="宋体" panose="02010600030101010101" pitchFamily="2" charset="-122"/>
              </a:rPr>
              <a:t>内存分配</a:t>
            </a:r>
            <a:r>
              <a:rPr lang="zh-CN" altLang="en-US" b="1" dirty="0">
                <a:ea typeface="宋体" panose="02010600030101010101" pitchFamily="2" charset="-122"/>
              </a:rPr>
              <a:t>策略和分配算法</a:t>
            </a:r>
            <a:endParaRPr lang="zh-CN" altLang="en-US" b="1" dirty="0">
              <a:ea typeface="宋体" panose="02010600030101010101" pitchFamily="2" charset="-122"/>
            </a:endParaRPr>
          </a:p>
        </p:txBody>
      </p:sp>
    </p:spTree>
  </p:cSld>
  <p:clrMapOvr>
    <a:masterClrMapping/>
  </p:clrMapOvr>
  <p:transition>
    <p:fade thruBlk="1"/>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Rectangle 2"/>
          <p:cNvSpPr>
            <a:spLocks noGrp="1"/>
          </p:cNvSpPr>
          <p:nvPr>
            <p:ph idx="1"/>
          </p:nvPr>
        </p:nvSpPr>
        <p:spPr>
          <a:xfrm>
            <a:off x="395288" y="620713"/>
            <a:ext cx="8353425" cy="6048375"/>
          </a:xfrm>
        </p:spPr>
        <p:txBody>
          <a:bodyPr wrap="square" lIns="91440" tIns="45720" rIns="91440" bIns="45720" anchor="t" anchorCtr="0"/>
          <a:p>
            <a:pPr eaLnBrk="1" hangingPunct="1"/>
            <a:r>
              <a:rPr lang="zh-CN" altLang="en-US" sz="2400" dirty="0"/>
              <a:t>物理块分配算法</a:t>
            </a:r>
            <a:endParaRPr lang="zh-CN" altLang="en-US" sz="2400" dirty="0"/>
          </a:p>
          <a:p>
            <a:pPr lvl="1" eaLnBrk="1" hangingPunct="1">
              <a:buNone/>
            </a:pPr>
            <a:r>
              <a:rPr lang="en-US" altLang="zh-CN" dirty="0"/>
              <a:t>(1)</a:t>
            </a:r>
            <a:r>
              <a:rPr lang="zh-CN" altLang="en-US" dirty="0"/>
              <a:t>平均分配</a:t>
            </a:r>
            <a:endParaRPr lang="zh-CN" altLang="en-US" dirty="0"/>
          </a:p>
          <a:p>
            <a:pPr lvl="2" eaLnBrk="1" hangingPunct="1"/>
            <a:r>
              <a:rPr lang="zh-CN" altLang="en-US" dirty="0"/>
              <a:t>将系统中所有可供分配的物理页框，平均分配给每个进程。</a:t>
            </a:r>
            <a:endParaRPr lang="zh-CN" altLang="en-US" dirty="0"/>
          </a:p>
          <a:p>
            <a:pPr lvl="1" eaLnBrk="1" hangingPunct="1">
              <a:buNone/>
            </a:pPr>
            <a:r>
              <a:rPr lang="en-US" altLang="zh-CN" dirty="0"/>
              <a:t>(2)</a:t>
            </a:r>
            <a:r>
              <a:rPr lang="zh-CN" altLang="en-US" dirty="0"/>
              <a:t>按比例分配</a:t>
            </a:r>
            <a:endParaRPr lang="zh-CN" altLang="en-US" dirty="0"/>
          </a:p>
          <a:p>
            <a:pPr eaLnBrk="1" hangingPunct="1"/>
            <a:endParaRPr lang="zh-CN" altLang="en-US" sz="2400" dirty="0"/>
          </a:p>
          <a:p>
            <a:pPr lvl="1" eaLnBrk="1" hangingPunct="1"/>
            <a:endParaRPr lang="zh-CN" altLang="en-US" dirty="0"/>
          </a:p>
          <a:p>
            <a:pPr lvl="1" eaLnBrk="1" hangingPunct="1"/>
            <a:endParaRPr lang="zh-CN" altLang="en-US" dirty="0"/>
          </a:p>
          <a:p>
            <a:pPr lvl="1" eaLnBrk="1" hangingPunct="1"/>
            <a:endParaRPr lang="zh-CN" altLang="en-US" dirty="0"/>
          </a:p>
          <a:p>
            <a:pPr lvl="1" eaLnBrk="1" hangingPunct="1"/>
            <a:endParaRPr lang="zh-CN" altLang="en-US" dirty="0"/>
          </a:p>
          <a:p>
            <a:pPr lvl="1" eaLnBrk="1" hangingPunct="1">
              <a:buNone/>
            </a:pPr>
            <a:r>
              <a:rPr lang="zh-CN" altLang="en-US" dirty="0"/>
              <a:t>（3）按优先权分配</a:t>
            </a:r>
            <a:endParaRPr lang="zh-CN" altLang="en-US" dirty="0"/>
          </a:p>
        </p:txBody>
      </p:sp>
      <p:sp>
        <p:nvSpPr>
          <p:cNvPr id="129025" name="Rectangle 2"/>
          <p:cNvSpPr>
            <a:spLocks noGrp="1"/>
          </p:cNvSpPr>
          <p:nvPr>
            <p:ph type="title"/>
          </p:nvPr>
        </p:nvSpPr>
        <p:spPr>
          <a:xfrm>
            <a:off x="0" y="0"/>
            <a:ext cx="80010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5.2.2 </a:t>
            </a:r>
            <a:r>
              <a:rPr lang="zh-CN" altLang="en-US" b="1" dirty="0">
                <a:latin typeface="宋体" panose="02010600030101010101" pitchFamily="2" charset="-122"/>
                <a:ea typeface="宋体" panose="02010600030101010101" pitchFamily="2" charset="-122"/>
              </a:rPr>
              <a:t>内存分配</a:t>
            </a:r>
            <a:r>
              <a:rPr lang="zh-CN" altLang="en-US" b="1" dirty="0">
                <a:ea typeface="宋体" panose="02010600030101010101" pitchFamily="2" charset="-122"/>
              </a:rPr>
              <a:t>策略和分配算法</a:t>
            </a:r>
            <a:endParaRPr lang="zh-CN" altLang="en-US" b="1" dirty="0">
              <a:ea typeface="宋体" panose="02010600030101010101" pitchFamily="2" charset="-122"/>
            </a:endParaRPr>
          </a:p>
        </p:txBody>
      </p:sp>
      <p:grpSp>
        <p:nvGrpSpPr>
          <p:cNvPr id="2" name="Group 3"/>
          <p:cNvGrpSpPr/>
          <p:nvPr/>
        </p:nvGrpSpPr>
        <p:grpSpPr>
          <a:xfrm>
            <a:off x="970942" y="2780759"/>
            <a:ext cx="6430645" cy="2106930"/>
            <a:chOff x="152" y="1835"/>
            <a:chExt cx="5174" cy="1922"/>
          </a:xfrm>
        </p:grpSpPr>
        <p:graphicFrame>
          <p:nvGraphicFramePr>
            <p:cNvPr id="3" name="Object 4"/>
            <p:cNvGraphicFramePr>
              <a:graphicFrameLocks noChangeAspect="1"/>
            </p:cNvGraphicFramePr>
            <p:nvPr/>
          </p:nvGraphicFramePr>
          <p:xfrm>
            <a:off x="152" y="1835"/>
            <a:ext cx="5174" cy="1922"/>
          </p:xfrm>
          <a:graphic>
            <a:graphicData uri="http://schemas.openxmlformats.org/presentationml/2006/ole">
              <mc:AlternateContent xmlns:mc="http://schemas.openxmlformats.org/markup-compatibility/2006">
                <mc:Choice xmlns:v="urn:schemas-microsoft-com:vml" Requires="v">
                  <p:oleObj spid="_x0000_s4" name="" r:id="rId1" imgW="2794000" imgH="1117600" progId="Equation.DSMT4">
                    <p:embed/>
                  </p:oleObj>
                </mc:Choice>
                <mc:Fallback>
                  <p:oleObj name="" r:id="rId1" imgW="2794000" imgH="1117600" progId="Equation.DSMT4">
                    <p:embed/>
                    <p:pic>
                      <p:nvPicPr>
                        <p:cNvPr id="0" name="图片 3075"/>
                        <p:cNvPicPr/>
                        <p:nvPr/>
                      </p:nvPicPr>
                      <p:blipFill>
                        <a:blip r:embed="rId2">
                          <a:clrChange>
                            <a:clrFrom>
                              <a:srgbClr val="000000"/>
                            </a:clrFrom>
                            <a:clrTo>
                              <a:srgbClr val="000000"/>
                            </a:clrTo>
                          </a:clrChange>
                        </a:blip>
                        <a:stretch>
                          <a:fillRect/>
                        </a:stretch>
                      </p:blipFill>
                      <p:spPr>
                        <a:xfrm>
                          <a:off x="152" y="1835"/>
                          <a:ext cx="5174" cy="1922"/>
                        </a:xfrm>
                        <a:prstGeom prst="rect">
                          <a:avLst/>
                        </a:prstGeom>
                        <a:noFill/>
                        <a:ln w="38100">
                          <a:noFill/>
                          <a:miter/>
                        </a:ln>
                      </p:spPr>
                    </p:pic>
                  </p:oleObj>
                </mc:Fallback>
              </mc:AlternateContent>
            </a:graphicData>
          </a:graphic>
        </p:graphicFrame>
        <p:sp>
          <p:nvSpPr>
            <p:cNvPr id="5" name="Line 5"/>
            <p:cNvSpPr/>
            <p:nvPr/>
          </p:nvSpPr>
          <p:spPr>
            <a:xfrm>
              <a:off x="912" y="2139"/>
              <a:ext cx="96" cy="0"/>
            </a:xfrm>
            <a:prstGeom prst="line">
              <a:avLst/>
            </a:prstGeom>
            <a:ln w="9525" cap="flat" cmpd="sng">
              <a:solidFill>
                <a:schemeClr val="tx1"/>
              </a:solidFill>
              <a:prstDash val="solid"/>
              <a:round/>
              <a:headEnd type="none" w="med" len="med"/>
              <a:tailEnd type="none" w="med" len="med"/>
            </a:ln>
          </p:spPr>
        </p:sp>
        <p:sp>
          <p:nvSpPr>
            <p:cNvPr id="6" name="Line 6"/>
            <p:cNvSpPr/>
            <p:nvPr/>
          </p:nvSpPr>
          <p:spPr>
            <a:xfrm>
              <a:off x="912" y="2442"/>
              <a:ext cx="96" cy="0"/>
            </a:xfrm>
            <a:prstGeom prst="line">
              <a:avLst/>
            </a:prstGeom>
            <a:ln w="9525" cap="flat" cmpd="sng">
              <a:solidFill>
                <a:schemeClr val="tx1"/>
              </a:solidFill>
              <a:prstDash val="solid"/>
              <a:round/>
              <a:headEnd type="none" w="med" len="med"/>
              <a:tailEnd type="none" w="med" len="med"/>
            </a:ln>
          </p:spPr>
        </p:sp>
        <p:sp>
          <p:nvSpPr>
            <p:cNvPr id="7" name="Line 7"/>
            <p:cNvSpPr/>
            <p:nvPr/>
          </p:nvSpPr>
          <p:spPr>
            <a:xfrm>
              <a:off x="912" y="2727"/>
              <a:ext cx="96" cy="0"/>
            </a:xfrm>
            <a:prstGeom prst="line">
              <a:avLst/>
            </a:prstGeom>
            <a:ln w="9525" cap="flat" cmpd="sng">
              <a:solidFill>
                <a:schemeClr val="tx1"/>
              </a:solidFill>
              <a:prstDash val="solid"/>
              <a:round/>
              <a:headEnd type="none" w="med" len="med"/>
              <a:tailEnd type="none" w="med" len="med"/>
            </a:ln>
          </p:spPr>
        </p:sp>
        <p:sp>
          <p:nvSpPr>
            <p:cNvPr id="8" name="Line 8"/>
            <p:cNvSpPr/>
            <p:nvPr/>
          </p:nvSpPr>
          <p:spPr>
            <a:xfrm>
              <a:off x="912" y="3069"/>
              <a:ext cx="96" cy="0"/>
            </a:xfrm>
            <a:prstGeom prst="line">
              <a:avLst/>
            </a:prstGeom>
            <a:ln w="9525" cap="flat" cmpd="sng">
              <a:solidFill>
                <a:schemeClr val="tx1"/>
              </a:solidFill>
              <a:prstDash val="solid"/>
              <a:round/>
              <a:headEnd type="none" w="med" len="med"/>
              <a:tailEnd type="none" w="med" len="med"/>
            </a:ln>
          </p:spPr>
        </p:sp>
      </p:grpSp>
    </p:spTree>
  </p:cSld>
  <p:clrMapOvr>
    <a:masterClrMapping/>
  </p:clrMapOvr>
  <p:transition>
    <p:fade thruBlk="1"/>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Rectangle 2"/>
          <p:cNvSpPr>
            <a:spLocks noGrp="1"/>
          </p:cNvSpPr>
          <p:nvPr>
            <p:ph type="title"/>
          </p:nvPr>
        </p:nvSpPr>
        <p:spPr>
          <a:xfrm>
            <a:off x="0" y="0"/>
            <a:ext cx="7772400" cy="503238"/>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5.2.3 </a:t>
            </a:r>
            <a:r>
              <a:rPr lang="zh-CN" altLang="en-US" b="1" dirty="0">
                <a:latin typeface="宋体" panose="02010600030101010101" pitchFamily="2" charset="-122"/>
                <a:ea typeface="宋体" panose="02010600030101010101" pitchFamily="2" charset="-122"/>
              </a:rPr>
              <a:t>页面调入策略</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35170" name="Rectangle 3"/>
          <p:cNvSpPr>
            <a:spLocks noGrp="1"/>
          </p:cNvSpPr>
          <p:nvPr>
            <p:ph idx="1"/>
          </p:nvPr>
        </p:nvSpPr>
        <p:spPr>
          <a:xfrm>
            <a:off x="251460" y="620713"/>
            <a:ext cx="8424863" cy="5761037"/>
          </a:xfrm>
        </p:spPr>
        <p:txBody>
          <a:bodyPr wrap="square" lIns="91440" tIns="45720" rIns="91440" bIns="45720" anchor="t" anchorCtr="0"/>
          <a:p>
            <a:pPr eaLnBrk="1" hangingPunct="1">
              <a:lnSpc>
                <a:spcPct val="90000"/>
              </a:lnSpc>
            </a:pPr>
            <a:r>
              <a:rPr lang="zh-CN" altLang="en-US" sz="2400" dirty="0"/>
              <a:t>何时调入页面</a:t>
            </a:r>
            <a:endParaRPr lang="zh-CN" altLang="en-US" sz="2400" dirty="0"/>
          </a:p>
          <a:p>
            <a:pPr lvl="1" eaLnBrk="1" hangingPunct="1">
              <a:lnSpc>
                <a:spcPct val="90000"/>
              </a:lnSpc>
              <a:buNone/>
            </a:pPr>
            <a:r>
              <a:rPr lang="zh-CN" altLang="en-US" dirty="0"/>
              <a:t>(1)</a:t>
            </a:r>
            <a:r>
              <a:rPr lang="zh-CN" altLang="en-US" dirty="0">
                <a:solidFill>
                  <a:srgbClr val="FF0000"/>
                </a:solidFill>
                <a:latin typeface="Arial" panose="020B0604020202020204" pitchFamily="34" charset="0"/>
              </a:rPr>
              <a:t> </a:t>
            </a:r>
            <a:r>
              <a:rPr lang="zh-CN" altLang="en-US" dirty="0">
                <a:solidFill>
                  <a:srgbClr val="FF0000"/>
                </a:solidFill>
              </a:rPr>
              <a:t>预调页(</a:t>
            </a:r>
            <a:r>
              <a:rPr lang="en-US" altLang="zh-CN" dirty="0">
                <a:solidFill>
                  <a:srgbClr val="FF0000"/>
                </a:solidFill>
              </a:rPr>
              <a:t>prepaging)</a:t>
            </a:r>
            <a:r>
              <a:rPr lang="en-US" altLang="zh-CN" dirty="0"/>
              <a:t>：</a:t>
            </a:r>
            <a:r>
              <a:rPr lang="zh-CN" altLang="en-US" dirty="0"/>
              <a:t>在发生缺页需要调入某页时，一次调入该页以及相邻的几个页。成功率50%。</a:t>
            </a:r>
            <a:endParaRPr lang="zh-CN" altLang="en-US" dirty="0"/>
          </a:p>
          <a:p>
            <a:pPr lvl="2" eaLnBrk="1" hangingPunct="1">
              <a:lnSpc>
                <a:spcPct val="90000"/>
              </a:lnSpc>
            </a:pPr>
            <a:r>
              <a:rPr lang="zh-CN" altLang="en-US" dirty="0"/>
              <a:t>优点：提高调页的</a:t>
            </a:r>
            <a:r>
              <a:rPr lang="en-US" altLang="zh-CN" dirty="0"/>
              <a:t>I/O</a:t>
            </a:r>
            <a:r>
              <a:rPr lang="zh-CN" altLang="en-US" dirty="0"/>
              <a:t>效率。</a:t>
            </a:r>
            <a:endParaRPr lang="zh-CN" altLang="en-US" dirty="0"/>
          </a:p>
          <a:p>
            <a:pPr lvl="2" eaLnBrk="1" hangingPunct="1">
              <a:lnSpc>
                <a:spcPct val="90000"/>
              </a:lnSpc>
            </a:pPr>
            <a:r>
              <a:rPr lang="zh-CN" altLang="en-US" dirty="0"/>
              <a:t>缺点：基于预测，若调入的页在以后很少被访问，则效率低。常用于进程装入时的调页。</a:t>
            </a:r>
            <a:endParaRPr lang="zh-CN" altLang="en-US" dirty="0"/>
          </a:p>
          <a:p>
            <a:pPr lvl="1" eaLnBrk="1" hangingPunct="1">
              <a:lnSpc>
                <a:spcPct val="90000"/>
              </a:lnSpc>
              <a:buNone/>
            </a:pPr>
            <a:r>
              <a:rPr lang="zh-CN" altLang="en-US" dirty="0"/>
              <a:t>(2)</a:t>
            </a:r>
            <a:r>
              <a:rPr lang="zh-CN" altLang="en-US" dirty="0">
                <a:latin typeface="Arial" panose="020B0604020202020204" pitchFamily="34" charset="0"/>
              </a:rPr>
              <a:t> </a:t>
            </a:r>
            <a:r>
              <a:rPr lang="zh-CN" altLang="en-US" dirty="0">
                <a:solidFill>
                  <a:srgbClr val="FF0000"/>
                </a:solidFill>
              </a:rPr>
              <a:t>请求调页(</a:t>
            </a:r>
            <a:r>
              <a:rPr lang="en-US" altLang="zh-CN" dirty="0">
                <a:solidFill>
                  <a:srgbClr val="FF0000"/>
                </a:solidFill>
              </a:rPr>
              <a:t>demand paging)</a:t>
            </a:r>
            <a:r>
              <a:rPr lang="en-US" altLang="zh-CN" dirty="0"/>
              <a:t>：</a:t>
            </a:r>
            <a:r>
              <a:rPr lang="zh-CN" altLang="en-US" dirty="0"/>
              <a:t>只调入发生缺页时所需的页面。</a:t>
            </a:r>
            <a:endParaRPr lang="zh-CN" altLang="en-US" dirty="0"/>
          </a:p>
          <a:p>
            <a:pPr lvl="2" eaLnBrk="1" hangingPunct="1">
              <a:lnSpc>
                <a:spcPct val="90000"/>
              </a:lnSpc>
            </a:pPr>
            <a:r>
              <a:rPr lang="zh-CN" altLang="en-US" dirty="0"/>
              <a:t>优点：容易实现。</a:t>
            </a:r>
            <a:endParaRPr lang="zh-CN" altLang="en-US" dirty="0"/>
          </a:p>
          <a:p>
            <a:pPr lvl="2" eaLnBrk="1" hangingPunct="1">
              <a:lnSpc>
                <a:spcPct val="90000"/>
              </a:lnSpc>
            </a:pPr>
            <a:r>
              <a:rPr lang="zh-CN" altLang="en-US" dirty="0"/>
              <a:t>缺点：对外存</a:t>
            </a:r>
            <a:r>
              <a:rPr lang="en-US" altLang="zh-CN" dirty="0"/>
              <a:t>I/O</a:t>
            </a:r>
            <a:r>
              <a:rPr lang="zh-CN" altLang="en-US" dirty="0"/>
              <a:t>次数多，开销较大，要求</a:t>
            </a:r>
            <a:r>
              <a:rPr lang="en-US" altLang="zh-CN" dirty="0"/>
              <a:t>I/O</a:t>
            </a:r>
            <a:r>
              <a:rPr lang="zh-CN" altLang="en-US" dirty="0"/>
              <a:t>速度快。</a:t>
            </a:r>
            <a:endParaRPr lang="zh-CN" altLang="en-US" dirty="0"/>
          </a:p>
        </p:txBody>
      </p:sp>
    </p:spTree>
  </p:cSld>
  <p:clrMapOvr>
    <a:masterClrMapping/>
  </p:clrMapOvr>
  <p:transition>
    <p:fade thruBlk="1"/>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Rectangle 2"/>
          <p:cNvSpPr>
            <a:spLocks noGrp="1"/>
          </p:cNvSpPr>
          <p:nvPr>
            <p:ph idx="1"/>
          </p:nvPr>
        </p:nvSpPr>
        <p:spPr>
          <a:xfrm>
            <a:off x="0" y="549275"/>
            <a:ext cx="8759825" cy="5832475"/>
          </a:xfrm>
        </p:spPr>
        <p:txBody>
          <a:bodyPr wrap="square" lIns="91440" tIns="45720" rIns="91440" bIns="45720" anchor="t" anchorCtr="0"/>
          <a:p>
            <a:pPr algn="just" eaLnBrk="1" hangingPunct="1"/>
            <a:r>
              <a:rPr lang="zh-CN" altLang="en-US" dirty="0"/>
              <a:t>从何处调入页面</a:t>
            </a:r>
            <a:endParaRPr lang="zh-CN" altLang="en-US" dirty="0"/>
          </a:p>
          <a:p>
            <a:pPr lvl="1" algn="just" eaLnBrk="1" hangingPunct="1"/>
            <a:r>
              <a:rPr lang="zh-CN" altLang="en-US" dirty="0"/>
              <a:t>请求分页系统中的外存分为</a:t>
            </a:r>
            <a:r>
              <a:rPr lang="zh-CN" altLang="en-US" dirty="0">
                <a:solidFill>
                  <a:srgbClr val="FF0000"/>
                </a:solidFill>
              </a:rPr>
              <a:t>文件区</a:t>
            </a:r>
            <a:r>
              <a:rPr lang="zh-CN" altLang="en-US" dirty="0"/>
              <a:t>和</a:t>
            </a:r>
            <a:r>
              <a:rPr lang="zh-CN" altLang="en-US" dirty="0">
                <a:solidFill>
                  <a:srgbClr val="FF0000"/>
                </a:solidFill>
              </a:rPr>
              <a:t>交换区</a:t>
            </a:r>
            <a:r>
              <a:rPr lang="zh-CN" altLang="en-US" dirty="0"/>
              <a:t>。通常交换区的</a:t>
            </a:r>
            <a:r>
              <a:rPr lang="en-US" altLang="zh-CN" dirty="0"/>
              <a:t>I/O</a:t>
            </a:r>
            <a:r>
              <a:rPr lang="zh-CN" altLang="en-US" dirty="0"/>
              <a:t>效率比文件区高。</a:t>
            </a:r>
            <a:endParaRPr lang="zh-CN" altLang="en-US" dirty="0"/>
          </a:p>
          <a:p>
            <a:pPr lvl="1" algn="just" eaLnBrk="1" hangingPunct="1"/>
            <a:r>
              <a:rPr lang="zh-CN" altLang="en-US" dirty="0"/>
              <a:t>分三种情况：</a:t>
            </a:r>
            <a:endParaRPr lang="zh-CN" altLang="en-US" dirty="0"/>
          </a:p>
          <a:p>
            <a:pPr lvl="2" algn="just" eaLnBrk="1" hangingPunct="1">
              <a:buAutoNum type="arabicPeriod"/>
            </a:pPr>
            <a:r>
              <a:rPr lang="zh-CN" altLang="en-US" dirty="0"/>
              <a:t>进程运行前，将其全部页面从文件区复制到交换区，以后总是从交换区调入。执行时调入速度快，要求交换区空间较大。</a:t>
            </a:r>
            <a:endParaRPr lang="zh-CN" altLang="en-US" dirty="0"/>
          </a:p>
          <a:p>
            <a:pPr lvl="2" algn="just" eaLnBrk="1" hangingPunct="1">
              <a:buAutoNum type="arabicPeriod"/>
            </a:pPr>
            <a:r>
              <a:rPr lang="zh-CN" altLang="en-US" dirty="0"/>
              <a:t>凡不会修改的页面或是未被修改的页面，直接从文件区调入，换出时不必写回磁盘，下次仍从文件区调入。已被修改的页面，被置换时需调出到交换区，以后从交换区调入。节省交换区空间。</a:t>
            </a:r>
            <a:endParaRPr lang="zh-CN" altLang="en-US" dirty="0"/>
          </a:p>
          <a:p>
            <a:pPr lvl="2" algn="just" eaLnBrk="1" hangingPunct="1">
              <a:buAutoNum type="arabicPeriod"/>
            </a:pPr>
            <a:r>
              <a:rPr lang="en-US" altLang="zh-CN" dirty="0"/>
              <a:t>UNIX</a:t>
            </a:r>
            <a:r>
              <a:rPr lang="zh-CN" altLang="en-US" dirty="0"/>
              <a:t>方式，未运行过的页面，直接从文件区调入，而曾经运行过的页面，换出时放在对换区，下次调入时，应从对换区调入。在进程结束时，更新文件区内容</a:t>
            </a:r>
            <a:endParaRPr lang="zh-CN" altLang="en-US" dirty="0"/>
          </a:p>
        </p:txBody>
      </p:sp>
      <p:sp>
        <p:nvSpPr>
          <p:cNvPr id="135169" name="Rectangle 2"/>
          <p:cNvSpPr>
            <a:spLocks noGrp="1"/>
          </p:cNvSpPr>
          <p:nvPr>
            <p:ph type="title"/>
          </p:nvPr>
        </p:nvSpPr>
        <p:spPr>
          <a:xfrm>
            <a:off x="0" y="0"/>
            <a:ext cx="7772400" cy="503238"/>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5.2.3 </a:t>
            </a:r>
            <a:r>
              <a:rPr lang="zh-CN" altLang="en-US" b="1" dirty="0">
                <a:latin typeface="宋体" panose="02010600030101010101" pitchFamily="2" charset="-122"/>
                <a:ea typeface="宋体" panose="02010600030101010101" pitchFamily="2" charset="-122"/>
              </a:rPr>
              <a:t>页面调入策略</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2"/>
          <p:cNvSpPr>
            <a:spLocks noGrp="1"/>
          </p:cNvSpPr>
          <p:nvPr>
            <p:ph idx="1"/>
          </p:nvPr>
        </p:nvSpPr>
        <p:spPr>
          <a:xfrm>
            <a:off x="144463" y="581025"/>
            <a:ext cx="3922712" cy="5943600"/>
          </a:xfrm>
        </p:spPr>
        <p:txBody>
          <a:bodyPr wrap="square" lIns="91440" tIns="45720" rIns="91440" bIns="45720" anchor="t" anchorCtr="0"/>
          <a:p>
            <a:pPr eaLnBrk="1" hangingPunct="1">
              <a:buNone/>
            </a:pPr>
            <a:r>
              <a:rPr lang="zh-CN" altLang="en-US" dirty="0"/>
              <a:t>页面调入过程</a:t>
            </a:r>
            <a:endParaRPr lang="zh-CN" altLang="en-US" dirty="0"/>
          </a:p>
          <a:p>
            <a:pPr eaLnBrk="1" hangingPunct="1"/>
            <a:r>
              <a:rPr lang="zh-CN" altLang="en-US" sz="2400" dirty="0"/>
              <a:t>页面不在内存—〉</a:t>
            </a:r>
            <a:endParaRPr lang="zh-CN" altLang="en-US" sz="2400" dirty="0"/>
          </a:p>
          <a:p>
            <a:pPr eaLnBrk="1" hangingPunct="1"/>
            <a:r>
              <a:rPr lang="zh-CN" altLang="en-US" sz="2400" dirty="0"/>
              <a:t>缺页中断—〉</a:t>
            </a:r>
            <a:endParaRPr lang="zh-CN" altLang="en-US" sz="2400" dirty="0"/>
          </a:p>
          <a:p>
            <a:pPr eaLnBrk="1" hangingPunct="1"/>
            <a:r>
              <a:rPr lang="zh-CN" altLang="en-US" sz="2400" dirty="0"/>
              <a:t>查页表—〉</a:t>
            </a:r>
            <a:endParaRPr lang="zh-CN" altLang="en-US" sz="2400" dirty="0"/>
          </a:p>
          <a:p>
            <a:pPr eaLnBrk="1" hangingPunct="1"/>
            <a:r>
              <a:rPr lang="zh-CN" altLang="en-US" sz="2400" dirty="0"/>
              <a:t>得到外存物理块号—〉</a:t>
            </a:r>
            <a:endParaRPr lang="zh-CN" altLang="en-US" sz="2400" dirty="0"/>
          </a:p>
          <a:p>
            <a:pPr eaLnBrk="1" hangingPunct="1"/>
            <a:r>
              <a:rPr lang="zh-CN" altLang="en-US" sz="2400" dirty="0"/>
              <a:t>淘汰一页（如该页修改过，则要写回交换区）--〉</a:t>
            </a:r>
            <a:endParaRPr lang="zh-CN" altLang="en-US" sz="2400" dirty="0"/>
          </a:p>
          <a:p>
            <a:pPr eaLnBrk="1" hangingPunct="1"/>
            <a:r>
              <a:rPr lang="zh-CN" altLang="en-US" sz="2400" dirty="0"/>
              <a:t>调入新页—〉</a:t>
            </a:r>
            <a:endParaRPr lang="zh-CN" altLang="en-US" sz="2400" dirty="0"/>
          </a:p>
          <a:p>
            <a:pPr eaLnBrk="1" hangingPunct="1"/>
            <a:r>
              <a:rPr lang="zh-CN" altLang="en-US" sz="2400" dirty="0"/>
              <a:t>修改页表—〉</a:t>
            </a:r>
            <a:endParaRPr lang="zh-CN" altLang="en-US" sz="2400" dirty="0"/>
          </a:p>
          <a:p>
            <a:pPr eaLnBrk="1" hangingPunct="1"/>
            <a:r>
              <a:rPr lang="zh-CN" altLang="en-US" sz="2400" dirty="0"/>
              <a:t>重新执行该指令。</a:t>
            </a:r>
            <a:endParaRPr lang="zh-CN" altLang="en-US" sz="2400" dirty="0"/>
          </a:p>
        </p:txBody>
      </p:sp>
      <p:grpSp>
        <p:nvGrpSpPr>
          <p:cNvPr id="841731" name="Group 3"/>
          <p:cNvGrpSpPr/>
          <p:nvPr/>
        </p:nvGrpSpPr>
        <p:grpSpPr>
          <a:xfrm>
            <a:off x="4087813" y="1052513"/>
            <a:ext cx="4876800" cy="4495800"/>
            <a:chOff x="384" y="1296"/>
            <a:chExt cx="3072" cy="2832"/>
          </a:xfrm>
        </p:grpSpPr>
        <p:sp>
          <p:nvSpPr>
            <p:cNvPr id="137220" name="Rectangle 4"/>
            <p:cNvSpPr/>
            <p:nvPr/>
          </p:nvSpPr>
          <p:spPr>
            <a:xfrm>
              <a:off x="672" y="1296"/>
              <a:ext cx="864" cy="198"/>
            </a:xfrm>
            <a:prstGeom prst="rect">
              <a:avLst/>
            </a:prstGeom>
            <a:solidFill>
              <a:schemeClr val="accent1"/>
            </a:solidFill>
            <a:ln w="9525" cap="flat" cmpd="sng">
              <a:solidFill>
                <a:srgbClr val="FFFF00"/>
              </a:solidFill>
              <a:prstDash val="solid"/>
              <a:miter/>
              <a:headEnd type="none" w="med" len="med"/>
              <a:tailEnd type="none" w="med" len="med"/>
            </a:ln>
          </p:spPr>
          <p:txBody>
            <a:bodyPr lIns="0" tIns="0" rIns="0" bIns="0" anchor="t" anchorCtr="0">
              <a:spAutoFit/>
            </a:bodyPr>
            <a:p>
              <a:pPr algn="ctr"/>
              <a:r>
                <a:rPr lang="zh-CN" altLang="en-US" sz="2000" dirty="0">
                  <a:solidFill>
                    <a:srgbClr val="000000"/>
                  </a:solidFill>
                  <a:latin typeface="宋体" panose="02010600030101010101" pitchFamily="2" charset="-122"/>
                  <a:ea typeface="宋体" panose="02010600030101010101" pitchFamily="2" charset="-122"/>
                </a:rPr>
                <a:t>缺页中断</a:t>
              </a:r>
              <a:endParaRPr lang="zh-CN" altLang="en-US" sz="5400" dirty="0">
                <a:latin typeface="Times New Roman" panose="02020603050405020304" pitchFamily="18" charset="0"/>
                <a:ea typeface="宋体" panose="02010600030101010101" pitchFamily="2" charset="-122"/>
              </a:endParaRPr>
            </a:p>
          </p:txBody>
        </p:sp>
        <p:sp>
          <p:nvSpPr>
            <p:cNvPr id="137221" name="Rectangle 5"/>
            <p:cNvSpPr/>
            <p:nvPr/>
          </p:nvSpPr>
          <p:spPr>
            <a:xfrm>
              <a:off x="672" y="2352"/>
              <a:ext cx="912" cy="384"/>
            </a:xfrm>
            <a:prstGeom prst="rect">
              <a:avLst/>
            </a:prstGeom>
            <a:solidFill>
              <a:schemeClr val="accent1"/>
            </a:solidFill>
            <a:ln w="3175" cap="flat" cmpd="sng">
              <a:solidFill>
                <a:srgbClr val="FFFF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选一页准备置换</a:t>
              </a: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37222" name="Rectangle 6"/>
            <p:cNvSpPr/>
            <p:nvPr/>
          </p:nvSpPr>
          <p:spPr>
            <a:xfrm>
              <a:off x="720" y="2880"/>
              <a:ext cx="816" cy="288"/>
            </a:xfrm>
            <a:prstGeom prst="rect">
              <a:avLst/>
            </a:prstGeom>
            <a:solidFill>
              <a:schemeClr val="accent1"/>
            </a:solidFill>
            <a:ln w="3175" cap="flat" cmpd="sng">
              <a:solidFill>
                <a:srgbClr val="FFFF00"/>
              </a:solidFill>
              <a:prstDash val="solid"/>
              <a:miter/>
              <a:headEnd type="none" w="med" len="med"/>
              <a:tailEnd type="none" w="med" len="med"/>
            </a:ln>
          </p:spPr>
          <p:txBody>
            <a:bodyPr anchor="t" anchorCtr="0"/>
            <a:p>
              <a:pPr algn="ctr"/>
              <a:r>
                <a:rPr lang="zh-CN" altLang="en-US" sz="2000" dirty="0">
                  <a:solidFill>
                    <a:srgbClr val="000000"/>
                  </a:solidFill>
                  <a:latin typeface="宋体" panose="02010600030101010101" pitchFamily="2" charset="-122"/>
                  <a:ea typeface="宋体" panose="02010600030101010101" pitchFamily="2" charset="-122"/>
                </a:rPr>
                <a:t>写回外存</a:t>
              </a:r>
              <a:endParaRPr lang="zh-CN" altLang="en-US" sz="5400" dirty="0">
                <a:solidFill>
                  <a:srgbClr val="000000"/>
                </a:solidFill>
                <a:latin typeface="Times New Roman" panose="02020603050405020304" pitchFamily="18" charset="0"/>
                <a:ea typeface="宋体" panose="02010600030101010101" pitchFamily="2" charset="-122"/>
              </a:endParaRPr>
            </a:p>
          </p:txBody>
        </p:sp>
        <p:sp>
          <p:nvSpPr>
            <p:cNvPr id="137223" name="Rectangle 7"/>
            <p:cNvSpPr/>
            <p:nvPr/>
          </p:nvSpPr>
          <p:spPr>
            <a:xfrm>
              <a:off x="720" y="3408"/>
              <a:ext cx="816" cy="240"/>
            </a:xfrm>
            <a:prstGeom prst="rect">
              <a:avLst/>
            </a:prstGeom>
            <a:solidFill>
              <a:schemeClr val="accent1"/>
            </a:solidFill>
            <a:ln w="3175" cap="flat" cmpd="sng">
              <a:solidFill>
                <a:srgbClr val="FFFF00"/>
              </a:solidFill>
              <a:prstDash val="solid"/>
              <a:miter/>
              <a:headEnd type="none" w="med" len="med"/>
              <a:tailEnd type="none" w="med" len="med"/>
            </a:ln>
          </p:spPr>
          <p:txBody>
            <a:bodyPr anchor="t" anchorCtr="0"/>
            <a:p>
              <a:pPr algn="ctr"/>
              <a:r>
                <a:rPr lang="zh-CN" altLang="en-US" dirty="0">
                  <a:solidFill>
                    <a:srgbClr val="000000"/>
                  </a:solidFill>
                  <a:latin typeface="宋体" panose="02010600030101010101" pitchFamily="2" charset="-122"/>
                  <a:ea typeface="宋体" panose="02010600030101010101" pitchFamily="2" charset="-122"/>
                </a:rPr>
                <a:t>调入新页</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37224" name="Rectangle 8"/>
            <p:cNvSpPr/>
            <p:nvPr/>
          </p:nvSpPr>
          <p:spPr>
            <a:xfrm>
              <a:off x="720" y="3792"/>
              <a:ext cx="816" cy="240"/>
            </a:xfrm>
            <a:prstGeom prst="rect">
              <a:avLst/>
            </a:prstGeom>
            <a:solidFill>
              <a:schemeClr val="accent1"/>
            </a:solidFill>
            <a:ln w="3175" cap="flat" cmpd="sng">
              <a:solidFill>
                <a:srgbClr val="FFFF00"/>
              </a:solidFill>
              <a:prstDash val="solid"/>
              <a:miter/>
              <a:headEnd type="none" w="med" len="med"/>
              <a:tailEnd type="none" w="med" len="med"/>
            </a:ln>
          </p:spPr>
          <p:txBody>
            <a:bodyPr anchor="t" anchorCtr="0"/>
            <a:p>
              <a:pPr algn="ctr"/>
              <a:r>
                <a:rPr lang="zh-CN" altLang="en-US" dirty="0">
                  <a:solidFill>
                    <a:srgbClr val="000000"/>
                  </a:solidFill>
                  <a:latin typeface="宋体" panose="02010600030101010101" pitchFamily="2" charset="-122"/>
                  <a:ea typeface="宋体" panose="02010600030101010101" pitchFamily="2" charset="-122"/>
                </a:rPr>
                <a:t>修改页表</a:t>
              </a: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37225" name="Line 9"/>
            <p:cNvSpPr/>
            <p:nvPr/>
          </p:nvSpPr>
          <p:spPr>
            <a:xfrm>
              <a:off x="1104" y="3168"/>
              <a:ext cx="0" cy="240"/>
            </a:xfrm>
            <a:prstGeom prst="line">
              <a:avLst/>
            </a:prstGeom>
            <a:ln w="28575" cap="flat" cmpd="sng">
              <a:solidFill>
                <a:srgbClr val="0000FF"/>
              </a:solidFill>
              <a:prstDash val="solid"/>
              <a:round/>
              <a:headEnd type="none" w="med" len="med"/>
              <a:tailEnd type="triangle" w="med" len="med"/>
            </a:ln>
          </p:spPr>
        </p:sp>
        <p:grpSp>
          <p:nvGrpSpPr>
            <p:cNvPr id="137226" name="Group 10"/>
            <p:cNvGrpSpPr/>
            <p:nvPr/>
          </p:nvGrpSpPr>
          <p:grpSpPr>
            <a:xfrm>
              <a:off x="1104" y="1440"/>
              <a:ext cx="1" cy="1427"/>
              <a:chOff x="1104" y="1440"/>
              <a:chExt cx="1" cy="1427"/>
            </a:xfrm>
          </p:grpSpPr>
          <p:sp>
            <p:nvSpPr>
              <p:cNvPr id="137227" name="Line 11"/>
              <p:cNvSpPr/>
              <p:nvPr/>
            </p:nvSpPr>
            <p:spPr>
              <a:xfrm>
                <a:off x="1104" y="2736"/>
                <a:ext cx="1" cy="131"/>
              </a:xfrm>
              <a:prstGeom prst="line">
                <a:avLst/>
              </a:prstGeom>
              <a:ln w="28575" cap="flat" cmpd="sng">
                <a:solidFill>
                  <a:srgbClr val="0000FF"/>
                </a:solidFill>
                <a:prstDash val="solid"/>
                <a:round/>
                <a:headEnd type="none" w="med" len="med"/>
                <a:tailEnd type="triangle" w="med" len="med"/>
              </a:ln>
            </p:spPr>
          </p:sp>
          <p:sp>
            <p:nvSpPr>
              <p:cNvPr id="137228" name="Line 12"/>
              <p:cNvSpPr/>
              <p:nvPr/>
            </p:nvSpPr>
            <p:spPr>
              <a:xfrm>
                <a:off x="1104" y="1440"/>
                <a:ext cx="1" cy="234"/>
              </a:xfrm>
              <a:prstGeom prst="line">
                <a:avLst/>
              </a:prstGeom>
              <a:ln w="28575" cap="flat" cmpd="sng">
                <a:solidFill>
                  <a:srgbClr val="0000FF"/>
                </a:solidFill>
                <a:prstDash val="solid"/>
                <a:round/>
                <a:headEnd type="none" w="med" len="med"/>
                <a:tailEnd type="triangle" w="med" len="med"/>
              </a:ln>
            </p:spPr>
          </p:sp>
          <p:sp>
            <p:nvSpPr>
              <p:cNvPr id="137229" name="Line 13"/>
              <p:cNvSpPr/>
              <p:nvPr/>
            </p:nvSpPr>
            <p:spPr>
              <a:xfrm>
                <a:off x="1104" y="2160"/>
                <a:ext cx="0" cy="192"/>
              </a:xfrm>
              <a:prstGeom prst="line">
                <a:avLst/>
              </a:prstGeom>
              <a:ln w="28575" cap="flat" cmpd="sng">
                <a:solidFill>
                  <a:srgbClr val="0000FF"/>
                </a:solidFill>
                <a:prstDash val="solid"/>
                <a:round/>
                <a:headEnd type="none" w="med" len="med"/>
                <a:tailEnd type="triangle" w="med" len="med"/>
              </a:ln>
            </p:spPr>
          </p:sp>
        </p:grpSp>
        <p:sp>
          <p:nvSpPr>
            <p:cNvPr id="137230" name="Rectangle 14"/>
            <p:cNvSpPr/>
            <p:nvPr/>
          </p:nvSpPr>
          <p:spPr>
            <a:xfrm>
              <a:off x="1872" y="1728"/>
              <a:ext cx="130" cy="154"/>
            </a:xfrm>
            <a:prstGeom prst="rect">
              <a:avLst/>
            </a:prstGeom>
            <a:noFill/>
            <a:ln w="9525">
              <a:noFill/>
            </a:ln>
          </p:spPr>
          <p:txBody>
            <a:bodyPr wrap="none" lIns="0" tIns="0" rIns="0" bIns="0" anchor="t" anchorCtr="0">
              <a:spAutoFit/>
            </a:bodyPr>
            <a:p>
              <a:r>
                <a:rPr lang="en-US" altLang="zh-CN" sz="1600" dirty="0">
                  <a:solidFill>
                    <a:srgbClr val="0000FF"/>
                  </a:solidFill>
                  <a:latin typeface="宋体" panose="02010600030101010101" pitchFamily="2" charset="-122"/>
                </a:rPr>
                <a:t>No</a:t>
              </a:r>
              <a:endParaRPr lang="en-US" altLang="zh-CN" sz="2400" dirty="0">
                <a:solidFill>
                  <a:srgbClr val="0000FF"/>
                </a:solidFill>
                <a:latin typeface="Times New Roman" panose="02020603050405020304" pitchFamily="18" charset="0"/>
              </a:endParaRPr>
            </a:p>
          </p:txBody>
        </p:sp>
        <p:sp>
          <p:nvSpPr>
            <p:cNvPr id="137231" name="Rectangle 15"/>
            <p:cNvSpPr/>
            <p:nvPr/>
          </p:nvSpPr>
          <p:spPr>
            <a:xfrm>
              <a:off x="816" y="2112"/>
              <a:ext cx="195" cy="154"/>
            </a:xfrm>
            <a:prstGeom prst="rect">
              <a:avLst/>
            </a:prstGeom>
            <a:noFill/>
            <a:ln w="9525">
              <a:noFill/>
            </a:ln>
          </p:spPr>
          <p:txBody>
            <a:bodyPr wrap="none" lIns="0" tIns="0" rIns="0" bIns="0" anchor="t" anchorCtr="0">
              <a:spAutoFit/>
            </a:bodyPr>
            <a:p>
              <a:r>
                <a:rPr lang="en-US" altLang="zh-CN" sz="1600" dirty="0">
                  <a:solidFill>
                    <a:srgbClr val="0000FF"/>
                  </a:solidFill>
                  <a:latin typeface="宋体" panose="02010600030101010101" pitchFamily="2" charset="-122"/>
                </a:rPr>
                <a:t>Yes</a:t>
              </a:r>
              <a:endParaRPr lang="en-US" altLang="zh-CN" sz="4400" b="0" dirty="0">
                <a:solidFill>
                  <a:srgbClr val="0000FF"/>
                </a:solidFill>
                <a:latin typeface="Times New Roman" panose="02020603050405020304" pitchFamily="18" charset="0"/>
              </a:endParaRPr>
            </a:p>
          </p:txBody>
        </p:sp>
        <p:sp>
          <p:nvSpPr>
            <p:cNvPr id="137232" name="AutoShape 16"/>
            <p:cNvSpPr/>
            <p:nvPr/>
          </p:nvSpPr>
          <p:spPr>
            <a:xfrm>
              <a:off x="384" y="1680"/>
              <a:ext cx="1410" cy="448"/>
            </a:xfrm>
            <a:prstGeom prst="diamond">
              <a:avLst/>
            </a:prstGeom>
            <a:solidFill>
              <a:schemeClr val="accent1"/>
            </a:solidFill>
            <a:ln w="9525" cap="flat" cmpd="sng">
              <a:solidFill>
                <a:srgbClr val="FFFF00"/>
              </a:solidFill>
              <a:prstDash val="solid"/>
              <a:miter/>
              <a:headEnd type="none" w="med" len="med"/>
              <a:tailEnd type="none" w="med" len="med"/>
            </a:ln>
          </p:spPr>
          <p:txBody>
            <a:bodyPr wrap="none" anchor="ctr" anchorCtr="0">
              <a:spAutoFit/>
            </a:bodyPr>
            <a:p>
              <a:pPr algn="ctr"/>
              <a:r>
                <a:rPr lang="zh-CN" altLang="en-US" sz="2000" dirty="0">
                  <a:solidFill>
                    <a:srgbClr val="000000"/>
                  </a:solidFill>
                  <a:latin typeface="宋体" panose="02010600030101010101" pitchFamily="2" charset="-122"/>
                  <a:ea typeface="宋体" panose="02010600030101010101" pitchFamily="2" charset="-122"/>
                </a:rPr>
                <a:t>内存满？</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137233" name="Rectangle 17"/>
            <p:cNvSpPr/>
            <p:nvPr/>
          </p:nvSpPr>
          <p:spPr>
            <a:xfrm>
              <a:off x="2496" y="3072"/>
              <a:ext cx="912" cy="480"/>
            </a:xfrm>
            <a:prstGeom prst="rect">
              <a:avLst/>
            </a:prstGeom>
            <a:solidFill>
              <a:schemeClr val="accent1"/>
            </a:solidFill>
            <a:ln w="3175" cap="flat" cmpd="sng">
              <a:solidFill>
                <a:srgbClr val="FFFF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形成新的物理地址</a:t>
              </a:r>
              <a:endParaRPr lang="zh-CN" altLang="en-US" dirty="0">
                <a:latin typeface="Times New Roman" panose="02020603050405020304" pitchFamily="18" charset="0"/>
                <a:ea typeface="宋体" panose="02010600030101010101" pitchFamily="2" charset="-122"/>
              </a:endParaRPr>
            </a:p>
          </p:txBody>
        </p:sp>
        <p:sp>
          <p:nvSpPr>
            <p:cNvPr id="137234" name="Rectangle 18"/>
            <p:cNvSpPr/>
            <p:nvPr/>
          </p:nvSpPr>
          <p:spPr>
            <a:xfrm>
              <a:off x="2400" y="3792"/>
              <a:ext cx="1056" cy="240"/>
            </a:xfrm>
            <a:prstGeom prst="rect">
              <a:avLst/>
            </a:prstGeom>
            <a:solidFill>
              <a:schemeClr val="accent1"/>
            </a:solidFill>
            <a:ln w="3175" cap="flat" cmpd="sng">
              <a:solidFill>
                <a:srgbClr val="FFFF00"/>
              </a:solidFill>
              <a:prstDash val="solid"/>
              <a:miter/>
              <a:headEnd type="none" w="med" len="med"/>
              <a:tailEnd type="none" w="med" len="med"/>
            </a:ln>
          </p:spPr>
          <p:txBody>
            <a:bodyPr anchor="t" anchorCtr="0"/>
            <a:p>
              <a:pPr algn="ctr"/>
              <a:r>
                <a:rPr lang="zh-CN" altLang="en-US" dirty="0">
                  <a:solidFill>
                    <a:srgbClr val="000000"/>
                  </a:solidFill>
                  <a:latin typeface="宋体" panose="02010600030101010101" pitchFamily="2" charset="-122"/>
                  <a:ea typeface="宋体" panose="02010600030101010101" pitchFamily="2" charset="-122"/>
                </a:rPr>
                <a:t>重执行指令</a:t>
              </a:r>
              <a:endParaRPr lang="zh-CN" altLang="en-US" dirty="0">
                <a:solidFill>
                  <a:srgbClr val="000000"/>
                </a:solidFill>
                <a:latin typeface="Times New Roman" panose="02020603050405020304" pitchFamily="18" charset="0"/>
                <a:ea typeface="宋体" panose="02010600030101010101" pitchFamily="2" charset="-122"/>
              </a:endParaRPr>
            </a:p>
          </p:txBody>
        </p:sp>
        <p:grpSp>
          <p:nvGrpSpPr>
            <p:cNvPr id="137235" name="Group 19"/>
            <p:cNvGrpSpPr/>
            <p:nvPr/>
          </p:nvGrpSpPr>
          <p:grpSpPr>
            <a:xfrm>
              <a:off x="1104" y="1872"/>
              <a:ext cx="1056" cy="1344"/>
              <a:chOff x="1104" y="1872"/>
              <a:chExt cx="1056" cy="1344"/>
            </a:xfrm>
          </p:grpSpPr>
          <p:sp>
            <p:nvSpPr>
              <p:cNvPr id="137236" name="Line 20"/>
              <p:cNvSpPr/>
              <p:nvPr/>
            </p:nvSpPr>
            <p:spPr>
              <a:xfrm>
                <a:off x="1776" y="1872"/>
                <a:ext cx="384" cy="0"/>
              </a:xfrm>
              <a:prstGeom prst="line">
                <a:avLst/>
              </a:prstGeom>
              <a:ln w="28575" cap="flat" cmpd="sng">
                <a:solidFill>
                  <a:srgbClr val="0000FF"/>
                </a:solidFill>
                <a:prstDash val="solid"/>
                <a:round/>
                <a:headEnd type="none" w="med" len="med"/>
                <a:tailEnd type="none" w="med" len="med"/>
              </a:ln>
            </p:spPr>
          </p:sp>
          <p:sp>
            <p:nvSpPr>
              <p:cNvPr id="137237" name="Line 21"/>
              <p:cNvSpPr/>
              <p:nvPr/>
            </p:nvSpPr>
            <p:spPr>
              <a:xfrm>
                <a:off x="2160" y="1872"/>
                <a:ext cx="0" cy="1344"/>
              </a:xfrm>
              <a:prstGeom prst="line">
                <a:avLst/>
              </a:prstGeom>
              <a:ln w="28575" cap="flat" cmpd="sng">
                <a:solidFill>
                  <a:srgbClr val="0000FF"/>
                </a:solidFill>
                <a:prstDash val="solid"/>
                <a:round/>
                <a:headEnd type="none" w="med" len="med"/>
                <a:tailEnd type="none" w="med" len="med"/>
              </a:ln>
            </p:spPr>
          </p:sp>
          <p:sp>
            <p:nvSpPr>
              <p:cNvPr id="137238" name="Line 22"/>
              <p:cNvSpPr/>
              <p:nvPr/>
            </p:nvSpPr>
            <p:spPr>
              <a:xfrm flipH="1">
                <a:off x="1104" y="3216"/>
                <a:ext cx="1056" cy="0"/>
              </a:xfrm>
              <a:prstGeom prst="line">
                <a:avLst/>
              </a:prstGeom>
              <a:ln w="28575" cap="flat" cmpd="sng">
                <a:solidFill>
                  <a:srgbClr val="0000FF"/>
                </a:solidFill>
                <a:prstDash val="solid"/>
                <a:round/>
                <a:headEnd type="none" w="med" len="med"/>
                <a:tailEnd type="triangle" w="med" len="med"/>
              </a:ln>
            </p:spPr>
          </p:sp>
        </p:grpSp>
        <p:grpSp>
          <p:nvGrpSpPr>
            <p:cNvPr id="137239" name="Group 23"/>
            <p:cNvGrpSpPr/>
            <p:nvPr/>
          </p:nvGrpSpPr>
          <p:grpSpPr>
            <a:xfrm>
              <a:off x="1056" y="2832"/>
              <a:ext cx="1776" cy="1296"/>
              <a:chOff x="1056" y="2832"/>
              <a:chExt cx="1776" cy="1296"/>
            </a:xfrm>
          </p:grpSpPr>
          <p:sp>
            <p:nvSpPr>
              <p:cNvPr id="137240" name="Line 24"/>
              <p:cNvSpPr/>
              <p:nvPr/>
            </p:nvSpPr>
            <p:spPr>
              <a:xfrm>
                <a:off x="1056" y="3648"/>
                <a:ext cx="0" cy="144"/>
              </a:xfrm>
              <a:prstGeom prst="line">
                <a:avLst/>
              </a:prstGeom>
              <a:ln w="28575" cap="flat" cmpd="sng">
                <a:solidFill>
                  <a:srgbClr val="0000FF"/>
                </a:solidFill>
                <a:prstDash val="solid"/>
                <a:round/>
                <a:headEnd type="none" w="med" len="med"/>
                <a:tailEnd type="triangle" w="med" len="med"/>
              </a:ln>
            </p:spPr>
          </p:sp>
          <p:sp>
            <p:nvSpPr>
              <p:cNvPr id="137241" name="Line 25"/>
              <p:cNvSpPr/>
              <p:nvPr/>
            </p:nvSpPr>
            <p:spPr>
              <a:xfrm>
                <a:off x="1056" y="4032"/>
                <a:ext cx="0" cy="96"/>
              </a:xfrm>
              <a:prstGeom prst="line">
                <a:avLst/>
              </a:prstGeom>
              <a:ln w="28575" cap="flat" cmpd="sng">
                <a:solidFill>
                  <a:srgbClr val="0000FF"/>
                </a:solidFill>
                <a:prstDash val="solid"/>
                <a:round/>
                <a:headEnd type="none" w="med" len="med"/>
                <a:tailEnd type="none" w="med" len="med"/>
              </a:ln>
            </p:spPr>
          </p:sp>
          <p:sp>
            <p:nvSpPr>
              <p:cNvPr id="137242" name="Line 26"/>
              <p:cNvSpPr/>
              <p:nvPr/>
            </p:nvSpPr>
            <p:spPr>
              <a:xfrm>
                <a:off x="1056" y="4128"/>
                <a:ext cx="1200" cy="0"/>
              </a:xfrm>
              <a:prstGeom prst="line">
                <a:avLst/>
              </a:prstGeom>
              <a:ln w="28575" cap="flat" cmpd="sng">
                <a:solidFill>
                  <a:srgbClr val="0000FF"/>
                </a:solidFill>
                <a:prstDash val="solid"/>
                <a:round/>
                <a:headEnd type="none" w="med" len="med"/>
                <a:tailEnd type="none" w="med" len="med"/>
              </a:ln>
            </p:spPr>
          </p:sp>
          <p:sp>
            <p:nvSpPr>
              <p:cNvPr id="137243" name="Line 27"/>
              <p:cNvSpPr/>
              <p:nvPr/>
            </p:nvSpPr>
            <p:spPr>
              <a:xfrm flipV="1">
                <a:off x="2256" y="2832"/>
                <a:ext cx="0" cy="1296"/>
              </a:xfrm>
              <a:prstGeom prst="line">
                <a:avLst/>
              </a:prstGeom>
              <a:ln w="28575" cap="flat" cmpd="sng">
                <a:solidFill>
                  <a:srgbClr val="0000FF"/>
                </a:solidFill>
                <a:prstDash val="solid"/>
                <a:round/>
                <a:headEnd type="none" w="med" len="med"/>
                <a:tailEnd type="none" w="med" len="med"/>
              </a:ln>
            </p:spPr>
          </p:sp>
          <p:sp>
            <p:nvSpPr>
              <p:cNvPr id="137244" name="Line 28"/>
              <p:cNvSpPr/>
              <p:nvPr/>
            </p:nvSpPr>
            <p:spPr>
              <a:xfrm>
                <a:off x="2256" y="2832"/>
                <a:ext cx="576" cy="0"/>
              </a:xfrm>
              <a:prstGeom prst="line">
                <a:avLst/>
              </a:prstGeom>
              <a:ln w="28575" cap="flat" cmpd="sng">
                <a:solidFill>
                  <a:srgbClr val="0000FF"/>
                </a:solidFill>
                <a:prstDash val="solid"/>
                <a:round/>
                <a:headEnd type="none" w="med" len="med"/>
                <a:tailEnd type="none" w="med" len="med"/>
              </a:ln>
            </p:spPr>
          </p:sp>
          <p:sp>
            <p:nvSpPr>
              <p:cNvPr id="137245" name="Line 29"/>
              <p:cNvSpPr/>
              <p:nvPr/>
            </p:nvSpPr>
            <p:spPr>
              <a:xfrm>
                <a:off x="2832" y="2832"/>
                <a:ext cx="0" cy="240"/>
              </a:xfrm>
              <a:prstGeom prst="line">
                <a:avLst/>
              </a:prstGeom>
              <a:ln w="28575" cap="flat" cmpd="sng">
                <a:solidFill>
                  <a:srgbClr val="0000FF"/>
                </a:solidFill>
                <a:prstDash val="solid"/>
                <a:round/>
                <a:headEnd type="none" w="med" len="med"/>
                <a:tailEnd type="triangle" w="med" len="med"/>
              </a:ln>
            </p:spPr>
          </p:sp>
        </p:grpSp>
        <p:sp>
          <p:nvSpPr>
            <p:cNvPr id="137246" name="Line 30"/>
            <p:cNvSpPr/>
            <p:nvPr/>
          </p:nvSpPr>
          <p:spPr>
            <a:xfrm>
              <a:off x="2880" y="3600"/>
              <a:ext cx="0" cy="192"/>
            </a:xfrm>
            <a:prstGeom prst="line">
              <a:avLst/>
            </a:prstGeom>
            <a:ln w="28575" cap="flat" cmpd="sng">
              <a:solidFill>
                <a:srgbClr val="0000FF"/>
              </a:solidFill>
              <a:prstDash val="solid"/>
              <a:round/>
              <a:headEnd type="none" w="med" len="med"/>
              <a:tailEnd type="triangle" w="med" len="med"/>
            </a:ln>
          </p:spPr>
        </p:sp>
      </p:grpSp>
      <p:sp>
        <p:nvSpPr>
          <p:cNvPr id="135169" name="Rectangle 2"/>
          <p:cNvSpPr>
            <a:spLocks noGrp="1"/>
          </p:cNvSpPr>
          <p:nvPr>
            <p:ph type="title"/>
          </p:nvPr>
        </p:nvSpPr>
        <p:spPr>
          <a:xfrm>
            <a:off x="0" y="0"/>
            <a:ext cx="7772400" cy="503238"/>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5.2.3 </a:t>
            </a:r>
            <a:r>
              <a:rPr lang="zh-CN" altLang="en-US" b="1" dirty="0">
                <a:latin typeface="宋体" panose="02010600030101010101" pitchFamily="2" charset="-122"/>
                <a:ea typeface="宋体" panose="02010600030101010101" pitchFamily="2" charset="-122"/>
              </a:rPr>
              <a:t>页面调入策略</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41731"/>
                                        </p:tgtEl>
                                        <p:attrNameLst>
                                          <p:attrName>style.visibility</p:attrName>
                                        </p:attrNameLst>
                                      </p:cBhvr>
                                      <p:to>
                                        <p:strVal val="visible"/>
                                      </p:to>
                                    </p:set>
                                    <p:animEffect transition="in" filter="checkerboard(across)">
                                      <p:cBhvr>
                                        <p:cTn id="7" dur="500"/>
                                        <p:tgtEl>
                                          <p:spTgt spid="841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ph type="title"/>
          </p:nvPr>
        </p:nvSpPr>
        <p:spPr>
          <a:xfrm>
            <a:off x="0" y="44450"/>
            <a:ext cx="7772400" cy="455613"/>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38242" name="Rectangle 3"/>
          <p:cNvSpPr>
            <a:spLocks noGrp="1"/>
          </p:cNvSpPr>
          <p:nvPr>
            <p:ph idx="1"/>
          </p:nvPr>
        </p:nvSpPr>
        <p:spPr>
          <a:xfrm>
            <a:off x="395605" y="620395"/>
            <a:ext cx="8280400" cy="4084955"/>
          </a:xfrm>
        </p:spPr>
        <p:txBody>
          <a:bodyPr wrap="square" lIns="91440" tIns="45720" rIns="91440" bIns="45720" anchor="t" anchorCtr="0"/>
          <a:p>
            <a:pPr eaLnBrk="1" hangingPunct="1">
              <a:lnSpc>
                <a:spcPct val="90000"/>
              </a:lnSpc>
            </a:pPr>
            <a:r>
              <a:rPr lang="zh-CN" altLang="en-US" sz="2400" dirty="0"/>
              <a:t>功能</a:t>
            </a:r>
            <a:endParaRPr lang="zh-CN" altLang="en-US" sz="2400" dirty="0"/>
          </a:p>
          <a:p>
            <a:pPr lvl="1" eaLnBrk="1" hangingPunct="1">
              <a:lnSpc>
                <a:spcPct val="90000"/>
              </a:lnSpc>
            </a:pPr>
            <a:r>
              <a:rPr lang="zh-CN" altLang="en-US" dirty="0"/>
              <a:t>需要调入页面时，若内存满，则选择内存中哪个物理页面置换。称为</a:t>
            </a:r>
            <a:r>
              <a:rPr lang="en-US" altLang="zh-CN" dirty="0"/>
              <a:t>replacement policy。</a:t>
            </a:r>
            <a:endParaRPr lang="en-US" altLang="zh-CN" dirty="0"/>
          </a:p>
          <a:p>
            <a:pPr eaLnBrk="1" hangingPunct="1">
              <a:lnSpc>
                <a:spcPct val="90000"/>
              </a:lnSpc>
            </a:pPr>
            <a:r>
              <a:rPr lang="zh-CN" altLang="en-US" sz="2400" dirty="0"/>
              <a:t>目标（出发点）</a:t>
            </a:r>
            <a:endParaRPr lang="zh-CN" altLang="en-US" sz="2400" dirty="0"/>
          </a:p>
          <a:p>
            <a:pPr lvl="1" eaLnBrk="1" hangingPunct="1">
              <a:lnSpc>
                <a:spcPct val="90000"/>
              </a:lnSpc>
            </a:pPr>
            <a:r>
              <a:rPr lang="zh-CN" altLang="en-US" dirty="0"/>
              <a:t>降低缺页中断频率，应把未来不再使用的或短期内较少使用的页面调出，通常只能在局部性原理指导下依据过去的统计数据进行预测；相反会有“</a:t>
            </a:r>
            <a:r>
              <a:rPr lang="zh-CN" altLang="en-US" dirty="0">
                <a:solidFill>
                  <a:srgbClr val="0000FF"/>
                </a:solidFill>
              </a:rPr>
              <a:t>抖动</a:t>
            </a:r>
            <a:r>
              <a:rPr lang="zh-CN" altLang="en-US" dirty="0"/>
              <a:t>”。</a:t>
            </a:r>
            <a:endParaRPr lang="zh-CN" altLang="en-US" dirty="0"/>
          </a:p>
          <a:p>
            <a:pPr eaLnBrk="1" hangingPunct="1">
              <a:lnSpc>
                <a:spcPct val="90000"/>
              </a:lnSpc>
            </a:pPr>
            <a:r>
              <a:rPr lang="zh-CN" altLang="en-US" sz="2400" dirty="0"/>
              <a:t>页面锁定(</a:t>
            </a:r>
            <a:r>
              <a:rPr lang="en-US" altLang="zh-CN" sz="2400" dirty="0"/>
              <a:t>frame locking)</a:t>
            </a:r>
            <a:endParaRPr lang="en-US" altLang="zh-CN" sz="2400" dirty="0"/>
          </a:p>
          <a:p>
            <a:pPr lvl="1" eaLnBrk="1" hangingPunct="1">
              <a:lnSpc>
                <a:spcPct val="90000"/>
              </a:lnSpc>
            </a:pPr>
            <a:r>
              <a:rPr lang="zh-CN" altLang="en-US" dirty="0"/>
              <a:t>操作系统的关键部分或时间关键(</a:t>
            </a:r>
            <a:r>
              <a:rPr lang="en-US" altLang="zh-CN" dirty="0"/>
              <a:t>time-critical)</a:t>
            </a:r>
            <a:r>
              <a:rPr lang="zh-CN" altLang="en-US" dirty="0"/>
              <a:t>的应用进程必须常驻内存。实现方法为在页表中加上锁定标志位(</a:t>
            </a:r>
            <a:r>
              <a:rPr lang="en-US" altLang="zh-CN" dirty="0"/>
              <a:t>lock bit)。</a:t>
            </a:r>
            <a:endParaRPr lang="zh-CN" altLang="en-US" dirty="0"/>
          </a:p>
        </p:txBody>
      </p:sp>
    </p:spTree>
  </p:cSld>
  <p:clrMapOvr>
    <a:masterClrMapping/>
  </p:clrMapOvr>
  <p:transition>
    <p:fade thruBlk="1"/>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500380"/>
            <a:ext cx="9144000" cy="5900420"/>
          </a:xfrm>
        </p:spPr>
        <p:txBody>
          <a:bodyPr/>
          <a:p>
            <a:pPr marL="0" indent="0" algn="l">
              <a:buNone/>
            </a:pPr>
            <a:r>
              <a:rPr lang="zh-CN" altLang="en-US" sz="2400">
                <a:solidFill>
                  <a:srgbClr val="FF0000"/>
                </a:solidFill>
              </a:rPr>
              <a:t>请求分页</a:t>
            </a:r>
            <a:r>
              <a:rPr lang="zh-CN" altLang="en-US" sz="2400"/>
              <a:t>存储管理与</a:t>
            </a:r>
            <a:r>
              <a:rPr lang="zh-CN" altLang="en-US" sz="2400">
                <a:solidFill>
                  <a:srgbClr val="FF0000"/>
                </a:solidFill>
              </a:rPr>
              <a:t>基本分页</a:t>
            </a:r>
            <a:r>
              <a:rPr lang="zh-CN" altLang="en-US" sz="2400"/>
              <a:t>存储管理的主要区别：</a:t>
            </a:r>
            <a:endParaRPr lang="zh-CN" altLang="en-US" sz="2400"/>
          </a:p>
          <a:p>
            <a:pPr marL="0" indent="0" algn="l">
              <a:buNone/>
            </a:pPr>
            <a:r>
              <a:rPr lang="zh-CN" altLang="en-US" sz="2400"/>
              <a:t>在程序执行过程中，当</a:t>
            </a:r>
            <a:r>
              <a:rPr lang="zh-CN" altLang="en-US" sz="2400">
                <a:solidFill>
                  <a:srgbClr val="FF0000"/>
                </a:solidFill>
              </a:rPr>
              <a:t>所访问的信息不在内存时，由操作系统负责将所需信息从外存调入内存，</a:t>
            </a:r>
            <a:r>
              <a:rPr lang="zh-CN" altLang="en-US" sz="2400"/>
              <a:t>然后继续执行</a:t>
            </a:r>
            <a:r>
              <a:rPr lang="zh-CN" altLang="en-US" sz="2400"/>
              <a:t>程序。</a:t>
            </a:r>
            <a:endParaRPr lang="zh-CN" altLang="en-US" sz="2400"/>
          </a:p>
          <a:p>
            <a:pPr marL="0" indent="0" algn="l">
              <a:buNone/>
            </a:pPr>
            <a:r>
              <a:rPr lang="zh-CN" altLang="en-US" sz="2400"/>
              <a:t>若内存空间不够，由操作系统负责</a:t>
            </a:r>
            <a:r>
              <a:rPr lang="zh-CN" altLang="en-US" sz="2400">
                <a:solidFill>
                  <a:srgbClr val="FF0000"/>
                </a:solidFill>
              </a:rPr>
              <a:t>将内存中暂时用不到的信息换出到外存。</a:t>
            </a:r>
            <a:endParaRPr lang="zh-CN" altLang="en-US" sz="2400">
              <a:solidFill>
                <a:srgbClr val="FF0000"/>
              </a:solidFill>
            </a:endParaRPr>
          </a:p>
          <a:p>
            <a:pPr marL="0" indent="0" algn="l">
              <a:buNone/>
            </a:pPr>
            <a:endParaRPr lang="zh-CN" altLang="en-US" sz="2400">
              <a:solidFill>
                <a:srgbClr val="FF0000"/>
              </a:solidFill>
            </a:endParaRPr>
          </a:p>
          <a:p>
            <a:pPr marL="0" indent="0" algn="l">
              <a:buNone/>
            </a:pPr>
            <a:r>
              <a:rPr lang="zh-CN" altLang="en-US" sz="2400">
                <a:solidFill>
                  <a:srgbClr val="FF0000"/>
                </a:solidFill>
              </a:rPr>
              <a:t>页面置换算法：</a:t>
            </a:r>
            <a:r>
              <a:rPr lang="zh-CN" altLang="en-US" sz="2400">
                <a:solidFill>
                  <a:schemeClr val="tx1"/>
                </a:solidFill>
              </a:rPr>
              <a:t>最佳置换算法</a:t>
            </a:r>
            <a:r>
              <a:rPr lang="en-US" altLang="zh-CN" sz="2400">
                <a:solidFill>
                  <a:schemeClr val="tx1"/>
                </a:solidFill>
              </a:rPr>
              <a:t>(OPT)</a:t>
            </a:r>
            <a:r>
              <a:rPr lang="zh-CN" altLang="en-US" sz="2400">
                <a:solidFill>
                  <a:schemeClr val="tx1"/>
                </a:solidFill>
              </a:rPr>
              <a:t>、先进先出置换算法</a:t>
            </a:r>
            <a:r>
              <a:rPr lang="en-US" altLang="zh-CN" sz="2400">
                <a:solidFill>
                  <a:schemeClr val="tx1"/>
                </a:solidFill>
              </a:rPr>
              <a:t>(FIFO)</a:t>
            </a:r>
            <a:r>
              <a:rPr lang="zh-CN" altLang="en-US" sz="2400">
                <a:solidFill>
                  <a:schemeClr val="tx1"/>
                </a:solidFill>
              </a:rPr>
              <a:t>、最近最久未使用置换算法</a:t>
            </a:r>
            <a:r>
              <a:rPr lang="en-US" altLang="zh-CN" sz="2400">
                <a:solidFill>
                  <a:schemeClr val="tx1"/>
                </a:solidFill>
              </a:rPr>
              <a:t>(LRU)</a:t>
            </a:r>
            <a:r>
              <a:rPr lang="zh-CN" altLang="en-US" sz="2400">
                <a:solidFill>
                  <a:schemeClr val="tx1"/>
                </a:solidFill>
              </a:rPr>
              <a:t>、时钟置换算法</a:t>
            </a:r>
            <a:r>
              <a:rPr lang="en-US" altLang="zh-CN" sz="2400">
                <a:solidFill>
                  <a:schemeClr val="tx1"/>
                </a:solidFill>
              </a:rPr>
              <a:t>(CLOCK)</a:t>
            </a:r>
            <a:r>
              <a:rPr lang="zh-CN" altLang="en-US" sz="2400">
                <a:solidFill>
                  <a:schemeClr val="tx1"/>
                </a:solidFill>
              </a:rPr>
              <a:t>、改进型的时钟置换算法</a:t>
            </a:r>
            <a:endParaRPr lang="zh-CN" altLang="en-US" sz="2400">
              <a:solidFill>
                <a:schemeClr val="tx1"/>
              </a:solidFill>
            </a:endParaRPr>
          </a:p>
        </p:txBody>
      </p:sp>
      <p:sp>
        <p:nvSpPr>
          <p:cNvPr id="138241" name="Rectangle 2"/>
          <p:cNvSpPr>
            <a:spLocks noGrp="1"/>
          </p:cNvSpPr>
          <p:nvPr>
            <p:ph type="title"/>
          </p:nvPr>
        </p:nvSpPr>
        <p:spPr>
          <a:xfrm>
            <a:off x="0" y="44450"/>
            <a:ext cx="7772400" cy="455613"/>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4" name="圆角矩形标注 3"/>
          <p:cNvSpPr/>
          <p:nvPr/>
        </p:nvSpPr>
        <p:spPr>
          <a:xfrm>
            <a:off x="5652135" y="2132965"/>
            <a:ext cx="2258695" cy="720090"/>
          </a:xfrm>
          <a:prstGeom prst="wedgeRoundRectCallout">
            <a:avLst>
              <a:gd name="adj1" fmla="val -69567"/>
              <a:gd name="adj2" fmla="val -41358"/>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用页面置换算法决定</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应该换出哪个</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圆角矩形标注 4"/>
          <p:cNvSpPr/>
          <p:nvPr/>
        </p:nvSpPr>
        <p:spPr>
          <a:xfrm>
            <a:off x="323215" y="4436745"/>
            <a:ext cx="3008630" cy="1181100"/>
          </a:xfrm>
          <a:prstGeom prst="wedgeRoundRectCallout">
            <a:avLst>
              <a:gd name="adj1" fmla="val -1709"/>
              <a:gd name="adj2" fmla="val -73494"/>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页面的换入、换出需要</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磁盘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I/O</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，会有较大的开销，</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因此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好的页面置换算法应该追求</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更少的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缺页率。</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
          <p:cNvSpPr>
            <a:spLocks noGrp="1"/>
          </p:cNvSpPr>
          <p:nvPr>
            <p:ph type="body" sz="half" idx="1"/>
          </p:nvPr>
        </p:nvSpPr>
        <p:spPr>
          <a:xfrm>
            <a:off x="107950" y="500063"/>
            <a:ext cx="8893175" cy="5780087"/>
          </a:xfrm>
        </p:spPr>
        <p:txBody>
          <a:bodyPr wrap="square" lIns="91440" tIns="45720" rIns="91440" bIns="45720" anchor="t" anchorCtr="0"/>
          <a:p>
            <a:pPr eaLnBrk="1" hangingPunct="1">
              <a:buClrTx/>
              <a:buSzTx/>
              <a:buFontTx/>
            </a:pPr>
            <a:r>
              <a:rPr lang="en-US" altLang="zh-CN" sz="2400" dirty="0"/>
              <a:t>1</a:t>
            </a:r>
            <a:r>
              <a:rPr lang="zh-CN" altLang="en-US" sz="2400" dirty="0"/>
              <a:t>、最佳置换算法</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Optimal）</a:t>
            </a:r>
            <a:endParaRPr lang="en-US" altLang="zh-CN" sz="2400" dirty="0"/>
          </a:p>
          <a:p>
            <a:pPr lvl="1" eaLnBrk="1" hangingPunct="1"/>
            <a:r>
              <a:rPr lang="zh-CN" altLang="en-US" sz="2000" dirty="0"/>
              <a:t>选择“未来不再使用的”或“在离当前最远位置上出现的”页面置换。</a:t>
            </a:r>
            <a:endParaRPr lang="zh-CN" altLang="en-US" sz="2000" dirty="0"/>
          </a:p>
          <a:p>
            <a:pPr lvl="1" eaLnBrk="1" hangingPunct="1"/>
            <a:r>
              <a:rPr lang="zh-CN" altLang="en-US" sz="2000" dirty="0"/>
              <a:t>这是一种理想情况，是实际执行中无法预知的，因而不能实现。用作性能评价的依据。 </a:t>
            </a:r>
            <a:endParaRPr lang="zh-CN" altLang="en-US" sz="2000" dirty="0"/>
          </a:p>
        </p:txBody>
      </p:sp>
      <p:graphicFrame>
        <p:nvGraphicFramePr>
          <p:cNvPr id="139267" name="Object 4"/>
          <p:cNvGraphicFramePr>
            <a:graphicFrameLocks noGrp="1" noChangeAspect="1"/>
          </p:cNvGraphicFramePr>
          <p:nvPr>
            <p:ph sz="half" idx="2"/>
          </p:nvPr>
        </p:nvGraphicFramePr>
        <p:xfrm>
          <a:off x="645795" y="2705735"/>
          <a:ext cx="7917815" cy="3010535"/>
        </p:xfrm>
        <a:graphic>
          <a:graphicData uri="http://schemas.openxmlformats.org/presentationml/2006/ole">
            <mc:AlternateContent xmlns:mc="http://schemas.openxmlformats.org/markup-compatibility/2006">
              <mc:Choice xmlns:v="urn:schemas-microsoft-com:vml" Requires="v">
                <p:oleObj spid="_x0000_s3077" name="" r:id="rId1" imgW="5218430" imgH="1984375" progId="Visio.Drawing.6">
                  <p:embed/>
                </p:oleObj>
              </mc:Choice>
              <mc:Fallback>
                <p:oleObj name="" r:id="rId1" imgW="5218430" imgH="1984375" progId="Visio.Drawing.6">
                  <p:embed/>
                  <p:pic>
                    <p:nvPicPr>
                      <p:cNvPr id="0" name="图片 3076"/>
                      <p:cNvPicPr/>
                      <p:nvPr/>
                    </p:nvPicPr>
                    <p:blipFill>
                      <a:blip r:embed="rId2"/>
                      <a:stretch>
                        <a:fillRect/>
                      </a:stretch>
                    </p:blipFill>
                    <p:spPr>
                      <a:xfrm>
                        <a:off x="645795" y="2705735"/>
                        <a:ext cx="7917815" cy="3010535"/>
                      </a:xfrm>
                      <a:prstGeom prst="rect">
                        <a:avLst/>
                      </a:prstGeom>
                      <a:solidFill>
                        <a:schemeClr val="bg1"/>
                      </a:solidFill>
                      <a:ln w="38100">
                        <a:miter/>
                      </a:ln>
                    </p:spPr>
                  </p:pic>
                </p:oleObj>
              </mc:Fallback>
            </mc:AlternateContent>
          </a:graphicData>
        </a:graphic>
      </p:graphicFrame>
      <p:sp>
        <p:nvSpPr>
          <p:cNvPr id="138241" name="Rectangle 2"/>
          <p:cNvSpPr>
            <a:spLocks noGrp="1"/>
          </p:cNvSpPr>
          <p:nvPr>
            <p:ph type="title"/>
          </p:nvPr>
        </p:nvSpPr>
        <p:spPr>
          <a:xfrm>
            <a:off x="0" y="44450"/>
            <a:ext cx="7772400" cy="455613"/>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5.3</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2" name="文本框 1"/>
          <p:cNvSpPr txBox="1"/>
          <p:nvPr/>
        </p:nvSpPr>
        <p:spPr>
          <a:xfrm>
            <a:off x="467360" y="2060575"/>
            <a:ext cx="8274685" cy="645160"/>
          </a:xfrm>
          <a:prstGeom prst="rect">
            <a:avLst/>
          </a:prstGeom>
          <a:noFill/>
        </p:spPr>
        <p:txBody>
          <a:bodyPr wrap="square" rtlCol="0">
            <a:spAutoFit/>
          </a:bodyPr>
          <a:p>
            <a:r>
              <a:rPr lang="zh-CN" altLang="en-US"/>
              <a:t>例：假设系统为某进程分配了三个内存块，并考虑到有以下页面号引用串（会依次访问</a:t>
            </a:r>
            <a:r>
              <a:rPr lang="zh-CN" altLang="en-US"/>
              <a:t>这些页面）：</a:t>
            </a:r>
            <a:endParaRPr lang="zh-CN" altLang="en-US"/>
          </a:p>
        </p:txBody>
      </p:sp>
      <p:sp>
        <p:nvSpPr>
          <p:cNvPr id="3" name="文本框 2"/>
          <p:cNvSpPr txBox="1"/>
          <p:nvPr/>
        </p:nvSpPr>
        <p:spPr>
          <a:xfrm>
            <a:off x="323850" y="5805170"/>
            <a:ext cx="8482965" cy="645160"/>
          </a:xfrm>
          <a:prstGeom prst="rect">
            <a:avLst/>
          </a:prstGeom>
          <a:noFill/>
        </p:spPr>
        <p:txBody>
          <a:bodyPr wrap="square" rtlCol="0">
            <a:spAutoFit/>
          </a:bodyPr>
          <a:p>
            <a:r>
              <a:rPr lang="zh-CN" altLang="en-US">
                <a:solidFill>
                  <a:schemeClr val="accent6"/>
                </a:solidFill>
              </a:rPr>
              <a:t>备注：按照最佳置换的规则，往后寻找，最后一个出现的页号就是要淘汰的页面。</a:t>
            </a:r>
            <a:endParaRPr lang="zh-CN" altLang="en-US">
              <a:solidFill>
                <a:schemeClr val="accent6"/>
              </a:solidFill>
            </a:endParaRPr>
          </a:p>
          <a:p>
            <a:r>
              <a:rPr lang="zh-CN" altLang="en-US">
                <a:solidFill>
                  <a:schemeClr val="accent6"/>
                </a:solidFill>
              </a:rPr>
              <a:t>注意：缺页时未必发生页面置换。若还有可用的空闲内存块，就不用进行页面置换。</a:t>
            </a:r>
            <a:endParaRPr lang="zh-CN" altLang="en-US">
              <a:solidFill>
                <a:schemeClr val="accent6"/>
              </a:solidFill>
            </a:endParaRPr>
          </a:p>
        </p:txBody>
      </p:sp>
    </p:spTree>
  </p:cSld>
  <p:clrMapOvr>
    <a:masterClrMapping/>
  </p:clrMapOvr>
  <p:transition>
    <p:fade thruBlk="1"/>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0" y="500380"/>
            <a:ext cx="9120505" cy="5900420"/>
          </a:xfrm>
        </p:spPr>
        <p:txBody>
          <a:bodyPr/>
          <a:p>
            <a:pPr marL="0" indent="0">
              <a:buNone/>
            </a:pPr>
            <a:r>
              <a:rPr lang="zh-CN" altLang="en-US" sz="2400"/>
              <a:t>最佳置换算法（</a:t>
            </a:r>
            <a:r>
              <a:rPr lang="en-US" altLang="zh-CN" sz="2400"/>
              <a:t>OPT,Optimal</a:t>
            </a:r>
            <a:r>
              <a:rPr lang="zh-CN" altLang="en-US" sz="2400"/>
              <a:t>）每次选择</a:t>
            </a:r>
            <a:r>
              <a:rPr lang="zh-CN" altLang="en-US" sz="2400">
                <a:solidFill>
                  <a:srgbClr val="C00000"/>
                </a:solidFill>
              </a:rPr>
              <a:t>淘汰的页面</a:t>
            </a:r>
            <a:r>
              <a:rPr lang="zh-CN" altLang="en-US" sz="2400"/>
              <a:t>将是</a:t>
            </a:r>
            <a:r>
              <a:rPr lang="zh-CN" altLang="en-US" sz="2400">
                <a:solidFill>
                  <a:srgbClr val="C00000"/>
                </a:solidFill>
              </a:rPr>
              <a:t>以后永不使用</a:t>
            </a:r>
            <a:r>
              <a:rPr lang="zh-CN" altLang="en-US" sz="2400"/>
              <a:t>，或者</a:t>
            </a:r>
            <a:r>
              <a:rPr lang="zh-CN" altLang="en-US" sz="2400">
                <a:solidFill>
                  <a:srgbClr val="C00000"/>
                </a:solidFill>
              </a:rPr>
              <a:t>在最长时间内不再被访问的页面</a:t>
            </a:r>
            <a:r>
              <a:rPr lang="zh-CN" altLang="en-US" sz="2400"/>
              <a:t>，这样可以保证最低的</a:t>
            </a:r>
            <a:r>
              <a:rPr lang="zh-CN" altLang="en-US" sz="2400"/>
              <a:t>缺页率。</a:t>
            </a:r>
            <a:endParaRPr lang="zh-CN" altLang="en-US" sz="2400"/>
          </a:p>
          <a:p>
            <a:pPr marL="0" indent="0">
              <a:buNone/>
            </a:pPr>
            <a:endParaRPr lang="zh-CN" altLang="en-US" sz="2400"/>
          </a:p>
          <a:p>
            <a:pPr marL="0" indent="0">
              <a:buNone/>
            </a:pPr>
            <a:r>
              <a:rPr lang="zh-CN" altLang="en-US" sz="2400"/>
              <a:t>最佳置换算法可以保证最低的缺页率，但实际上，只有在进程执行的过程中才能知道接下来会访问到的是哪个页面。操作系统</a:t>
            </a:r>
            <a:r>
              <a:rPr lang="zh-CN" altLang="en-US" sz="2400">
                <a:solidFill>
                  <a:srgbClr val="FF0000"/>
                </a:solidFill>
              </a:rPr>
              <a:t>无法提前预判</a:t>
            </a:r>
            <a:r>
              <a:rPr lang="zh-CN" altLang="en-US" sz="2400"/>
              <a:t>页面访问序列。因此，最佳置换算法是无法</a:t>
            </a:r>
            <a:r>
              <a:rPr lang="zh-CN" altLang="en-US" sz="2400"/>
              <a:t>实现的。</a:t>
            </a:r>
            <a:endParaRPr lang="zh-CN" altLang="en-US" sz="2400"/>
          </a:p>
        </p:txBody>
      </p:sp>
      <p:sp>
        <p:nvSpPr>
          <p:cNvPr id="138241" name="Rectangle 2"/>
          <p:cNvSpPr>
            <a:spLocks noGrp="1"/>
          </p:cNvSpPr>
          <p:nvPr>
            <p:ph type="title"/>
          </p:nvPr>
        </p:nvSpPr>
        <p:spPr>
          <a:xfrm>
            <a:off x="0" y="44450"/>
            <a:ext cx="7772400" cy="455613"/>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5.3</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4264025" cy="460375"/>
          </a:xfrm>
          <a:prstGeom prst="rect">
            <a:avLst/>
          </a:prstGeom>
          <a:noFill/>
        </p:spPr>
        <p:txBody>
          <a:bodyPr wrap="square" rtlCol="0">
            <a:spAutoFit/>
          </a:bodyPr>
          <a:p>
            <a:r>
              <a:rPr lang="zh-CN" altLang="en-US" sz="2400"/>
              <a:t>装入的三种方式</a:t>
            </a:r>
            <a:r>
              <a:rPr lang="en-US" altLang="zh-CN" sz="2400"/>
              <a:t>——</a:t>
            </a:r>
            <a:r>
              <a:rPr lang="zh-CN" altLang="en-US" sz="2400"/>
              <a:t>绝对装入</a:t>
            </a:r>
            <a:endParaRPr lang="zh-CN" altLang="en-US" sz="2400"/>
          </a:p>
        </p:txBody>
      </p:sp>
      <p:sp>
        <p:nvSpPr>
          <p:cNvPr id="3" name="文本框 2"/>
          <p:cNvSpPr txBox="1"/>
          <p:nvPr/>
        </p:nvSpPr>
        <p:spPr>
          <a:xfrm>
            <a:off x="34290" y="570865"/>
            <a:ext cx="9074150" cy="1322070"/>
          </a:xfrm>
          <a:prstGeom prst="rect">
            <a:avLst/>
          </a:prstGeom>
          <a:noFill/>
        </p:spPr>
        <p:txBody>
          <a:bodyPr wrap="square" rtlCol="0">
            <a:spAutoFit/>
          </a:bodyPr>
          <a:p>
            <a:r>
              <a:rPr lang="zh-CN" altLang="en-US" sz="2000">
                <a:solidFill>
                  <a:srgbClr val="C00000"/>
                </a:solidFill>
              </a:rPr>
              <a:t>绝对装入</a:t>
            </a:r>
            <a:r>
              <a:rPr lang="en-US" altLang="zh-CN" sz="2000">
                <a:solidFill>
                  <a:srgbClr val="C00000"/>
                </a:solidFill>
              </a:rPr>
              <a:t>: </a:t>
            </a:r>
            <a:r>
              <a:rPr lang="zh-CN" altLang="en-US" sz="2000"/>
              <a:t>在编译时，如果知道程序将放入到内存的哪个位置，编译程序将产生</a:t>
            </a:r>
            <a:r>
              <a:rPr lang="zh-CN" altLang="en-US" sz="2000">
                <a:solidFill>
                  <a:schemeClr val="accent6"/>
                </a:solidFill>
              </a:rPr>
              <a:t>绝对地址的目标代码</a:t>
            </a:r>
            <a:r>
              <a:rPr lang="zh-CN" altLang="en-US" sz="2000"/>
              <a:t>。</a:t>
            </a:r>
            <a:endParaRPr lang="zh-CN" altLang="en-US" sz="2000"/>
          </a:p>
          <a:p>
            <a:r>
              <a:rPr lang="zh-CN" altLang="en-US" sz="2000"/>
              <a:t>装入程序按照装入模块中的地址，将程序和数据装入内存。</a:t>
            </a:r>
            <a:endParaRPr lang="zh-CN" altLang="en-US" sz="2000"/>
          </a:p>
          <a:p>
            <a:r>
              <a:rPr lang="en-US" altLang="zh-CN" sz="2000"/>
              <a:t>Eg: </a:t>
            </a:r>
            <a:r>
              <a:rPr lang="zh-CN" altLang="en-US" sz="2000"/>
              <a:t>如果知道装入模块要从地址为</a:t>
            </a:r>
            <a:r>
              <a:rPr lang="en-US" altLang="zh-CN" sz="2000"/>
              <a:t>100</a:t>
            </a:r>
            <a:r>
              <a:rPr lang="zh-CN" altLang="en-US" sz="2000"/>
              <a:t>的地方开始存放</a:t>
            </a:r>
            <a:r>
              <a:rPr lang="en-US" altLang="zh-CN" sz="2000"/>
              <a:t>...</a:t>
            </a:r>
            <a:endParaRPr lang="en-US" altLang="zh-CN" sz="2000"/>
          </a:p>
        </p:txBody>
      </p:sp>
      <p:sp>
        <p:nvSpPr>
          <p:cNvPr id="26" name="矩形 25"/>
          <p:cNvSpPr/>
          <p:nvPr/>
        </p:nvSpPr>
        <p:spPr>
          <a:xfrm>
            <a:off x="179070" y="240919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custDataLst>
              <p:tags r:id="rId1"/>
            </p:custDataLst>
          </p:nvPr>
        </p:nvSpPr>
        <p:spPr>
          <a:xfrm>
            <a:off x="179070" y="305689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28" name="矩形 27"/>
          <p:cNvSpPr/>
          <p:nvPr>
            <p:custDataLst>
              <p:tags r:id="rId2"/>
            </p:custDataLst>
          </p:nvPr>
        </p:nvSpPr>
        <p:spPr>
          <a:xfrm>
            <a:off x="179070" y="370522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custDataLst>
              <p:tags r:id="rId3"/>
            </p:custDataLst>
          </p:nvPr>
        </p:nvSpPr>
        <p:spPr>
          <a:xfrm>
            <a:off x="179070" y="412369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文本框 30"/>
          <p:cNvSpPr txBox="1"/>
          <p:nvPr>
            <p:custDataLst>
              <p:tags r:id="rId4"/>
            </p:custDataLst>
          </p:nvPr>
        </p:nvSpPr>
        <p:spPr>
          <a:xfrm>
            <a:off x="213360" y="3732530"/>
            <a:ext cx="473075" cy="368300"/>
          </a:xfrm>
          <a:prstGeom prst="rect">
            <a:avLst/>
          </a:prstGeom>
          <a:noFill/>
        </p:spPr>
        <p:txBody>
          <a:bodyPr wrap="square" rtlCol="0">
            <a:spAutoFit/>
          </a:bodyPr>
          <a:p>
            <a:r>
              <a:rPr lang="en-US" altLang="zh-CN"/>
              <a:t>...</a:t>
            </a:r>
            <a:endParaRPr lang="en-US" altLang="zh-CN"/>
          </a:p>
        </p:txBody>
      </p:sp>
      <p:sp>
        <p:nvSpPr>
          <p:cNvPr id="35" name="文本框 34"/>
          <p:cNvSpPr txBox="1"/>
          <p:nvPr>
            <p:custDataLst>
              <p:tags r:id="rId5"/>
            </p:custDataLst>
          </p:nvPr>
        </p:nvSpPr>
        <p:spPr>
          <a:xfrm>
            <a:off x="179070" y="4159885"/>
            <a:ext cx="591185" cy="368300"/>
          </a:xfrm>
          <a:prstGeom prst="rect">
            <a:avLst/>
          </a:prstGeom>
          <a:noFill/>
        </p:spPr>
        <p:txBody>
          <a:bodyPr wrap="square" rtlCol="0">
            <a:spAutoFit/>
          </a:bodyPr>
          <a:p>
            <a:r>
              <a:rPr lang="en-US" altLang="zh-CN"/>
              <a:t>......</a:t>
            </a:r>
            <a:endParaRPr lang="en-US" altLang="zh-CN"/>
          </a:p>
        </p:txBody>
      </p:sp>
      <p:sp>
        <p:nvSpPr>
          <p:cNvPr id="36" name="文本框 35"/>
          <p:cNvSpPr txBox="1"/>
          <p:nvPr>
            <p:custDataLst>
              <p:tags r:id="rId6"/>
            </p:custDataLst>
          </p:nvPr>
        </p:nvSpPr>
        <p:spPr>
          <a:xfrm>
            <a:off x="95885" y="4553585"/>
            <a:ext cx="2468880" cy="368300"/>
          </a:xfrm>
          <a:prstGeom prst="rect">
            <a:avLst/>
          </a:prstGeom>
          <a:noFill/>
        </p:spPr>
        <p:txBody>
          <a:bodyPr wrap="square" rtlCol="0">
            <a:spAutoFit/>
          </a:bodyPr>
          <a:p>
            <a:r>
              <a:rPr lang="zh-CN" altLang="en-US">
                <a:solidFill>
                  <a:schemeClr val="tx1"/>
                </a:solidFill>
              </a:rPr>
              <a:t>装入模块</a:t>
            </a:r>
            <a:r>
              <a:rPr lang="en-US" altLang="zh-CN">
                <a:solidFill>
                  <a:schemeClr val="tx1"/>
                </a:solidFill>
              </a:rPr>
              <a:t> (</a:t>
            </a:r>
            <a:r>
              <a:rPr lang="zh-CN" altLang="en-US">
                <a:solidFill>
                  <a:schemeClr val="tx1"/>
                </a:solidFill>
              </a:rPr>
              <a:t>可执行文件</a:t>
            </a:r>
            <a:r>
              <a:rPr lang="en-US" altLang="zh-CN">
                <a:solidFill>
                  <a:schemeClr val="tx1"/>
                </a:solidFill>
              </a:rPr>
              <a:t>)</a:t>
            </a:r>
            <a:endParaRPr lang="en-US" altLang="zh-CN">
              <a:solidFill>
                <a:schemeClr val="tx1"/>
              </a:solidFill>
            </a:endParaRPr>
          </a:p>
        </p:txBody>
      </p:sp>
      <p:sp>
        <p:nvSpPr>
          <p:cNvPr id="4" name="乘号 3"/>
          <p:cNvSpPr/>
          <p:nvPr>
            <p:custDataLst>
              <p:tags r:id="rId7"/>
            </p:custDataLst>
          </p:nvPr>
        </p:nvSpPr>
        <p:spPr>
          <a:xfrm>
            <a:off x="1187450" y="3849370"/>
            <a:ext cx="582930" cy="640080"/>
          </a:xfrm>
          <a:prstGeom prst="mathMultiply">
            <a:avLst/>
          </a:prstGeom>
          <a:solidFill>
            <a:srgbClr val="C00000"/>
          </a:solidFill>
          <a:ln w="28575" cap="flat" cmpd="sng" algn="ctr">
            <a:solidFill>
              <a:srgbClr val="C00000"/>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2843530" y="2421255"/>
            <a:ext cx="2411730"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179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custDataLst>
              <p:tags r:id="rId8"/>
            </p:custDataLst>
          </p:nvPr>
        </p:nvSpPr>
        <p:spPr>
          <a:xfrm>
            <a:off x="2843530" y="3068955"/>
            <a:ext cx="2411730"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solidFill>
                  <a:srgbClr val="C00000"/>
                </a:solidFill>
                <a:effectLst/>
                <a:sym typeface="+mn-ea"/>
              </a:rPr>
              <a:t>179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7" name="矩形 6"/>
          <p:cNvSpPr/>
          <p:nvPr>
            <p:custDataLst>
              <p:tags r:id="rId9"/>
            </p:custDataLst>
          </p:nvPr>
        </p:nvSpPr>
        <p:spPr>
          <a:xfrm>
            <a:off x="2843530" y="3717290"/>
            <a:ext cx="2411730"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custDataLst>
              <p:tags r:id="rId10"/>
            </p:custDataLst>
          </p:nvPr>
        </p:nvSpPr>
        <p:spPr>
          <a:xfrm>
            <a:off x="2843530" y="4135755"/>
            <a:ext cx="2411730"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文本框 8"/>
          <p:cNvSpPr txBox="1"/>
          <p:nvPr>
            <p:custDataLst>
              <p:tags r:id="rId11"/>
            </p:custDataLst>
          </p:nvPr>
        </p:nvSpPr>
        <p:spPr>
          <a:xfrm>
            <a:off x="2877820" y="3744595"/>
            <a:ext cx="494665" cy="368300"/>
          </a:xfrm>
          <a:prstGeom prst="rect">
            <a:avLst/>
          </a:prstGeom>
          <a:noFill/>
        </p:spPr>
        <p:txBody>
          <a:bodyPr wrap="square" rtlCol="0">
            <a:spAutoFit/>
          </a:bodyPr>
          <a:p>
            <a:r>
              <a:rPr lang="en-US" altLang="zh-CN"/>
              <a:t>...</a:t>
            </a:r>
            <a:endParaRPr lang="en-US" altLang="zh-CN"/>
          </a:p>
        </p:txBody>
      </p:sp>
      <p:sp>
        <p:nvSpPr>
          <p:cNvPr id="10" name="文本框 9"/>
          <p:cNvSpPr txBox="1"/>
          <p:nvPr>
            <p:custDataLst>
              <p:tags r:id="rId12"/>
            </p:custDataLst>
          </p:nvPr>
        </p:nvSpPr>
        <p:spPr>
          <a:xfrm>
            <a:off x="2843530" y="4171950"/>
            <a:ext cx="618490" cy="368300"/>
          </a:xfrm>
          <a:prstGeom prst="rect">
            <a:avLst/>
          </a:prstGeom>
          <a:noFill/>
        </p:spPr>
        <p:txBody>
          <a:bodyPr wrap="square" rtlCol="0">
            <a:spAutoFit/>
          </a:bodyPr>
          <a:p>
            <a:r>
              <a:rPr lang="en-US" altLang="zh-CN"/>
              <a:t>......</a:t>
            </a:r>
            <a:endParaRPr lang="en-US" altLang="zh-CN"/>
          </a:p>
        </p:txBody>
      </p:sp>
      <p:sp>
        <p:nvSpPr>
          <p:cNvPr id="11" name="文本框 10"/>
          <p:cNvSpPr txBox="1"/>
          <p:nvPr>
            <p:custDataLst>
              <p:tags r:id="rId13"/>
            </p:custDataLst>
          </p:nvPr>
        </p:nvSpPr>
        <p:spPr>
          <a:xfrm>
            <a:off x="2781935" y="4576445"/>
            <a:ext cx="2584450" cy="368300"/>
          </a:xfrm>
          <a:prstGeom prst="rect">
            <a:avLst/>
          </a:prstGeom>
          <a:noFill/>
        </p:spPr>
        <p:txBody>
          <a:bodyPr wrap="square" rtlCol="0">
            <a:spAutoFit/>
          </a:bodyPr>
          <a:p>
            <a:r>
              <a:rPr lang="zh-CN" altLang="en-US">
                <a:solidFill>
                  <a:schemeClr val="tx1"/>
                </a:solidFill>
              </a:rPr>
              <a:t>装入模块</a:t>
            </a:r>
            <a:r>
              <a:rPr lang="en-US" altLang="zh-CN">
                <a:solidFill>
                  <a:schemeClr val="tx1"/>
                </a:solidFill>
              </a:rPr>
              <a:t> (</a:t>
            </a:r>
            <a:r>
              <a:rPr lang="zh-CN" altLang="en-US">
                <a:solidFill>
                  <a:schemeClr val="tx1"/>
                </a:solidFill>
              </a:rPr>
              <a:t>可执行文件</a:t>
            </a:r>
            <a:r>
              <a:rPr lang="en-US" altLang="zh-CN">
                <a:solidFill>
                  <a:schemeClr val="tx1"/>
                </a:solidFill>
              </a:rPr>
              <a:t>)</a:t>
            </a:r>
            <a:endParaRPr lang="en-US" altLang="zh-CN">
              <a:solidFill>
                <a:schemeClr val="tx1"/>
              </a:solidFill>
            </a:endParaRPr>
          </a:p>
        </p:txBody>
      </p:sp>
      <p:sp>
        <p:nvSpPr>
          <p:cNvPr id="13" name="圆角矩形标注 12"/>
          <p:cNvSpPr/>
          <p:nvPr/>
        </p:nvSpPr>
        <p:spPr>
          <a:xfrm>
            <a:off x="2915285" y="5157470"/>
            <a:ext cx="2288540" cy="849630"/>
          </a:xfrm>
          <a:prstGeom prst="wedgeRoundRectCallout">
            <a:avLst>
              <a:gd name="adj1" fmla="val -45810"/>
              <a:gd name="adj2" fmla="val -76980"/>
              <a:gd name="adj3" fmla="val 16667"/>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编译、链接后得到</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装入模块的指令直接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使用了</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绝对地址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6149340" y="2581275"/>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179</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a:xfrm>
            <a:off x="6149340" y="3228975"/>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solidFill>
                  <a:srgbClr val="C00000"/>
                </a:solidFill>
                <a:effectLst/>
                <a:sym typeface="+mn-ea"/>
              </a:rPr>
              <a:t>179</a:t>
            </a:r>
            <a:endParaRPr lang="en-US" altLang="zh-CN" sz="1800"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的数据读入寄存器</a:t>
            </a:r>
            <a:r>
              <a:rPr lang="en-US" altLang="zh-CN" sz="1800" smtClean="0">
                <a:ln>
                  <a:noFill/>
                </a:ln>
                <a:effectLst/>
                <a:sym typeface="+mn-ea"/>
              </a:rPr>
              <a:t>3</a:t>
            </a:r>
            <a:endParaRPr lang="en-US" altLang="zh-CN" sz="1800" smtClean="0">
              <a:ln>
                <a:noFill/>
              </a:ln>
              <a:effectLst/>
              <a:sym typeface="+mn-ea"/>
            </a:endParaRPr>
          </a:p>
        </p:txBody>
      </p:sp>
      <p:sp>
        <p:nvSpPr>
          <p:cNvPr id="16" name="矩形 15"/>
          <p:cNvSpPr/>
          <p:nvPr/>
        </p:nvSpPr>
        <p:spPr>
          <a:xfrm>
            <a:off x="6149340" y="387731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6149340" y="429514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endParaRPr>
          </a:p>
        </p:txBody>
      </p:sp>
      <p:sp>
        <p:nvSpPr>
          <p:cNvPr id="18" name="矩形 17"/>
          <p:cNvSpPr/>
          <p:nvPr/>
        </p:nvSpPr>
        <p:spPr>
          <a:xfrm>
            <a:off x="6149340" y="471297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文本框 18"/>
          <p:cNvSpPr txBox="1"/>
          <p:nvPr/>
        </p:nvSpPr>
        <p:spPr>
          <a:xfrm>
            <a:off x="7085330" y="3876675"/>
            <a:ext cx="473075" cy="368300"/>
          </a:xfrm>
          <a:prstGeom prst="rect">
            <a:avLst/>
          </a:prstGeom>
          <a:noFill/>
        </p:spPr>
        <p:txBody>
          <a:bodyPr wrap="square" rtlCol="0">
            <a:spAutoFit/>
          </a:bodyPr>
          <a:p>
            <a:r>
              <a:rPr lang="en-US" altLang="zh-CN"/>
              <a:t>...</a:t>
            </a:r>
            <a:endParaRPr lang="en-US" altLang="zh-CN"/>
          </a:p>
        </p:txBody>
      </p:sp>
      <p:sp>
        <p:nvSpPr>
          <p:cNvPr id="20" name="文本框 19"/>
          <p:cNvSpPr txBox="1"/>
          <p:nvPr/>
        </p:nvSpPr>
        <p:spPr>
          <a:xfrm>
            <a:off x="5717540" y="3926840"/>
            <a:ext cx="473075" cy="368300"/>
          </a:xfrm>
          <a:prstGeom prst="rect">
            <a:avLst/>
          </a:prstGeom>
          <a:noFill/>
        </p:spPr>
        <p:txBody>
          <a:bodyPr wrap="square" rtlCol="0">
            <a:spAutoFit/>
          </a:bodyPr>
          <a:p>
            <a:r>
              <a:rPr lang="en-US" altLang="zh-CN"/>
              <a:t>...</a:t>
            </a:r>
            <a:endParaRPr lang="en-US" altLang="zh-CN"/>
          </a:p>
        </p:txBody>
      </p:sp>
      <p:sp>
        <p:nvSpPr>
          <p:cNvPr id="21" name="文本框 20"/>
          <p:cNvSpPr txBox="1"/>
          <p:nvPr/>
        </p:nvSpPr>
        <p:spPr>
          <a:xfrm>
            <a:off x="5556250" y="2734945"/>
            <a:ext cx="593090" cy="399415"/>
          </a:xfrm>
          <a:prstGeom prst="rect">
            <a:avLst/>
          </a:prstGeom>
          <a:noFill/>
        </p:spPr>
        <p:txBody>
          <a:bodyPr wrap="square" rtlCol="0">
            <a:noAutofit/>
          </a:bodyPr>
          <a:p>
            <a:r>
              <a:rPr lang="en-US" altLang="zh-CN"/>
              <a:t>100</a:t>
            </a:r>
            <a:endParaRPr lang="en-US" altLang="zh-CN"/>
          </a:p>
        </p:txBody>
      </p:sp>
      <p:sp>
        <p:nvSpPr>
          <p:cNvPr id="22" name="文本框 21"/>
          <p:cNvSpPr txBox="1"/>
          <p:nvPr/>
        </p:nvSpPr>
        <p:spPr>
          <a:xfrm>
            <a:off x="5545455" y="4345305"/>
            <a:ext cx="603885" cy="368300"/>
          </a:xfrm>
          <a:prstGeom prst="rect">
            <a:avLst/>
          </a:prstGeom>
          <a:noFill/>
        </p:spPr>
        <p:txBody>
          <a:bodyPr wrap="square" rtlCol="0">
            <a:spAutoFit/>
          </a:bodyPr>
          <a:p>
            <a:r>
              <a:rPr lang="en-US" altLang="zh-CN"/>
              <a:t>179</a:t>
            </a:r>
            <a:endParaRPr lang="en-US" altLang="zh-CN"/>
          </a:p>
        </p:txBody>
      </p:sp>
      <p:sp>
        <p:nvSpPr>
          <p:cNvPr id="23" name="文本框 22"/>
          <p:cNvSpPr txBox="1"/>
          <p:nvPr/>
        </p:nvSpPr>
        <p:spPr>
          <a:xfrm>
            <a:off x="5562600" y="4763770"/>
            <a:ext cx="586740" cy="368300"/>
          </a:xfrm>
          <a:prstGeom prst="rect">
            <a:avLst/>
          </a:prstGeom>
          <a:noFill/>
        </p:spPr>
        <p:txBody>
          <a:bodyPr wrap="square" rtlCol="0">
            <a:spAutoFit/>
          </a:bodyPr>
          <a:p>
            <a:r>
              <a:rPr lang="en-US" altLang="zh-CN"/>
              <a:t>180</a:t>
            </a:r>
            <a:endParaRPr lang="en-US" altLang="zh-CN"/>
          </a:p>
        </p:txBody>
      </p:sp>
      <p:sp>
        <p:nvSpPr>
          <p:cNvPr id="24" name="矩形 23"/>
          <p:cNvSpPr/>
          <p:nvPr/>
        </p:nvSpPr>
        <p:spPr>
          <a:xfrm>
            <a:off x="6149340" y="51314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矩形 24"/>
          <p:cNvSpPr/>
          <p:nvPr/>
        </p:nvSpPr>
        <p:spPr>
          <a:xfrm>
            <a:off x="6149340" y="553339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8" name="文本框 37"/>
          <p:cNvSpPr txBox="1"/>
          <p:nvPr/>
        </p:nvSpPr>
        <p:spPr>
          <a:xfrm>
            <a:off x="5717540" y="5157470"/>
            <a:ext cx="473075" cy="368300"/>
          </a:xfrm>
          <a:prstGeom prst="rect">
            <a:avLst/>
          </a:prstGeom>
          <a:noFill/>
        </p:spPr>
        <p:txBody>
          <a:bodyPr wrap="square" rtlCol="0">
            <a:spAutoFit/>
          </a:bodyPr>
          <a:p>
            <a:r>
              <a:rPr lang="en-US" altLang="zh-CN"/>
              <a:t>...</a:t>
            </a:r>
            <a:endParaRPr lang="en-US" altLang="zh-CN"/>
          </a:p>
        </p:txBody>
      </p:sp>
      <p:sp>
        <p:nvSpPr>
          <p:cNvPr id="39" name="文本框 38"/>
          <p:cNvSpPr txBox="1"/>
          <p:nvPr/>
        </p:nvSpPr>
        <p:spPr>
          <a:xfrm>
            <a:off x="7092315" y="5131435"/>
            <a:ext cx="473075" cy="368300"/>
          </a:xfrm>
          <a:prstGeom prst="rect">
            <a:avLst/>
          </a:prstGeom>
          <a:noFill/>
        </p:spPr>
        <p:txBody>
          <a:bodyPr wrap="square" rtlCol="0">
            <a:spAutoFit/>
          </a:bodyPr>
          <a:p>
            <a:r>
              <a:rPr lang="en-US" altLang="zh-CN"/>
              <a:t>...</a:t>
            </a:r>
            <a:endParaRPr lang="en-US" altLang="zh-CN"/>
          </a:p>
        </p:txBody>
      </p:sp>
      <p:sp>
        <p:nvSpPr>
          <p:cNvPr id="40" name="文本框 39"/>
          <p:cNvSpPr txBox="1"/>
          <p:nvPr/>
        </p:nvSpPr>
        <p:spPr>
          <a:xfrm>
            <a:off x="8460105" y="1917065"/>
            <a:ext cx="642620" cy="645160"/>
          </a:xfrm>
          <a:prstGeom prst="rect">
            <a:avLst/>
          </a:prstGeom>
          <a:noFill/>
        </p:spPr>
        <p:txBody>
          <a:bodyPr wrap="square" rtlCol="0">
            <a:spAutoFit/>
          </a:bodyPr>
          <a:p>
            <a:pPr algn="ctr"/>
            <a:r>
              <a:rPr lang="zh-CN" altLang="en-US"/>
              <a:t>物理</a:t>
            </a:r>
            <a:endParaRPr lang="zh-CN" altLang="en-US"/>
          </a:p>
          <a:p>
            <a:pPr algn="ctr"/>
            <a:r>
              <a:rPr lang="zh-CN" altLang="en-US"/>
              <a:t>地址</a:t>
            </a:r>
            <a:endParaRPr lang="en-US" altLang="zh-CN"/>
          </a:p>
        </p:txBody>
      </p:sp>
      <p:sp>
        <p:nvSpPr>
          <p:cNvPr id="41" name="文本框 40"/>
          <p:cNvSpPr txBox="1"/>
          <p:nvPr/>
        </p:nvSpPr>
        <p:spPr>
          <a:xfrm>
            <a:off x="8399780" y="2670810"/>
            <a:ext cx="626110" cy="368300"/>
          </a:xfrm>
          <a:prstGeom prst="rect">
            <a:avLst/>
          </a:prstGeom>
          <a:noFill/>
        </p:spPr>
        <p:txBody>
          <a:bodyPr wrap="square" rtlCol="0">
            <a:spAutoFit/>
          </a:bodyPr>
          <a:p>
            <a:r>
              <a:rPr lang="en-US" altLang="zh-CN"/>
              <a:t>100</a:t>
            </a:r>
            <a:endParaRPr lang="en-US" altLang="zh-CN"/>
          </a:p>
        </p:txBody>
      </p:sp>
      <p:sp>
        <p:nvSpPr>
          <p:cNvPr id="42" name="文本框 41"/>
          <p:cNvSpPr txBox="1"/>
          <p:nvPr/>
        </p:nvSpPr>
        <p:spPr>
          <a:xfrm>
            <a:off x="8399780" y="5598795"/>
            <a:ext cx="629920" cy="368300"/>
          </a:xfrm>
          <a:prstGeom prst="rect">
            <a:avLst/>
          </a:prstGeom>
          <a:noFill/>
        </p:spPr>
        <p:txBody>
          <a:bodyPr wrap="square" rtlCol="0">
            <a:spAutoFit/>
          </a:bodyPr>
          <a:p>
            <a:r>
              <a:rPr lang="en-US" altLang="zh-CN"/>
              <a:t>179</a:t>
            </a:r>
            <a:endParaRPr lang="en-US" altLang="zh-CN"/>
          </a:p>
        </p:txBody>
      </p:sp>
      <p:sp>
        <p:nvSpPr>
          <p:cNvPr id="43" name="文本框 42"/>
          <p:cNvSpPr txBox="1"/>
          <p:nvPr/>
        </p:nvSpPr>
        <p:spPr>
          <a:xfrm>
            <a:off x="5558790" y="5571490"/>
            <a:ext cx="579120" cy="368300"/>
          </a:xfrm>
          <a:prstGeom prst="rect">
            <a:avLst/>
          </a:prstGeom>
          <a:noFill/>
        </p:spPr>
        <p:txBody>
          <a:bodyPr wrap="square" rtlCol="0">
            <a:spAutoFit/>
          </a:bodyPr>
          <a:p>
            <a:r>
              <a:rPr lang="en-US" altLang="zh-CN"/>
              <a:t>279</a:t>
            </a:r>
            <a:endParaRPr lang="en-US" altLang="zh-CN"/>
          </a:p>
        </p:txBody>
      </p:sp>
      <p:sp>
        <p:nvSpPr>
          <p:cNvPr id="44" name="文本框 43"/>
          <p:cNvSpPr txBox="1"/>
          <p:nvPr/>
        </p:nvSpPr>
        <p:spPr>
          <a:xfrm>
            <a:off x="7085965" y="5548630"/>
            <a:ext cx="508000" cy="368300"/>
          </a:xfrm>
          <a:prstGeom prst="rect">
            <a:avLst/>
          </a:prstGeom>
          <a:noFill/>
        </p:spPr>
        <p:txBody>
          <a:bodyPr wrap="square" rtlCol="0">
            <a:spAutoFit/>
          </a:bodyPr>
          <a:p>
            <a:r>
              <a:rPr lang="en-US" altLang="zh-CN"/>
              <a:t>...</a:t>
            </a:r>
            <a:endParaRPr lang="en-US" altLang="zh-CN"/>
          </a:p>
        </p:txBody>
      </p:sp>
      <p:sp>
        <p:nvSpPr>
          <p:cNvPr id="45" name="矩形 44"/>
          <p:cNvSpPr/>
          <p:nvPr/>
        </p:nvSpPr>
        <p:spPr>
          <a:xfrm>
            <a:off x="6149340" y="5958840"/>
            <a:ext cx="2304415" cy="57023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6" name="文本框 45"/>
          <p:cNvSpPr txBox="1"/>
          <p:nvPr/>
        </p:nvSpPr>
        <p:spPr>
          <a:xfrm>
            <a:off x="6617335" y="6529070"/>
            <a:ext cx="1374140" cy="368300"/>
          </a:xfrm>
          <a:prstGeom prst="rect">
            <a:avLst/>
          </a:prstGeom>
          <a:noFill/>
        </p:spPr>
        <p:txBody>
          <a:bodyPr wrap="square" rtlCol="0">
            <a:spAutoFit/>
          </a:bodyPr>
          <a:p>
            <a:pPr algn="ctr"/>
            <a:r>
              <a:rPr lang="zh-CN" altLang="en-US">
                <a:solidFill>
                  <a:schemeClr val="accent6"/>
                </a:solidFill>
              </a:rPr>
              <a:t>内存</a:t>
            </a:r>
            <a:endParaRPr lang="zh-CN" altLang="en-US">
              <a:solidFill>
                <a:schemeClr val="accent6"/>
              </a:solidFill>
            </a:endParaRPr>
          </a:p>
        </p:txBody>
      </p:sp>
      <p:cxnSp>
        <p:nvCxnSpPr>
          <p:cNvPr id="47" name="直接箭头连接符 46"/>
          <p:cNvCxnSpPr/>
          <p:nvPr/>
        </p:nvCxnSpPr>
        <p:spPr>
          <a:xfrm flipH="1">
            <a:off x="8652510" y="2958465"/>
            <a:ext cx="1905" cy="263144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49" name="矩形 48"/>
          <p:cNvSpPr/>
          <p:nvPr/>
        </p:nvSpPr>
        <p:spPr>
          <a:xfrm>
            <a:off x="6155690" y="1892935"/>
            <a:ext cx="2297430" cy="68072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0" name="文本框 49"/>
          <p:cNvSpPr txBox="1"/>
          <p:nvPr/>
        </p:nvSpPr>
        <p:spPr>
          <a:xfrm>
            <a:off x="5579110" y="3353435"/>
            <a:ext cx="593090" cy="399415"/>
          </a:xfrm>
          <a:prstGeom prst="rect">
            <a:avLst/>
          </a:prstGeom>
          <a:noFill/>
        </p:spPr>
        <p:txBody>
          <a:bodyPr wrap="square" rtlCol="0">
            <a:noAutofit/>
          </a:bodyPr>
          <a:p>
            <a:r>
              <a:rPr lang="en-US" altLang="zh-CN"/>
              <a:t>101</a:t>
            </a:r>
            <a:endParaRPr lang="en-US" altLang="zh-CN"/>
          </a:p>
        </p:txBody>
      </p:sp>
      <p:sp>
        <p:nvSpPr>
          <p:cNvPr id="56" name="文本框 55"/>
          <p:cNvSpPr txBox="1"/>
          <p:nvPr>
            <p:custDataLst>
              <p:tags r:id="rId14"/>
            </p:custDataLst>
          </p:nvPr>
        </p:nvSpPr>
        <p:spPr>
          <a:xfrm>
            <a:off x="34925" y="5373370"/>
            <a:ext cx="2597150" cy="645160"/>
          </a:xfrm>
          <a:prstGeom prst="rect">
            <a:avLst/>
          </a:prstGeom>
          <a:noFill/>
        </p:spPr>
        <p:txBody>
          <a:bodyPr wrap="square" rtlCol="0">
            <a:spAutoFit/>
          </a:bodyPr>
          <a:p>
            <a:r>
              <a:rPr lang="zh-CN" altLang="en-US">
                <a:solidFill>
                  <a:schemeClr val="tx1"/>
                </a:solidFill>
              </a:rPr>
              <a:t>绝对装入只适用于</a:t>
            </a:r>
            <a:r>
              <a:rPr lang="zh-CN" altLang="en-US">
                <a:solidFill>
                  <a:srgbClr val="C00000"/>
                </a:solidFill>
              </a:rPr>
              <a:t>单道程序环境</a:t>
            </a:r>
            <a:r>
              <a:rPr lang="zh-CN" altLang="en-US">
                <a:solidFill>
                  <a:schemeClr val="tx1"/>
                </a:solidFill>
              </a:rPr>
              <a:t>。</a:t>
            </a:r>
            <a:endParaRPr lang="zh-CN" altLang="en-US">
              <a:solidFill>
                <a:schemeClr val="tx1"/>
              </a:solidFill>
            </a:endParaRPr>
          </a:p>
        </p:txBody>
      </p:sp>
    </p:spTree>
  </p:cSld>
  <p:clrMapOvr>
    <a:masterClrMapping/>
  </p:clrMapOvr>
  <p:transition>
    <p:fade thruBlk="1"/>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endParaRPr lang="zh-CN" altLang="en-US" b="1" dirty="0">
              <a:latin typeface="宋体" panose="02010600030101010101" pitchFamily="2" charset="-122"/>
              <a:ea typeface="宋体" panose="02010600030101010101" pitchFamily="2" charset="-122"/>
            </a:endParaRPr>
          </a:p>
        </p:txBody>
      </p:sp>
      <p:sp>
        <p:nvSpPr>
          <p:cNvPr id="140290" name="Rectangle 2"/>
          <p:cNvSpPr>
            <a:spLocks noGrp="1"/>
          </p:cNvSpPr>
          <p:nvPr>
            <p:ph type="body" sz="half" idx="1"/>
          </p:nvPr>
        </p:nvSpPr>
        <p:spPr>
          <a:xfrm>
            <a:off x="71438" y="548640"/>
            <a:ext cx="8893175" cy="5943600"/>
          </a:xfrm>
        </p:spPr>
        <p:txBody>
          <a:bodyPr wrap="square" lIns="91440" tIns="45720" rIns="91440" bIns="45720" anchor="t" anchorCtr="0"/>
          <a:p>
            <a:pPr eaLnBrk="1" hangingPunct="1">
              <a:lnSpc>
                <a:spcPct val="90000"/>
              </a:lnSpc>
              <a:buClrTx/>
              <a:buSzTx/>
              <a:buFontTx/>
            </a:pPr>
            <a:r>
              <a:rPr lang="en-US" altLang="zh-CN" sz="2400" dirty="0"/>
              <a:t>2</a:t>
            </a:r>
            <a:r>
              <a:rPr lang="zh-CN" altLang="en-US" sz="2400" dirty="0"/>
              <a:t>、先进先出（</a:t>
            </a:r>
            <a:r>
              <a:rPr lang="en-US" altLang="zh-CN" sz="2400" dirty="0"/>
              <a:t>FIFO</a:t>
            </a:r>
            <a:r>
              <a:rPr lang="zh-CN" altLang="en-US" sz="2400" dirty="0"/>
              <a:t>）页面置换算法</a:t>
            </a:r>
            <a:endParaRPr lang="zh-CN" altLang="en-US" sz="2400" dirty="0"/>
          </a:p>
          <a:p>
            <a:pPr lvl="1" eaLnBrk="1" hangingPunct="1">
              <a:lnSpc>
                <a:spcPct val="90000"/>
              </a:lnSpc>
            </a:pPr>
            <a:r>
              <a:rPr lang="zh-CN" altLang="en-US" sz="2000" dirty="0"/>
              <a:t>选择建立最早的页面被置换。</a:t>
            </a:r>
            <a:endParaRPr lang="zh-CN" altLang="en-US" sz="2000" dirty="0"/>
          </a:p>
          <a:p>
            <a:pPr lvl="1" eaLnBrk="1" hangingPunct="1">
              <a:lnSpc>
                <a:spcPct val="90000"/>
              </a:lnSpc>
            </a:pPr>
            <a:r>
              <a:rPr lang="zh-CN" altLang="en-US" sz="2000" dirty="0"/>
              <a:t>可以通过链表来表示各页的建立时间先后。</a:t>
            </a:r>
            <a:endParaRPr lang="zh-CN" altLang="en-US" sz="2000" dirty="0"/>
          </a:p>
        </p:txBody>
      </p:sp>
      <p:sp>
        <p:nvSpPr>
          <p:cNvPr id="2" name="文本框 1"/>
          <p:cNvSpPr txBox="1"/>
          <p:nvPr/>
        </p:nvSpPr>
        <p:spPr>
          <a:xfrm>
            <a:off x="251460" y="1700530"/>
            <a:ext cx="8728075" cy="1014730"/>
          </a:xfrm>
          <a:prstGeom prst="rect">
            <a:avLst/>
          </a:prstGeom>
          <a:noFill/>
        </p:spPr>
        <p:txBody>
          <a:bodyPr wrap="square" rtlCol="0">
            <a:spAutoFit/>
          </a:bodyPr>
          <a:p>
            <a:r>
              <a:rPr lang="zh-CN" altLang="en-US" sz="2000"/>
              <a:t>实现方法：把调入内存的页面根据调入的先后顺序排成一个队列，需要换出页面时选择队头页面即可。队列的最大长度取决于系统为进程分配了多少个内存块。</a:t>
            </a:r>
            <a:endParaRPr lang="zh-CN" altLang="en-US" sz="2000"/>
          </a:p>
        </p:txBody>
      </p:sp>
      <p:sp>
        <p:nvSpPr>
          <p:cNvPr id="6" name="矩形标注 5"/>
          <p:cNvSpPr/>
          <p:nvPr/>
        </p:nvSpPr>
        <p:spPr>
          <a:xfrm>
            <a:off x="1187450" y="5732780"/>
            <a:ext cx="4061460" cy="417830"/>
          </a:xfrm>
          <a:prstGeom prst="wedgeRectCallout">
            <a:avLst>
              <a:gd name="adj1" fmla="val -42120"/>
              <a:gd name="adj2" fmla="val -96048"/>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分配三个内存块时，缺页次数：</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次。</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aphicFrame>
        <p:nvGraphicFramePr>
          <p:cNvPr id="3" name="表格 2"/>
          <p:cNvGraphicFramePr/>
          <p:nvPr>
            <p:custDataLst>
              <p:tags r:id="rId1"/>
            </p:custDataLst>
          </p:nvPr>
        </p:nvGraphicFramePr>
        <p:xfrm>
          <a:off x="354330" y="2823845"/>
          <a:ext cx="8366760" cy="2478405"/>
        </p:xfrm>
        <a:graphic>
          <a:graphicData uri="http://schemas.openxmlformats.org/drawingml/2006/table">
            <a:tbl>
              <a:tblPr firstRow="1" bandRow="1">
                <a:tableStyleId>{5C22544A-7EE6-4342-B048-85BDC9FD1C3A}</a:tableStyleId>
              </a:tblPr>
              <a:tblGrid>
                <a:gridCol w="1038860"/>
                <a:gridCol w="696595"/>
                <a:gridCol w="647065"/>
                <a:gridCol w="699770"/>
                <a:gridCol w="636905"/>
                <a:gridCol w="615315"/>
                <a:gridCol w="601345"/>
                <a:gridCol w="572135"/>
                <a:gridCol w="588010"/>
                <a:gridCol w="586740"/>
                <a:gridCol w="580390"/>
                <a:gridCol w="572135"/>
                <a:gridCol w="531495"/>
              </a:tblGrid>
              <a:tr h="677545">
                <a:tc>
                  <a:txBody>
                    <a:bodyPr/>
                    <a:p>
                      <a:pPr algn="ctr">
                        <a:buNone/>
                      </a:pPr>
                      <a:r>
                        <a:rPr lang="zh-CN" altLang="en-US" b="1">
                          <a:solidFill>
                            <a:schemeClr val="tx1"/>
                          </a:solidFill>
                        </a:rPr>
                        <a:t>访问</a:t>
                      </a:r>
                      <a:endParaRPr lang="zh-CN" altLang="en-US" b="1">
                        <a:solidFill>
                          <a:schemeClr val="tx1"/>
                        </a:solidFill>
                      </a:endParaRPr>
                    </a:p>
                    <a:p>
                      <a:pPr algn="ctr">
                        <a:buNone/>
                      </a:pPr>
                      <a:r>
                        <a:rPr lang="zh-CN" altLang="en-US" b="1">
                          <a:solidFill>
                            <a:schemeClr val="tx1"/>
                          </a:solidFill>
                        </a:rPr>
                        <a:t>页面</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6715">
                <a:tc>
                  <a:txBody>
                    <a:bodyPr/>
                    <a:p>
                      <a:pPr algn="ctr">
                        <a:buNone/>
                      </a:pPr>
                      <a:r>
                        <a:rPr lang="zh-CN" altLang="en-US" b="1">
                          <a:solidFill>
                            <a:schemeClr val="tx1"/>
                          </a:solidFill>
                        </a:rPr>
                        <a:t>内存块</a:t>
                      </a: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3</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0</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4</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6715">
                <a:tc>
                  <a:txBody>
                    <a:bodyPr/>
                    <a:p>
                      <a:pPr algn="ctr">
                        <a:buNone/>
                      </a:pPr>
                      <a:r>
                        <a:rPr lang="zh-CN" altLang="en-US" sz="1800" b="1">
                          <a:solidFill>
                            <a:schemeClr val="tx1"/>
                          </a:solidFill>
                          <a:sym typeface="+mn-ea"/>
                        </a:rPr>
                        <a:t>内存块</a:t>
                      </a:r>
                      <a:r>
                        <a:rPr lang="en-US" altLang="zh-CN" sz="1800" b="1">
                          <a:solidFill>
                            <a:schemeClr val="tx1"/>
                          </a:solidFill>
                          <a:sym typeface="+mn-ea"/>
                        </a:rPr>
                        <a:t>2</a:t>
                      </a:r>
                      <a:endParaRPr lang="en-US" altLang="zh-CN" sz="1800" b="1">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2</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3</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1</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7350">
                <a:tc>
                  <a:txBody>
                    <a:bodyPr/>
                    <a:p>
                      <a:pPr algn="ctr">
                        <a:buNone/>
                      </a:pPr>
                      <a:r>
                        <a:rPr lang="zh-CN" altLang="en-US" sz="1800" b="1">
                          <a:solidFill>
                            <a:schemeClr val="tx1"/>
                          </a:solidFill>
                          <a:sym typeface="+mn-ea"/>
                        </a:rPr>
                        <a:t>内存块</a:t>
                      </a:r>
                      <a:r>
                        <a:rPr lang="en-US" altLang="zh-CN" sz="1800" b="1">
                          <a:solidFill>
                            <a:schemeClr val="tx1"/>
                          </a:solidFill>
                          <a:sym typeface="+mn-ea"/>
                        </a:rPr>
                        <a:t>3</a:t>
                      </a:r>
                      <a:endParaRPr lang="en-US" altLang="zh-CN" sz="1800" b="1">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1</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2</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0</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0080">
                <a:tc>
                  <a:txBody>
                    <a:bodyPr/>
                    <a:p>
                      <a:pPr algn="ctr">
                        <a:buNone/>
                      </a:pPr>
                      <a:r>
                        <a:rPr lang="zh-CN" altLang="en-US" b="1">
                          <a:solidFill>
                            <a:schemeClr val="tx1"/>
                          </a:solidFill>
                        </a:rPr>
                        <a:t>是否</a:t>
                      </a:r>
                      <a:endParaRPr lang="zh-CN" altLang="en-US" b="1">
                        <a:solidFill>
                          <a:schemeClr val="tx1"/>
                        </a:solidFill>
                      </a:endParaRPr>
                    </a:p>
                    <a:p>
                      <a:pPr algn="ctr">
                        <a:buNone/>
                      </a:pPr>
                      <a:r>
                        <a:rPr lang="zh-CN" altLang="en-US" b="1">
                          <a:solidFill>
                            <a:schemeClr val="tx1"/>
                          </a:solidFill>
                        </a:rPr>
                        <a:t>缺页</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ransition>
    <p:fade thruBlk="1"/>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0" y="512445"/>
            <a:ext cx="9138920" cy="5888355"/>
          </a:xfrm>
        </p:spPr>
        <p:txBody>
          <a:bodyPr/>
          <a:p>
            <a:pPr marL="0" lvl="1" indent="0">
              <a:buNone/>
            </a:pPr>
            <a:r>
              <a:rPr lang="zh-CN" altLang="en-US" sz="2400"/>
              <a:t>先进先出置换算法</a:t>
            </a:r>
            <a:r>
              <a:rPr lang="en-US" altLang="zh-CN" sz="2400"/>
              <a:t>(FIFO)</a:t>
            </a:r>
            <a:r>
              <a:rPr lang="zh-CN" altLang="en-US" sz="2400"/>
              <a:t>：每次选择淘汰的页面是最早进入内存的页面。</a:t>
            </a:r>
            <a:r>
              <a:rPr lang="zh-CN" altLang="en-US" dirty="0">
                <a:sym typeface="+mn-ea"/>
              </a:rPr>
              <a:t>较早调入的页往往是经常被访问的页，这些页在</a:t>
            </a:r>
            <a:r>
              <a:rPr lang="en-US" altLang="zh-CN" dirty="0">
                <a:sym typeface="+mn-ea"/>
              </a:rPr>
              <a:t>FIFO</a:t>
            </a:r>
            <a:r>
              <a:rPr lang="zh-CN" altLang="en-US" dirty="0">
                <a:sym typeface="+mn-ea"/>
              </a:rPr>
              <a:t>算法下被反复调入和调出。</a:t>
            </a:r>
            <a:endParaRPr lang="zh-CN" altLang="en-US" dirty="0">
              <a:sym typeface="+mn-ea"/>
            </a:endParaRPr>
          </a:p>
          <a:p>
            <a:pPr marL="0" lvl="1" indent="0">
              <a:buNone/>
            </a:pPr>
            <a:r>
              <a:rPr lang="zh-CN" altLang="en-US" sz="2400"/>
              <a:t>例：假设系统为某进程分配了</a:t>
            </a:r>
            <a:r>
              <a:rPr lang="zh-CN" altLang="en-US" sz="2400">
                <a:solidFill>
                  <a:srgbClr val="C00000"/>
                </a:solidFill>
              </a:rPr>
              <a:t>四个</a:t>
            </a:r>
            <a:r>
              <a:rPr lang="zh-CN" altLang="en-US" sz="2400"/>
              <a:t>内存块，并考虑到有以下页面号</a:t>
            </a:r>
            <a:r>
              <a:rPr lang="zh-CN" altLang="en-US" sz="2400"/>
              <a:t>引用串：</a:t>
            </a:r>
            <a:endParaRPr lang="zh-CN" altLang="en-US" sz="2400"/>
          </a:p>
        </p:txBody>
      </p:sp>
      <p:sp>
        <p:nvSpPr>
          <p:cNvPr id="140289"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endParaRPr lang="zh-CN" altLang="en-US" b="1" dirty="0">
              <a:latin typeface="宋体" panose="02010600030101010101" pitchFamily="2" charset="-122"/>
              <a:ea typeface="宋体" panose="02010600030101010101" pitchFamily="2" charset="-122"/>
            </a:endParaRPr>
          </a:p>
        </p:txBody>
      </p:sp>
      <p:sp>
        <p:nvSpPr>
          <p:cNvPr id="6" name="矩形标注 5"/>
          <p:cNvSpPr/>
          <p:nvPr/>
        </p:nvSpPr>
        <p:spPr>
          <a:xfrm>
            <a:off x="3419475" y="-133985"/>
            <a:ext cx="4061460" cy="591185"/>
          </a:xfrm>
          <a:prstGeom prst="wedgeRectCallout">
            <a:avLst>
              <a:gd name="adj1" fmla="val -46935"/>
              <a:gd name="adj2" fmla="val -86519"/>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分配四个内存块时，缺页次数：</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次。</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分配三个内存块时，缺页次数：</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次。</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179070" y="5445125"/>
            <a:ext cx="8744585" cy="1198880"/>
          </a:xfrm>
          <a:prstGeom prst="rect">
            <a:avLst/>
          </a:prstGeom>
          <a:noFill/>
        </p:spPr>
        <p:txBody>
          <a:bodyPr wrap="square" rtlCol="0">
            <a:spAutoFit/>
          </a:bodyPr>
          <a:p>
            <a:pPr marL="0" lvl="1" indent="0">
              <a:buNone/>
            </a:pPr>
            <a:r>
              <a:rPr lang="en-US" altLang="zh-CN" dirty="0">
                <a:solidFill>
                  <a:schemeClr val="accent6"/>
                </a:solidFill>
                <a:sym typeface="+mn-ea"/>
              </a:rPr>
              <a:t>Belady</a:t>
            </a:r>
            <a:r>
              <a:rPr lang="zh-CN" altLang="en-US" dirty="0">
                <a:solidFill>
                  <a:schemeClr val="accent6"/>
                </a:solidFill>
                <a:sym typeface="+mn-ea"/>
              </a:rPr>
              <a:t>异常</a:t>
            </a:r>
            <a:r>
              <a:rPr lang="en-US" altLang="zh-CN" dirty="0">
                <a:solidFill>
                  <a:schemeClr val="accent6"/>
                </a:solidFill>
                <a:sym typeface="+mn-ea"/>
              </a:rPr>
              <a:t>--</a:t>
            </a:r>
            <a:r>
              <a:rPr lang="zh-CN" altLang="en-US" dirty="0">
                <a:solidFill>
                  <a:schemeClr val="accent6"/>
                </a:solidFill>
                <a:sym typeface="+mn-ea"/>
              </a:rPr>
              <a:t>当为进程分配的物理块数增大时，缺页次数不减反增的异常现象。</a:t>
            </a:r>
            <a:endParaRPr lang="zh-CN" altLang="en-US" dirty="0">
              <a:solidFill>
                <a:schemeClr val="accent6"/>
              </a:solidFill>
              <a:sym typeface="+mn-ea"/>
            </a:endParaRPr>
          </a:p>
          <a:p>
            <a:pPr marL="0" lvl="1" indent="0">
              <a:buNone/>
            </a:pPr>
            <a:r>
              <a:rPr lang="zh-CN" altLang="en-US" dirty="0">
                <a:solidFill>
                  <a:schemeClr val="accent6"/>
                </a:solidFill>
                <a:sym typeface="+mn-ea"/>
              </a:rPr>
              <a:t>注：只有</a:t>
            </a:r>
            <a:r>
              <a:rPr lang="en-US" altLang="zh-CN" dirty="0">
                <a:solidFill>
                  <a:schemeClr val="accent6"/>
                </a:solidFill>
                <a:sym typeface="+mn-ea"/>
              </a:rPr>
              <a:t>FIFO</a:t>
            </a:r>
            <a:r>
              <a:rPr lang="zh-CN" altLang="en-US" dirty="0">
                <a:solidFill>
                  <a:schemeClr val="accent6"/>
                </a:solidFill>
                <a:sym typeface="+mn-ea"/>
              </a:rPr>
              <a:t>算法会产生</a:t>
            </a:r>
            <a:r>
              <a:rPr lang="en-US" altLang="zh-CN" dirty="0">
                <a:solidFill>
                  <a:schemeClr val="accent6"/>
                </a:solidFill>
                <a:sym typeface="+mn-ea"/>
              </a:rPr>
              <a:t>Belady</a:t>
            </a:r>
            <a:r>
              <a:rPr lang="zh-CN" altLang="en-US" dirty="0">
                <a:solidFill>
                  <a:schemeClr val="accent6"/>
                </a:solidFill>
                <a:sym typeface="+mn-ea"/>
              </a:rPr>
              <a:t>异常。另外，</a:t>
            </a:r>
            <a:r>
              <a:rPr lang="en-US" altLang="zh-CN" dirty="0">
                <a:solidFill>
                  <a:schemeClr val="accent6"/>
                </a:solidFill>
                <a:sym typeface="+mn-ea"/>
              </a:rPr>
              <a:t>FIFO</a:t>
            </a:r>
            <a:r>
              <a:rPr lang="zh-CN" altLang="en-US" dirty="0">
                <a:solidFill>
                  <a:schemeClr val="accent6"/>
                </a:solidFill>
                <a:sym typeface="+mn-ea"/>
              </a:rPr>
              <a:t>算法虽然实现简单，但是该算法与实际进程运行时的规律不适应，因为先进入的页面也有可能最经常被访问。因此，算法性能较差。</a:t>
            </a:r>
            <a:endParaRPr lang="zh-CN" altLang="en-US" dirty="0">
              <a:solidFill>
                <a:schemeClr val="accent6"/>
              </a:solidFill>
              <a:sym typeface="+mn-ea"/>
            </a:endParaRPr>
          </a:p>
        </p:txBody>
      </p:sp>
      <p:graphicFrame>
        <p:nvGraphicFramePr>
          <p:cNvPr id="2" name="表格 1"/>
          <p:cNvGraphicFramePr/>
          <p:nvPr/>
        </p:nvGraphicFramePr>
        <p:xfrm>
          <a:off x="312420" y="2492375"/>
          <a:ext cx="8366760" cy="2865755"/>
        </p:xfrm>
        <a:graphic>
          <a:graphicData uri="http://schemas.openxmlformats.org/drawingml/2006/table">
            <a:tbl>
              <a:tblPr firstRow="1" bandRow="1">
                <a:tableStyleId>{5C22544A-7EE6-4342-B048-85BDC9FD1C3A}</a:tableStyleId>
              </a:tblPr>
              <a:tblGrid>
                <a:gridCol w="1038860"/>
                <a:gridCol w="696595"/>
                <a:gridCol w="647065"/>
                <a:gridCol w="699770"/>
                <a:gridCol w="636905"/>
                <a:gridCol w="615315"/>
                <a:gridCol w="601345"/>
                <a:gridCol w="572135"/>
                <a:gridCol w="588010"/>
                <a:gridCol w="586740"/>
                <a:gridCol w="580390"/>
                <a:gridCol w="572135"/>
                <a:gridCol w="531495"/>
              </a:tblGrid>
              <a:tr h="677545">
                <a:tc>
                  <a:txBody>
                    <a:bodyPr/>
                    <a:p>
                      <a:pPr algn="ctr">
                        <a:buNone/>
                      </a:pPr>
                      <a:r>
                        <a:rPr lang="zh-CN" altLang="en-US" b="1">
                          <a:solidFill>
                            <a:schemeClr val="tx1"/>
                          </a:solidFill>
                        </a:rPr>
                        <a:t>访问</a:t>
                      </a:r>
                      <a:endParaRPr lang="zh-CN" altLang="en-US" b="1">
                        <a:solidFill>
                          <a:schemeClr val="tx1"/>
                        </a:solidFill>
                      </a:endParaRPr>
                    </a:p>
                    <a:p>
                      <a:pPr algn="ctr">
                        <a:buNone/>
                      </a:pPr>
                      <a:r>
                        <a:rPr lang="zh-CN" altLang="en-US" b="1">
                          <a:solidFill>
                            <a:schemeClr val="tx1"/>
                          </a:solidFill>
                        </a:rPr>
                        <a:t>页面</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6715">
                <a:tc>
                  <a:txBody>
                    <a:bodyPr/>
                    <a:p>
                      <a:pPr algn="ctr">
                        <a:buNone/>
                      </a:pPr>
                      <a:r>
                        <a:rPr lang="zh-CN" altLang="en-US" b="1">
                          <a:solidFill>
                            <a:schemeClr val="tx1"/>
                          </a:solidFill>
                        </a:rPr>
                        <a:t>内存块</a:t>
                      </a: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3</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4</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4</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0</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6715">
                <a:tc>
                  <a:txBody>
                    <a:bodyPr/>
                    <a:p>
                      <a:pPr algn="ctr">
                        <a:buNone/>
                      </a:pPr>
                      <a:r>
                        <a:rPr lang="zh-CN" altLang="en-US" sz="1800" b="1">
                          <a:solidFill>
                            <a:schemeClr val="tx1"/>
                          </a:solidFill>
                          <a:sym typeface="+mn-ea"/>
                        </a:rPr>
                        <a:t>内存块</a:t>
                      </a:r>
                      <a:r>
                        <a:rPr lang="en-US" altLang="zh-CN" sz="1800" b="1">
                          <a:solidFill>
                            <a:schemeClr val="tx1"/>
                          </a:solidFill>
                          <a:sym typeface="+mn-ea"/>
                        </a:rPr>
                        <a:t>2</a:t>
                      </a:r>
                      <a:endParaRPr lang="en-US" altLang="zh-CN" sz="1800" b="1">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2</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3</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3</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4</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7350">
                <a:tc>
                  <a:txBody>
                    <a:bodyPr/>
                    <a:p>
                      <a:pPr algn="ctr">
                        <a:buNone/>
                      </a:pPr>
                      <a:r>
                        <a:rPr lang="zh-CN" altLang="en-US" sz="1800" b="1">
                          <a:solidFill>
                            <a:schemeClr val="tx1"/>
                          </a:solidFill>
                          <a:sym typeface="+mn-ea"/>
                        </a:rPr>
                        <a:t>内存块</a:t>
                      </a:r>
                      <a:r>
                        <a:rPr lang="en-US" altLang="zh-CN" sz="1800" b="1">
                          <a:solidFill>
                            <a:schemeClr val="tx1"/>
                          </a:solidFill>
                          <a:sym typeface="+mn-ea"/>
                        </a:rPr>
                        <a:t>3</a:t>
                      </a:r>
                      <a:endParaRPr lang="en-US" altLang="zh-CN" sz="1800" b="1">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1</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2</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2</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87350">
                <a:tc>
                  <a:txBody>
                    <a:bodyPr/>
                    <a:p>
                      <a:pPr algn="ctr">
                        <a:buNone/>
                      </a:pPr>
                      <a:r>
                        <a:rPr lang="zh-CN" altLang="en-US" sz="1800" b="1">
                          <a:solidFill>
                            <a:schemeClr val="tx1"/>
                          </a:solidFill>
                          <a:sym typeface="+mn-ea"/>
                        </a:rPr>
                        <a:t>内存块</a:t>
                      </a:r>
                      <a:r>
                        <a:rPr lang="en-US" altLang="zh-CN" sz="1800" b="1">
                          <a:solidFill>
                            <a:schemeClr val="tx1"/>
                          </a:solidFill>
                          <a:sym typeface="+mn-ea"/>
                        </a:rPr>
                        <a:t>4</a:t>
                      </a:r>
                      <a:endParaRPr lang="en-US" altLang="zh-CN" sz="1800" b="1">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0</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0</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rgbClr val="C00000"/>
                          </a:solidFill>
                        </a:rPr>
                        <a:t>1</a:t>
                      </a:r>
                      <a:endParaRPr lang="en-US" altLang="zh-CN" b="1">
                        <a:solidFill>
                          <a:srgbClr val="C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en-US" altLang="zh-CN" b="1">
                          <a:solidFill>
                            <a:schemeClr val="tx1"/>
                          </a:solidFill>
                        </a:rPr>
                        <a:t>1</a:t>
                      </a:r>
                      <a:endParaRPr lang="en-US" altLang="zh-CN"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640080">
                <a:tc>
                  <a:txBody>
                    <a:bodyPr/>
                    <a:p>
                      <a:pPr algn="ctr">
                        <a:buNone/>
                      </a:pPr>
                      <a:r>
                        <a:rPr lang="zh-CN" altLang="en-US" b="1">
                          <a:solidFill>
                            <a:schemeClr val="tx1"/>
                          </a:solidFill>
                        </a:rPr>
                        <a:t>是否</a:t>
                      </a:r>
                      <a:endParaRPr lang="zh-CN" altLang="en-US" b="1">
                        <a:solidFill>
                          <a:schemeClr val="tx1"/>
                        </a:solidFill>
                      </a:endParaRPr>
                    </a:p>
                    <a:p>
                      <a:pPr algn="ctr">
                        <a:buNone/>
                      </a:pPr>
                      <a:r>
                        <a:rPr lang="zh-CN" altLang="en-US" b="1">
                          <a:solidFill>
                            <a:schemeClr val="tx1"/>
                          </a:solidFill>
                        </a:rPr>
                        <a:t>缺页</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latin typeface="Arial" panose="020B0604020202020204" pitchFamily="34" charset="0"/>
                        <a:cs typeface="Arial" panose="020B0604020202020204" pitchFamily="34"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sz="1800" b="1">
                          <a:solidFill>
                            <a:schemeClr val="tx1"/>
                          </a:solidFill>
                          <a:latin typeface="Arial" panose="020B0604020202020204" pitchFamily="34" charset="0"/>
                          <a:cs typeface="Arial" panose="020B0604020202020204" pitchFamily="34" charset="0"/>
                          <a:sym typeface="+mn-ea"/>
                        </a:rPr>
                        <a:t>√</a:t>
                      </a:r>
                      <a:endParaRPr lang="zh-CN" altLang="en-US" sz="1800" b="1">
                        <a:solidFill>
                          <a:schemeClr val="tx1"/>
                        </a:solidFill>
                        <a:latin typeface="Arial" panose="020B0604020202020204" pitchFamily="34" charset="0"/>
                        <a:cs typeface="Arial" panose="020B0604020202020204" pitchFamily="34" charset="0"/>
                      </a:endParaRPr>
                    </a:p>
                    <a:p>
                      <a:pPr algn="ctr">
                        <a:buNone/>
                      </a:pP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7" grpId="0"/>
      <p:bldP spid="7" grpId="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2"/>
          <p:cNvSpPr>
            <a:spLocks noGrp="1"/>
          </p:cNvSpPr>
          <p:nvPr>
            <p:ph idx="1"/>
          </p:nvPr>
        </p:nvSpPr>
        <p:spPr/>
        <p:txBody>
          <a:bodyPr wrap="square" lIns="91440" tIns="45720" rIns="91440" bIns="45720" anchor="t" anchorCtr="0"/>
          <a:p>
            <a:pPr eaLnBrk="1" hangingPunct="1">
              <a:lnSpc>
                <a:spcPct val="90000"/>
              </a:lnSpc>
            </a:pPr>
            <a:r>
              <a:rPr lang="en-US" altLang="zh-CN" dirty="0">
                <a:solidFill>
                  <a:srgbClr val="0000FF"/>
                </a:solidFill>
              </a:rPr>
              <a:t>Belady</a:t>
            </a:r>
            <a:r>
              <a:rPr lang="zh-CN" altLang="en-US" dirty="0">
                <a:solidFill>
                  <a:srgbClr val="0000FF"/>
                </a:solidFill>
              </a:rPr>
              <a:t>现象</a:t>
            </a:r>
            <a:endParaRPr lang="zh-CN" altLang="en-US" dirty="0">
              <a:solidFill>
                <a:srgbClr val="0000FF"/>
              </a:solidFill>
            </a:endParaRPr>
          </a:p>
          <a:p>
            <a:pPr lvl="1" eaLnBrk="1" hangingPunct="1">
              <a:lnSpc>
                <a:spcPct val="90000"/>
              </a:lnSpc>
            </a:pPr>
            <a:r>
              <a:rPr lang="zh-CN" altLang="en-US" dirty="0"/>
              <a:t>一个进程</a:t>
            </a:r>
            <a:r>
              <a:rPr lang="en-US" altLang="zh-CN" dirty="0"/>
              <a:t>P</a:t>
            </a:r>
            <a:r>
              <a:rPr lang="zh-CN" altLang="en-US" dirty="0"/>
              <a:t>要访问</a:t>
            </a:r>
            <a:r>
              <a:rPr lang="en-US" altLang="zh-CN" dirty="0"/>
              <a:t>M</a:t>
            </a:r>
            <a:r>
              <a:rPr lang="zh-CN" altLang="en-US" dirty="0"/>
              <a:t>个页，</a:t>
            </a:r>
            <a:r>
              <a:rPr lang="en-US" altLang="zh-CN" dirty="0"/>
              <a:t>OS</a:t>
            </a:r>
            <a:r>
              <a:rPr lang="zh-CN" altLang="en-US" dirty="0"/>
              <a:t>分配</a:t>
            </a:r>
            <a:r>
              <a:rPr lang="en-US" altLang="zh-CN" dirty="0"/>
              <a:t>N</a:t>
            </a:r>
            <a:r>
              <a:rPr lang="zh-CN" altLang="en-US" dirty="0"/>
              <a:t>个内存页面给进程</a:t>
            </a:r>
            <a:r>
              <a:rPr lang="en-US" altLang="zh-CN" dirty="0"/>
              <a:t>P；</a:t>
            </a:r>
            <a:r>
              <a:rPr lang="zh-CN" altLang="en-US" dirty="0"/>
              <a:t>对一个访问序列</a:t>
            </a:r>
            <a:r>
              <a:rPr lang="en-US" altLang="zh-CN" dirty="0"/>
              <a:t>S，</a:t>
            </a:r>
            <a:r>
              <a:rPr lang="zh-CN" altLang="en-US" dirty="0"/>
              <a:t>发生缺页次数为</a:t>
            </a:r>
            <a:r>
              <a:rPr lang="en-US" altLang="zh-CN" dirty="0"/>
              <a:t>PE（S,N）。</a:t>
            </a:r>
            <a:r>
              <a:rPr lang="zh-CN" altLang="en-US" dirty="0"/>
              <a:t>当</a:t>
            </a:r>
            <a:r>
              <a:rPr lang="en-US" altLang="zh-CN" dirty="0"/>
              <a:t>N</a:t>
            </a:r>
            <a:r>
              <a:rPr lang="zh-CN" altLang="en-US" dirty="0"/>
              <a:t>增大时，</a:t>
            </a:r>
            <a:r>
              <a:rPr lang="en-US" altLang="zh-CN" dirty="0"/>
              <a:t>PE(S, N)</a:t>
            </a:r>
            <a:r>
              <a:rPr lang="zh-CN" altLang="en-US" dirty="0"/>
              <a:t>时而增大，时而减小。</a:t>
            </a:r>
            <a:endParaRPr lang="zh-CN" altLang="en-US" dirty="0"/>
          </a:p>
          <a:p>
            <a:pPr eaLnBrk="1" hangingPunct="1">
              <a:lnSpc>
                <a:spcPct val="90000"/>
              </a:lnSpc>
            </a:pPr>
            <a:r>
              <a:rPr lang="en-US" altLang="zh-CN" dirty="0"/>
              <a:t>Belady</a:t>
            </a:r>
            <a:r>
              <a:rPr lang="zh-CN" altLang="en-US" dirty="0"/>
              <a:t>现象的原因</a:t>
            </a:r>
            <a:endParaRPr lang="zh-CN" altLang="en-US" dirty="0"/>
          </a:p>
          <a:p>
            <a:pPr lvl="1" eaLnBrk="1" hangingPunct="1">
              <a:lnSpc>
                <a:spcPct val="90000"/>
              </a:lnSpc>
            </a:pPr>
            <a:r>
              <a:rPr lang="en-US" altLang="zh-CN" dirty="0"/>
              <a:t>FIFO</a:t>
            </a:r>
            <a:r>
              <a:rPr lang="zh-CN" altLang="en-US" dirty="0"/>
              <a:t>算法的置换特征与进程访问内存的动态特征是矛盾的，即被置换的页面并不是进程不会访问的。 </a:t>
            </a:r>
            <a:endParaRPr lang="zh-CN" altLang="en-US" dirty="0"/>
          </a:p>
        </p:txBody>
      </p:sp>
      <p:pic>
        <p:nvPicPr>
          <p:cNvPr id="141315" name="Picture 5"/>
          <p:cNvPicPr>
            <a:picLocks noChangeAspect="1"/>
          </p:cNvPicPr>
          <p:nvPr/>
        </p:nvPicPr>
        <p:blipFill>
          <a:blip r:embed="rId1"/>
          <a:srcRect l="1105" t="8435" r="3175" b="9081"/>
          <a:stretch>
            <a:fillRect/>
          </a:stretch>
        </p:blipFill>
        <p:spPr>
          <a:xfrm>
            <a:off x="2214563" y="3352800"/>
            <a:ext cx="5021262" cy="3244850"/>
          </a:xfrm>
          <a:prstGeom prst="rect">
            <a:avLst/>
          </a:prstGeom>
          <a:noFill/>
          <a:ln w="57150" cap="flat" cmpd="thickThin">
            <a:solidFill>
              <a:schemeClr val="tx1"/>
            </a:solidFill>
            <a:prstDash val="solid"/>
            <a:miter/>
            <a:headEnd type="none" w="med" len="med"/>
            <a:tailEnd type="none" w="med" len="med"/>
          </a:ln>
        </p:spPr>
      </p:pic>
      <p:sp>
        <p:nvSpPr>
          <p:cNvPr id="138241" name="Rectangle 2"/>
          <p:cNvSpPr>
            <a:spLocks noGrp="1"/>
          </p:cNvSpPr>
          <p:nvPr>
            <p:ph type="title"/>
          </p:nvPr>
        </p:nvSpPr>
        <p:spPr>
          <a:xfrm>
            <a:off x="0" y="44450"/>
            <a:ext cx="7772400" cy="455613"/>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3"/>
          <p:cNvSpPr>
            <a:spLocks noGrp="1"/>
          </p:cNvSpPr>
          <p:nvPr>
            <p:ph type="body" sz="half" idx="1"/>
          </p:nvPr>
        </p:nvSpPr>
        <p:spPr>
          <a:xfrm>
            <a:off x="179705" y="548640"/>
            <a:ext cx="8789035" cy="2451735"/>
          </a:xfrm>
        </p:spPr>
        <p:txBody>
          <a:bodyPr wrap="square" lIns="91440" tIns="45720" rIns="91440" bIns="45720" anchor="t" anchorCtr="0"/>
          <a:p>
            <a:pPr eaLnBrk="1" hangingPunct="1">
              <a:buClrTx/>
              <a:buSzTx/>
              <a:buFontTx/>
            </a:pPr>
            <a:r>
              <a:rPr lang="zh-CN" altLang="en-US" sz="2400" dirty="0">
                <a:latin typeface="宋体" panose="02010600030101010101" pitchFamily="2" charset="-122"/>
                <a:ea typeface="宋体" panose="02010600030101010101" pitchFamily="2" charset="-122"/>
                <a:sym typeface="+mn-ea"/>
              </a:rPr>
              <a:t>最近最久未使用</a:t>
            </a:r>
            <a:r>
              <a:rPr lang="en-US" altLang="zh-CN" sz="2400" dirty="0">
                <a:latin typeface="宋体" panose="02010600030101010101" pitchFamily="2" charset="-122"/>
                <a:ea typeface="宋体" panose="02010600030101010101" pitchFamily="2" charset="-122"/>
                <a:sym typeface="+mn-ea"/>
              </a:rPr>
              <a:t>(LRU)</a:t>
            </a:r>
            <a:r>
              <a:rPr lang="zh-CN" altLang="en-US" sz="2400" dirty="0">
                <a:latin typeface="宋体" panose="02010600030101010101" pitchFamily="2" charset="-122"/>
                <a:ea typeface="宋体" panose="02010600030101010101" pitchFamily="2" charset="-122"/>
                <a:sym typeface="+mn-ea"/>
              </a:rPr>
              <a:t>页面置换算法</a:t>
            </a:r>
            <a:r>
              <a:rPr lang="zh-CN" altLang="en-US" sz="2400" dirty="0">
                <a:ea typeface="宋体" panose="02010600030101010101" pitchFamily="2" charset="-122"/>
                <a:sym typeface="+mn-ea"/>
              </a:rPr>
              <a:t> </a:t>
            </a:r>
            <a:endParaRPr lang="en-US" altLang="zh-CN" sz="2400" dirty="0">
              <a:ea typeface="宋体" panose="02010600030101010101" pitchFamily="2" charset="-122"/>
            </a:endParaRPr>
          </a:p>
          <a:p>
            <a:pPr lvl="1" eaLnBrk="1" hangingPunct="1"/>
            <a:r>
              <a:rPr lang="zh-CN" altLang="en-US" sz="2000" dirty="0"/>
              <a:t>利用“最近的过去”预测“最近的将来”，最久未用的予以淘汰。</a:t>
            </a:r>
            <a:endParaRPr lang="zh-CN" altLang="en-US" sz="2000" dirty="0"/>
          </a:p>
          <a:p>
            <a:pPr lvl="1" eaLnBrk="1" hangingPunct="1"/>
            <a:r>
              <a:rPr lang="zh-CN" altLang="en-US" sz="2000" dirty="0"/>
              <a:t>选择内存中最久未使用的页面置换。这是局部性原理的合理近似，性能接近最佳算法。 </a:t>
            </a:r>
            <a:endParaRPr lang="zh-CN" altLang="en-US" sz="2000" dirty="0"/>
          </a:p>
          <a:p>
            <a:pPr lvl="1" eaLnBrk="1" hangingPunct="1"/>
            <a:r>
              <a:rPr lang="zh-CN" altLang="en-US" sz="2000" dirty="0"/>
              <a:t>实现方法：赋予每个页面对应的页表项中，用</a:t>
            </a:r>
            <a:r>
              <a:rPr lang="zh-CN" altLang="en-US" sz="2000" dirty="0">
                <a:solidFill>
                  <a:srgbClr val="C00000"/>
                </a:solidFill>
              </a:rPr>
              <a:t>访问字段</a:t>
            </a:r>
            <a:r>
              <a:rPr lang="zh-CN" altLang="en-US" sz="2000" dirty="0"/>
              <a:t>记录该页面自上次被访问以来所经历的时间</a:t>
            </a:r>
            <a:r>
              <a:rPr lang="en-US" altLang="zh-CN" sz="2000" dirty="0"/>
              <a:t>t.</a:t>
            </a:r>
            <a:r>
              <a:rPr lang="zh-CN" altLang="en-US" sz="2000" dirty="0"/>
              <a:t>当需要</a:t>
            </a:r>
            <a:r>
              <a:rPr lang="zh-CN" altLang="en-US" sz="2000" dirty="0">
                <a:solidFill>
                  <a:srgbClr val="C00000"/>
                </a:solidFill>
              </a:rPr>
              <a:t>淘汰一个页面</a:t>
            </a:r>
            <a:r>
              <a:rPr lang="zh-CN" altLang="en-US" sz="2000" dirty="0"/>
              <a:t>时，选择现有页面中</a:t>
            </a:r>
            <a:r>
              <a:rPr lang="en-US" altLang="zh-CN" sz="2000" dirty="0"/>
              <a:t>t</a:t>
            </a:r>
            <a:r>
              <a:rPr lang="zh-CN" altLang="en-US" sz="2000" dirty="0"/>
              <a:t>值最大的，即最近最久未使用的</a:t>
            </a:r>
            <a:r>
              <a:rPr lang="zh-CN" altLang="en-US" sz="2000" dirty="0"/>
              <a:t>页面。</a:t>
            </a:r>
            <a:endParaRPr lang="zh-CN" altLang="en-US" sz="2000" dirty="0"/>
          </a:p>
          <a:p>
            <a:pPr lvl="1" eaLnBrk="1" hangingPunct="1"/>
            <a:endParaRPr lang="zh-CN" altLang="en-US" sz="2000" dirty="0"/>
          </a:p>
        </p:txBody>
      </p:sp>
      <p:graphicFrame>
        <p:nvGraphicFramePr>
          <p:cNvPr id="142339" name="Object 4"/>
          <p:cNvGraphicFramePr>
            <a:graphicFrameLocks noGrp="1" noChangeAspect="1"/>
          </p:cNvGraphicFramePr>
          <p:nvPr>
            <p:ph sz="half" idx="2"/>
          </p:nvPr>
        </p:nvGraphicFramePr>
        <p:xfrm>
          <a:off x="611505" y="3026410"/>
          <a:ext cx="8301990" cy="3041015"/>
        </p:xfrm>
        <a:graphic>
          <a:graphicData uri="http://schemas.openxmlformats.org/presentationml/2006/ole">
            <mc:AlternateContent xmlns:mc="http://schemas.openxmlformats.org/markup-compatibility/2006">
              <mc:Choice xmlns:v="urn:schemas-microsoft-com:vml" Requires="v">
                <p:oleObj spid="_x0000_s3078" name="" r:id="rId1" imgW="5218430" imgH="1984375" progId="Visio.Drawing.6">
                  <p:embed/>
                </p:oleObj>
              </mc:Choice>
              <mc:Fallback>
                <p:oleObj name="" r:id="rId1" imgW="5218430" imgH="1984375" progId="Visio.Drawing.6">
                  <p:embed/>
                  <p:pic>
                    <p:nvPicPr>
                      <p:cNvPr id="0" name="图片 3077"/>
                      <p:cNvPicPr/>
                      <p:nvPr/>
                    </p:nvPicPr>
                    <p:blipFill>
                      <a:blip r:embed="rId2"/>
                      <a:stretch>
                        <a:fillRect/>
                      </a:stretch>
                    </p:blipFill>
                    <p:spPr>
                      <a:xfrm>
                        <a:off x="611505" y="3026410"/>
                        <a:ext cx="8301990" cy="3041015"/>
                      </a:xfrm>
                      <a:prstGeom prst="rect">
                        <a:avLst/>
                      </a:prstGeom>
                      <a:noFill/>
                      <a:ln w="38100">
                        <a:miter/>
                      </a:ln>
                    </p:spPr>
                  </p:pic>
                </p:oleObj>
              </mc:Fallback>
            </mc:AlternateContent>
          </a:graphicData>
        </a:graphic>
      </p:graphicFrame>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3" name="圆角矩形标注 2"/>
          <p:cNvSpPr/>
          <p:nvPr/>
        </p:nvSpPr>
        <p:spPr>
          <a:xfrm>
            <a:off x="5939790" y="-170815"/>
            <a:ext cx="2774950" cy="1080135"/>
          </a:xfrm>
          <a:prstGeom prst="wedgeRoundRectCallout">
            <a:avLst>
              <a:gd name="adj1" fmla="val -49816"/>
              <a:gd name="adj2" fmla="val -80099"/>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该算法的实现需要专门的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硬件支持，虽然算法</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性能</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好，但实现困难，</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开销大</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528955" y="6092825"/>
            <a:ext cx="8014970" cy="398780"/>
          </a:xfrm>
          <a:prstGeom prst="rect">
            <a:avLst/>
          </a:prstGeom>
          <a:noFill/>
        </p:spPr>
        <p:txBody>
          <a:bodyPr wrap="square" rtlCol="0">
            <a:spAutoFit/>
          </a:bodyPr>
          <a:p>
            <a:r>
              <a:rPr lang="zh-CN" altLang="en-US" sz="2000">
                <a:solidFill>
                  <a:schemeClr val="accent6"/>
                </a:solidFill>
              </a:rPr>
              <a:t>逆向检查，在逆向扫描过程中最后一个出现的页号就是要淘汰的页面。</a:t>
            </a:r>
            <a:endParaRPr lang="zh-CN" altLang="en-US" sz="2000">
              <a:solidFill>
                <a:schemeClr val="accent6"/>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Rectangle 2"/>
          <p:cNvSpPr>
            <a:spLocks noGrp="1"/>
          </p:cNvSpPr>
          <p:nvPr>
            <p:ph idx="1"/>
          </p:nvPr>
        </p:nvSpPr>
        <p:spPr>
          <a:xfrm>
            <a:off x="182245" y="620395"/>
            <a:ext cx="8679815" cy="5634990"/>
          </a:xfrm>
        </p:spPr>
        <p:txBody>
          <a:bodyPr wrap="square" lIns="91440" tIns="45720" rIns="91440" bIns="45720" anchor="t" anchorCtr="0"/>
          <a:p>
            <a:pPr algn="just" eaLnBrk="1" hangingPunct="1"/>
            <a:r>
              <a:rPr lang="en-US" altLang="zh-CN" dirty="0"/>
              <a:t>LRU</a:t>
            </a:r>
            <a:r>
              <a:rPr lang="zh-CN" altLang="en-US" dirty="0"/>
              <a:t>算法的硬件支持</a:t>
            </a:r>
            <a:endParaRPr lang="zh-CN" altLang="en-US" dirty="0"/>
          </a:p>
          <a:p>
            <a:pPr lvl="1" algn="just" eaLnBrk="1" hangingPunct="1"/>
            <a:r>
              <a:rPr lang="zh-CN" altLang="en-US" dirty="0"/>
              <a:t>由于需要记录页面使用时间的先后关系，硬件开销太大。</a:t>
            </a:r>
            <a:endParaRPr lang="zh-CN" altLang="en-US" dirty="0"/>
          </a:p>
          <a:p>
            <a:pPr lvl="1" algn="just" eaLnBrk="1" hangingPunct="1"/>
            <a:r>
              <a:rPr lang="zh-CN" altLang="en-US" dirty="0"/>
              <a:t>硬件机构：</a:t>
            </a:r>
            <a:endParaRPr lang="zh-CN" altLang="en-US" dirty="0"/>
          </a:p>
          <a:p>
            <a:pPr lvl="2" algn="just" eaLnBrk="1" hangingPunct="1"/>
            <a:r>
              <a:rPr lang="zh-CN" altLang="en-US" dirty="0"/>
              <a:t>一个特殊的栈：把被访问的页面移到栈顶，于是栈底的是最久未使用页面。</a:t>
            </a:r>
            <a:endParaRPr lang="zh-CN" altLang="en-US" dirty="0"/>
          </a:p>
          <a:p>
            <a:pPr lvl="2" algn="just" eaLnBrk="1" hangingPunct="1"/>
            <a:r>
              <a:rPr lang="zh-CN" altLang="en-US" dirty="0"/>
              <a:t>每个页面设立移位寄存器：被访问时左边最高位置1，定期右移并且最高位补0，于是寄存器数值最小的是最久未使用页面。 </a:t>
            </a:r>
            <a:endParaRPr lang="zh-CN" altLang="en-US" dirty="0"/>
          </a:p>
        </p:txBody>
      </p:sp>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2"/>
          <p:cNvSpPr>
            <a:spLocks noGrp="1"/>
          </p:cNvSpPr>
          <p:nvPr>
            <p:ph type="title"/>
          </p:nvPr>
        </p:nvSpPr>
        <p:spPr>
          <a:xfrm>
            <a:off x="35560" y="548640"/>
            <a:ext cx="9144000" cy="457200"/>
          </a:xfrm>
        </p:spPr>
        <p:txBody>
          <a:bodyPr wrap="square" lIns="91440" tIns="45720" rIns="91440" bIns="45720" anchor="ctr" anchorCtr="0"/>
          <a:p>
            <a:pPr eaLnBrk="1" hangingPunct="1"/>
            <a:r>
              <a:rPr lang="zh-CN" altLang="en-US" b="1" dirty="0">
                <a:latin typeface="楷体_GB2312" pitchFamily="49" charset="-122"/>
                <a:ea typeface="楷体_GB2312" pitchFamily="49" charset="-122"/>
              </a:rPr>
              <a:t>使用堆栈实现</a:t>
            </a:r>
            <a:r>
              <a:rPr lang="en-US" altLang="zh-CN" b="1" dirty="0">
                <a:latin typeface="楷体_GB2312" pitchFamily="49" charset="-122"/>
                <a:ea typeface="楷体_GB2312" pitchFamily="49" charset="-122"/>
              </a:rPr>
              <a:t>LRU</a:t>
            </a:r>
            <a:r>
              <a:rPr lang="zh-CN" altLang="en-US" b="1" dirty="0">
                <a:latin typeface="楷体_GB2312" pitchFamily="49" charset="-122"/>
                <a:ea typeface="楷体_GB2312" pitchFamily="49" charset="-122"/>
              </a:rPr>
              <a:t>的例子</a:t>
            </a:r>
            <a:endParaRPr lang="zh-CN" altLang="en-US" b="1" dirty="0">
              <a:latin typeface="楷体_GB2312" pitchFamily="49" charset="-122"/>
              <a:ea typeface="楷体_GB2312" pitchFamily="49" charset="-122"/>
            </a:endParaRPr>
          </a:p>
        </p:txBody>
      </p:sp>
      <p:pic>
        <p:nvPicPr>
          <p:cNvPr id="144386" name="Picture 4"/>
          <p:cNvPicPr>
            <a:picLocks noChangeAspect="1"/>
          </p:cNvPicPr>
          <p:nvPr/>
        </p:nvPicPr>
        <p:blipFill>
          <a:blip r:embed="rId1"/>
          <a:srcRect l="926" t="6567" r="926" b="6073"/>
          <a:stretch>
            <a:fillRect/>
          </a:stretch>
        </p:blipFill>
        <p:spPr>
          <a:xfrm>
            <a:off x="1187450" y="1124585"/>
            <a:ext cx="6650355" cy="4439920"/>
          </a:xfrm>
          <a:prstGeom prst="rect">
            <a:avLst/>
          </a:prstGeom>
          <a:noFill/>
          <a:ln w="57150" cap="flat" cmpd="thickThin">
            <a:solidFill>
              <a:schemeClr val="tx1"/>
            </a:solidFill>
            <a:prstDash val="solid"/>
            <a:miter/>
            <a:headEnd type="none" w="med" len="med"/>
            <a:tailEnd type="none" w="med" len="med"/>
          </a:ln>
        </p:spPr>
      </p:pic>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2" name="文本框 1"/>
          <p:cNvSpPr txBox="1"/>
          <p:nvPr/>
        </p:nvSpPr>
        <p:spPr>
          <a:xfrm>
            <a:off x="1331595" y="5805170"/>
            <a:ext cx="6473825" cy="398780"/>
          </a:xfrm>
          <a:prstGeom prst="rect">
            <a:avLst/>
          </a:prstGeom>
          <a:noFill/>
        </p:spPr>
        <p:txBody>
          <a:bodyPr wrap="square" rtlCol="0" anchor="t">
            <a:spAutoFit/>
          </a:bodyPr>
          <a:p>
            <a:r>
              <a:rPr lang="zh-CN" altLang="en-US" sz="2000" dirty="0">
                <a:solidFill>
                  <a:schemeClr val="accent6"/>
                </a:solidFill>
                <a:sym typeface="+mn-ea"/>
              </a:rPr>
              <a:t>被访问的页面移到栈顶，于是栈底的是最久未使用页面</a:t>
            </a:r>
            <a:endParaRPr lang="zh-CN" altLang="en-US" sz="2000" dirty="0">
              <a:solidFill>
                <a:schemeClr val="accent6"/>
              </a:solidFill>
              <a:sym typeface="+mn-ea"/>
            </a:endParaRPr>
          </a:p>
        </p:txBody>
      </p:sp>
    </p:spTree>
  </p:cSld>
  <p:clrMapOvr>
    <a:masterClrMapping/>
  </p:clrMapOvr>
  <p:transition>
    <p:fade thruBlk="1"/>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3"/>
          <p:cNvSpPr>
            <a:spLocks noGrp="1"/>
          </p:cNvSpPr>
          <p:nvPr>
            <p:ph idx="1"/>
          </p:nvPr>
        </p:nvSpPr>
        <p:spPr>
          <a:xfrm>
            <a:off x="179705" y="692150"/>
            <a:ext cx="8697595" cy="4344035"/>
          </a:xfrm>
        </p:spPr>
        <p:txBody>
          <a:bodyPr wrap="square" lIns="91440" tIns="45720" rIns="91440" bIns="45720" anchor="t" anchorCtr="0"/>
          <a:p>
            <a:pPr algn="just" eaLnBrk="1" hangingPunct="1"/>
            <a:r>
              <a:rPr lang="zh-CN" altLang="en-US" sz="2400" dirty="0"/>
              <a:t>最近最久未使用算法要求硬件支持，实际采用</a:t>
            </a:r>
            <a:r>
              <a:rPr lang="en-US" altLang="zh-CN" sz="2400" dirty="0"/>
              <a:t>LRU</a:t>
            </a:r>
            <a:r>
              <a:rPr lang="zh-CN" altLang="en-US" sz="2400" dirty="0"/>
              <a:t>近似算法。</a:t>
            </a:r>
            <a:endParaRPr lang="zh-CN" altLang="en-US" sz="2400" dirty="0"/>
          </a:p>
          <a:p>
            <a:pPr algn="just" eaLnBrk="1" hangingPunct="1"/>
            <a:r>
              <a:rPr lang="zh-CN" altLang="en-US" sz="2400" dirty="0"/>
              <a:t>时钟置换算法：</a:t>
            </a:r>
            <a:r>
              <a:rPr lang="en-US" altLang="zh-CN" sz="2400" dirty="0">
                <a:solidFill>
                  <a:srgbClr val="C00000"/>
                </a:solidFill>
                <a:sym typeface="+mn-ea"/>
              </a:rPr>
              <a:t>CLOCK</a:t>
            </a:r>
            <a:r>
              <a:rPr lang="zh-CN" altLang="en-US" sz="2400" dirty="0"/>
              <a:t>算法也称</a:t>
            </a:r>
            <a:r>
              <a:rPr lang="zh-CN" altLang="en-US" sz="2400" dirty="0">
                <a:solidFill>
                  <a:srgbClr val="C00000"/>
                </a:solidFill>
              </a:rPr>
              <a:t>最近未使用算法</a:t>
            </a:r>
            <a:r>
              <a:rPr lang="zh-CN" altLang="en-US" sz="2400" dirty="0"/>
              <a:t>(</a:t>
            </a:r>
            <a:r>
              <a:rPr lang="en-US" altLang="zh-CN" sz="2400" dirty="0"/>
              <a:t>NRU, Not Recently Used)</a:t>
            </a:r>
            <a:r>
              <a:rPr lang="zh-CN" altLang="en-US" sz="2400" dirty="0"/>
              <a:t>或二次机会算法，它是</a:t>
            </a:r>
            <a:r>
              <a:rPr lang="en-US" altLang="zh-CN" sz="2400" dirty="0"/>
              <a:t>LRU</a:t>
            </a:r>
            <a:r>
              <a:rPr lang="zh-CN" altLang="en-US" sz="2400" dirty="0"/>
              <a:t>和</a:t>
            </a:r>
            <a:r>
              <a:rPr lang="en-US" altLang="zh-CN" sz="2400" dirty="0">
                <a:sym typeface="+mn-ea"/>
              </a:rPr>
              <a:t>FIFO</a:t>
            </a:r>
            <a:r>
              <a:rPr lang="zh-CN" altLang="en-US" sz="2400" dirty="0"/>
              <a:t>的折衷。</a:t>
            </a:r>
            <a:endParaRPr lang="zh-CN" altLang="en-US" sz="2400" dirty="0"/>
          </a:p>
          <a:p>
            <a:pPr algn="just" eaLnBrk="1" hangingPunct="1"/>
            <a:r>
              <a:rPr lang="zh-CN" altLang="en-US" sz="2400" dirty="0"/>
              <a:t>简单的</a:t>
            </a:r>
            <a:r>
              <a:rPr lang="en-US" altLang="zh-CN" sz="2400" dirty="0"/>
              <a:t>CLOCK</a:t>
            </a:r>
            <a:r>
              <a:rPr lang="zh-CN" altLang="en-US" sz="2400" dirty="0"/>
              <a:t>算法：为每个页面设置一个</a:t>
            </a:r>
            <a:r>
              <a:rPr lang="zh-CN" altLang="en-US" sz="2400" dirty="0">
                <a:solidFill>
                  <a:srgbClr val="C00000"/>
                </a:solidFill>
              </a:rPr>
              <a:t>访问位</a:t>
            </a:r>
            <a:r>
              <a:rPr lang="zh-CN" altLang="en-US" sz="2400" dirty="0"/>
              <a:t>，再将内存中的页面都通过链接指针链接成一个循环队列。当某页被访问时，其标志位为</a:t>
            </a:r>
            <a:r>
              <a:rPr lang="en-US" altLang="zh-CN" sz="2400" dirty="0"/>
              <a:t>1</a:t>
            </a:r>
            <a:r>
              <a:rPr lang="zh-CN" altLang="en-US" sz="2400" dirty="0"/>
              <a:t>。当需要淘汰一个页面时，只需检查页的</a:t>
            </a:r>
            <a:r>
              <a:rPr lang="zh-CN" altLang="en-US" sz="2400" dirty="0">
                <a:solidFill>
                  <a:schemeClr val="tx1"/>
                </a:solidFill>
              </a:rPr>
              <a:t>访问位</a:t>
            </a:r>
            <a:r>
              <a:rPr lang="zh-CN" altLang="en-US" sz="2400" dirty="0"/>
              <a:t>。如果是</a:t>
            </a:r>
            <a:r>
              <a:rPr lang="en-US" altLang="zh-CN" sz="2400" dirty="0"/>
              <a:t>0</a:t>
            </a:r>
            <a:r>
              <a:rPr lang="zh-CN" altLang="en-US" sz="2400" dirty="0"/>
              <a:t>，就选择将该页换出；如果是</a:t>
            </a:r>
            <a:r>
              <a:rPr lang="en-US" altLang="zh-CN" sz="2400" dirty="0"/>
              <a:t>1</a:t>
            </a:r>
            <a:r>
              <a:rPr lang="zh-CN" altLang="en-US" sz="2400" dirty="0"/>
              <a:t>，则将它置</a:t>
            </a:r>
            <a:r>
              <a:rPr lang="en-US" altLang="zh-CN" sz="2400" dirty="0"/>
              <a:t>0</a:t>
            </a:r>
            <a:r>
              <a:rPr lang="zh-CN" altLang="en-US" sz="2400" dirty="0"/>
              <a:t>，暂不换出，继续检查下一个页面；若第一轮扫描中所有页面都是</a:t>
            </a:r>
            <a:r>
              <a:rPr lang="en-US" altLang="zh-CN" sz="2400" dirty="0"/>
              <a:t>1</a:t>
            </a:r>
            <a:r>
              <a:rPr lang="zh-CN" altLang="en-US" sz="2400" dirty="0"/>
              <a:t>，则将这些页面的</a:t>
            </a:r>
            <a:r>
              <a:rPr lang="zh-CN" altLang="en-US" sz="2400" dirty="0">
                <a:sym typeface="+mn-ea"/>
              </a:rPr>
              <a:t>访问位</a:t>
            </a:r>
            <a:r>
              <a:rPr lang="zh-CN" altLang="en-US" sz="2400" dirty="0"/>
              <a:t>依次置为</a:t>
            </a:r>
            <a:r>
              <a:rPr lang="en-US" altLang="zh-CN" sz="2400" dirty="0"/>
              <a:t>0</a:t>
            </a:r>
            <a:r>
              <a:rPr lang="zh-CN" altLang="en-US" sz="2400" dirty="0"/>
              <a:t>后，再进行第二轮扫描（第二轮扫描中一定会有</a:t>
            </a:r>
            <a:r>
              <a:rPr lang="zh-CN" altLang="en-US" sz="2400" dirty="0">
                <a:sym typeface="+mn-ea"/>
              </a:rPr>
              <a:t>访问位</a:t>
            </a:r>
            <a:r>
              <a:rPr lang="zh-CN" altLang="en-US" sz="2400" dirty="0"/>
              <a:t>为</a:t>
            </a:r>
            <a:r>
              <a:rPr lang="en-US" altLang="zh-CN" sz="2400" dirty="0"/>
              <a:t>0</a:t>
            </a:r>
            <a:r>
              <a:rPr lang="zh-CN" altLang="en-US" sz="2400" dirty="0"/>
              <a:t>的页面，因此简单的</a:t>
            </a:r>
            <a:r>
              <a:rPr lang="en-US" altLang="zh-CN" sz="2400" dirty="0"/>
              <a:t>CLOCK</a:t>
            </a:r>
            <a:r>
              <a:rPr lang="zh-CN" altLang="en-US" sz="2400" dirty="0"/>
              <a:t>算法选择一个淘汰页面最多经过两轮</a:t>
            </a:r>
            <a:r>
              <a:rPr lang="zh-CN" altLang="en-US" sz="2400" dirty="0"/>
              <a:t>扫描）</a:t>
            </a:r>
            <a:endParaRPr lang="zh-CN" altLang="en-US" sz="2400" dirty="0"/>
          </a:p>
        </p:txBody>
      </p:sp>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graphicFrame>
        <p:nvGraphicFramePr>
          <p:cNvPr id="9" name="表格 8"/>
          <p:cNvGraphicFramePr/>
          <p:nvPr/>
        </p:nvGraphicFramePr>
        <p:xfrm>
          <a:off x="1764030" y="5156835"/>
          <a:ext cx="6148070" cy="381000"/>
        </p:xfrm>
        <a:graphic>
          <a:graphicData uri="http://schemas.openxmlformats.org/drawingml/2006/table">
            <a:tbl>
              <a:tblPr firstRow="1" bandRow="1">
                <a:tableStyleId>{5C22544A-7EE6-4342-B048-85BDC9FD1C3A}</a:tableStyleId>
              </a:tblPr>
              <a:tblGrid>
                <a:gridCol w="751205"/>
                <a:gridCol w="1207135"/>
                <a:gridCol w="925195"/>
                <a:gridCol w="1174115"/>
                <a:gridCol w="875665"/>
                <a:gridCol w="1214755"/>
              </a:tblGrid>
              <a:tr h="381000">
                <a:tc>
                  <a:txBody>
                    <a:bodyPr/>
                    <a:p>
                      <a:pPr algn="ctr">
                        <a:buNone/>
                      </a:pPr>
                      <a:r>
                        <a:rPr lang="zh-CN" altLang="en-US" b="1">
                          <a:solidFill>
                            <a:schemeClr val="tx1"/>
                          </a:solidFill>
                        </a:rPr>
                        <a:t>页号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内存块号</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状态位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访问字段</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修改位</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lgn="ctr">
                        <a:buNone/>
                      </a:pPr>
                      <a:r>
                        <a:rPr lang="zh-CN" altLang="en-US" b="1">
                          <a:solidFill>
                            <a:schemeClr val="tx1"/>
                          </a:solidFill>
                        </a:rPr>
                        <a:t>外存地址</a:t>
                      </a:r>
                      <a:endParaRPr lang="zh-CN" altLang="en-US" b="1">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ransition>
    <p:fade thruBlk="1"/>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2"/>
          <p:cNvSpPr>
            <a:spLocks noGrp="1"/>
          </p:cNvSpPr>
          <p:nvPr>
            <p:ph idx="1"/>
          </p:nvPr>
        </p:nvSpPr>
        <p:spPr>
          <a:xfrm>
            <a:off x="259715" y="501015"/>
            <a:ext cx="8568055" cy="5405755"/>
          </a:xfrm>
        </p:spPr>
        <p:txBody>
          <a:bodyPr wrap="square" lIns="91440" tIns="45720" rIns="91440" bIns="45720" anchor="t" anchorCtr="0"/>
          <a:p>
            <a:pPr algn="just" eaLnBrk="1" hangingPunct="1"/>
            <a:r>
              <a:rPr lang="zh-CN" altLang="en-US" dirty="0"/>
              <a:t>简单的</a:t>
            </a:r>
            <a:r>
              <a:rPr lang="en-US" altLang="zh-CN" dirty="0"/>
              <a:t>Clock</a:t>
            </a:r>
            <a:r>
              <a:rPr lang="zh-CN" altLang="en-US" dirty="0"/>
              <a:t>置换算法 </a:t>
            </a:r>
            <a:endParaRPr lang="zh-CN" altLang="en-US" dirty="0"/>
          </a:p>
          <a:p>
            <a:pPr algn="just" eaLnBrk="1" hangingPunct="1"/>
            <a:endParaRPr lang="zh-CN" altLang="en-US" dirty="0"/>
          </a:p>
          <a:p>
            <a:pPr algn="just" eaLnBrk="1" hangingPunct="1"/>
            <a:endParaRPr lang="zh-CN" altLang="en-US" dirty="0"/>
          </a:p>
          <a:p>
            <a:pPr algn="just" eaLnBrk="1" hangingPunct="1"/>
            <a:endParaRPr lang="zh-CN" altLang="en-US" dirty="0"/>
          </a:p>
          <a:p>
            <a:pPr algn="just" eaLnBrk="1" hangingPunct="1"/>
            <a:endParaRPr lang="zh-CN" altLang="en-US" dirty="0"/>
          </a:p>
          <a:p>
            <a:pPr algn="just" eaLnBrk="1" hangingPunct="1"/>
            <a:endParaRPr lang="zh-CN" altLang="en-US" dirty="0"/>
          </a:p>
          <a:p>
            <a:pPr lvl="1" algn="just" eaLnBrk="1" hangingPunct="1"/>
            <a:r>
              <a:rPr lang="zh-CN" altLang="en-US" dirty="0"/>
              <a:t>每页有一个使用</a:t>
            </a:r>
            <a:r>
              <a:rPr lang="zh-CN" altLang="en-US" dirty="0">
                <a:solidFill>
                  <a:srgbClr val="C00000"/>
                </a:solidFill>
              </a:rPr>
              <a:t>访问位</a:t>
            </a:r>
            <a:r>
              <a:rPr lang="en-US" altLang="zh-CN" dirty="0">
                <a:solidFill>
                  <a:srgbClr val="C00000"/>
                </a:solidFill>
              </a:rPr>
              <a:t>A</a:t>
            </a:r>
            <a:r>
              <a:rPr lang="en-US" altLang="zh-CN" dirty="0"/>
              <a:t>，</a:t>
            </a:r>
            <a:r>
              <a:rPr lang="zh-CN" altLang="en-US" dirty="0"/>
              <a:t>若该页被访问则置</a:t>
            </a:r>
            <a:r>
              <a:rPr lang="en-US" altLang="zh-CN" dirty="0"/>
              <a:t>A=1。</a:t>
            </a:r>
            <a:endParaRPr lang="en-US" altLang="zh-CN" dirty="0"/>
          </a:p>
          <a:p>
            <a:pPr lvl="1" algn="just" eaLnBrk="1" hangingPunct="1"/>
            <a:r>
              <a:rPr lang="zh-CN" altLang="en-US" dirty="0"/>
              <a:t>置换时采用一个指针，按照</a:t>
            </a:r>
            <a:r>
              <a:rPr lang="en-US" altLang="zh-CN" dirty="0"/>
              <a:t>FIFO</a:t>
            </a:r>
            <a:r>
              <a:rPr lang="zh-CN" altLang="en-US" dirty="0"/>
              <a:t>算法，寻找</a:t>
            </a:r>
            <a:r>
              <a:rPr lang="en-US" altLang="zh-CN" dirty="0"/>
              <a:t>A=0</a:t>
            </a:r>
            <a:r>
              <a:rPr lang="zh-CN" altLang="en-US" dirty="0"/>
              <a:t>的页面作为被置换页。若</a:t>
            </a:r>
            <a:r>
              <a:rPr lang="en-US" altLang="zh-CN" dirty="0"/>
              <a:t>A=1</a:t>
            </a:r>
            <a:r>
              <a:rPr lang="zh-CN" altLang="en-US" dirty="0"/>
              <a:t>，则重新将它置为</a:t>
            </a:r>
            <a:r>
              <a:rPr lang="en-US" altLang="zh-CN" dirty="0"/>
              <a:t>0</a:t>
            </a:r>
            <a:r>
              <a:rPr lang="zh-CN" altLang="en-US" dirty="0"/>
              <a:t>，暂不换出，给该页第二次驻留内存的机会。若所有页面都检查过，则回到开始位置重新检查。最后指针停留在被置换页的下一个页。</a:t>
            </a:r>
            <a:endParaRPr lang="zh-CN" altLang="en-US" dirty="0"/>
          </a:p>
        </p:txBody>
      </p:sp>
      <p:graphicFrame>
        <p:nvGraphicFramePr>
          <p:cNvPr id="146435" name="Object 4"/>
          <p:cNvGraphicFramePr>
            <a:graphicFrameLocks noChangeAspect="1"/>
          </p:cNvGraphicFramePr>
          <p:nvPr/>
        </p:nvGraphicFramePr>
        <p:xfrm>
          <a:off x="2627630" y="908685"/>
          <a:ext cx="3540125" cy="2367280"/>
        </p:xfrm>
        <a:graphic>
          <a:graphicData uri="http://schemas.openxmlformats.org/presentationml/2006/ole">
            <mc:AlternateContent xmlns:mc="http://schemas.openxmlformats.org/markup-compatibility/2006">
              <mc:Choice xmlns:v="urn:schemas-microsoft-com:vml" Requires="v">
                <p:oleObj spid="_x0000_s3080" name="" r:id="rId1" imgW="3218815" imgH="2155190" progId="Visio.Drawing.6">
                  <p:embed/>
                </p:oleObj>
              </mc:Choice>
              <mc:Fallback>
                <p:oleObj name="" r:id="rId1" imgW="3218815" imgH="2155190" progId="Visio.Drawing.6">
                  <p:embed/>
                  <p:pic>
                    <p:nvPicPr>
                      <p:cNvPr id="0" name="图片 3079"/>
                      <p:cNvPicPr/>
                      <p:nvPr/>
                    </p:nvPicPr>
                    <p:blipFill>
                      <a:blip r:embed="rId2"/>
                      <a:stretch>
                        <a:fillRect/>
                      </a:stretch>
                    </p:blipFill>
                    <p:spPr>
                      <a:xfrm>
                        <a:off x="2627630" y="908685"/>
                        <a:ext cx="3540125" cy="2367280"/>
                      </a:xfrm>
                      <a:prstGeom prst="rect">
                        <a:avLst/>
                      </a:prstGeom>
                      <a:noFill/>
                      <a:ln w="38100">
                        <a:noFill/>
                        <a:miter/>
                      </a:ln>
                    </p:spPr>
                  </p:pic>
                </p:oleObj>
              </mc:Fallback>
            </mc:AlternateContent>
          </a:graphicData>
        </a:graphic>
      </p:graphicFrame>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500380"/>
            <a:ext cx="9144000" cy="830580"/>
          </a:xfrm>
        </p:spPr>
        <p:txBody>
          <a:bodyPr/>
          <a:p>
            <a:r>
              <a:rPr lang="zh-CN" altLang="en-US" sz="2400"/>
              <a:t>例：假设系统为某进程分配了</a:t>
            </a:r>
            <a:r>
              <a:rPr lang="zh-CN" altLang="en-US" sz="2400">
                <a:solidFill>
                  <a:srgbClr val="C00000"/>
                </a:solidFill>
              </a:rPr>
              <a:t>五个</a:t>
            </a:r>
            <a:r>
              <a:rPr lang="zh-CN" altLang="en-US" sz="2400"/>
              <a:t>内存块，并考虑到有以下页面号</a:t>
            </a:r>
            <a:r>
              <a:rPr lang="zh-CN" altLang="en-US" sz="2400"/>
              <a:t>引用串：</a:t>
            </a:r>
            <a:endParaRPr lang="zh-CN" altLang="en-US" sz="2400"/>
          </a:p>
          <a:p>
            <a:r>
              <a:rPr lang="en-US" altLang="zh-CN" sz="2400"/>
              <a:t>1</a:t>
            </a:r>
            <a:r>
              <a:rPr lang="zh-CN" altLang="en-US" sz="2400"/>
              <a:t>，</a:t>
            </a:r>
            <a:r>
              <a:rPr lang="en-US" altLang="zh-CN" sz="2400"/>
              <a:t>3</a:t>
            </a:r>
            <a:r>
              <a:rPr lang="zh-CN" altLang="en-US" sz="2400"/>
              <a:t>，</a:t>
            </a:r>
            <a:r>
              <a:rPr lang="en-US" altLang="zh-CN" sz="2400"/>
              <a:t>4</a:t>
            </a:r>
            <a:r>
              <a:rPr lang="zh-CN" altLang="en-US" sz="2400"/>
              <a:t>，</a:t>
            </a:r>
            <a:r>
              <a:rPr lang="en-US" altLang="zh-CN" sz="2400"/>
              <a:t>2</a:t>
            </a:r>
            <a:r>
              <a:rPr lang="zh-CN" altLang="en-US" sz="2400"/>
              <a:t>，</a:t>
            </a:r>
            <a:r>
              <a:rPr lang="en-US" altLang="zh-CN" sz="2400"/>
              <a:t>5</a:t>
            </a:r>
            <a:r>
              <a:rPr lang="zh-CN" altLang="en-US" sz="2400"/>
              <a:t>，</a:t>
            </a:r>
            <a:r>
              <a:rPr lang="en-US" altLang="zh-CN" sz="2400"/>
              <a:t>6</a:t>
            </a:r>
            <a:r>
              <a:rPr lang="zh-CN" altLang="en-US" sz="2400"/>
              <a:t>，</a:t>
            </a:r>
            <a:r>
              <a:rPr lang="en-US" altLang="zh-CN" sz="2400"/>
              <a:t>3</a:t>
            </a:r>
            <a:r>
              <a:rPr lang="zh-CN" altLang="en-US" sz="2400"/>
              <a:t>，</a:t>
            </a:r>
            <a:r>
              <a:rPr lang="en-US" altLang="zh-CN" sz="2400"/>
              <a:t>4</a:t>
            </a:r>
            <a:r>
              <a:rPr lang="zh-CN" altLang="en-US" sz="2400"/>
              <a:t>，</a:t>
            </a:r>
            <a:r>
              <a:rPr lang="en-US" altLang="zh-CN" sz="2400"/>
              <a:t>7</a:t>
            </a:r>
            <a:endParaRPr lang="en-US" altLang="zh-CN" sz="2400"/>
          </a:p>
        </p:txBody>
      </p:sp>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4" name="上箭头 3"/>
          <p:cNvSpPr/>
          <p:nvPr/>
        </p:nvSpPr>
        <p:spPr>
          <a:xfrm>
            <a:off x="2735580" y="1701165"/>
            <a:ext cx="144145" cy="575945"/>
          </a:xfrm>
          <a:prstGeom prst="upArrow">
            <a:avLst/>
          </a:prstGeom>
          <a:solidFill>
            <a:srgbClr val="5B9BD5"/>
          </a:solidFill>
          <a:ln w="19050"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上箭头 4"/>
          <p:cNvSpPr/>
          <p:nvPr/>
        </p:nvSpPr>
        <p:spPr>
          <a:xfrm>
            <a:off x="3203575" y="1700530"/>
            <a:ext cx="144145" cy="575945"/>
          </a:xfrm>
          <a:prstGeom prst="upArrow">
            <a:avLst/>
          </a:prstGeom>
          <a:solidFill>
            <a:srgbClr val="5B9BD5"/>
          </a:solidFill>
          <a:ln w="19050" cap="flat" cmpd="sng" algn="ctr">
            <a:solidFill>
              <a:schemeClr val="tx1"/>
            </a:solidFill>
            <a:prstDash val="solid"/>
            <a:round/>
            <a:headEnd type="none" w="med" len="med"/>
            <a:tailEnd type="none" w="med" len="med"/>
          </a:ln>
        </p:spPr>
        <p:txBody>
          <a:bodyPr vert="horz" wrap="none" lIns="91440" tIns="45720" rIns="91440" bIns="45720" numCol="1" anchor="ctr" anchorCtr="0" compatLnSpc="1">
            <a:noAutofit/>
          </a:bodyPr>
          <a:p>
            <a:pPr lvl="0" algn="l">
              <a:buClrTx/>
              <a:buSzTx/>
            </a:pPr>
            <a:endParaRPr lang="en-US" altLang="en-US" sz="1800" smtClean="0">
              <a:ln>
                <a:noFill/>
              </a:ln>
              <a:effectLst/>
              <a:sym typeface="+mn-ea"/>
            </a:endParaRPr>
          </a:p>
        </p:txBody>
      </p:sp>
      <p:sp>
        <p:nvSpPr>
          <p:cNvPr id="6" name="上箭头 5"/>
          <p:cNvSpPr/>
          <p:nvPr/>
        </p:nvSpPr>
        <p:spPr>
          <a:xfrm>
            <a:off x="3671570" y="1700530"/>
            <a:ext cx="144145" cy="575945"/>
          </a:xfrm>
          <a:prstGeom prst="upArrow">
            <a:avLst/>
          </a:prstGeom>
          <a:solidFill>
            <a:srgbClr val="5B9BD5"/>
          </a:solidFill>
          <a:ln w="19050" cap="flat" cmpd="sng" algn="ctr">
            <a:solidFill>
              <a:schemeClr val="tx1"/>
            </a:solidFill>
            <a:prstDash val="solid"/>
            <a:round/>
            <a:headEnd type="none" w="med" len="med"/>
            <a:tailEnd type="none" w="med" len="med"/>
          </a:ln>
        </p:spPr>
        <p:txBody>
          <a:bodyPr vert="horz" wrap="none" lIns="91440" tIns="45720" rIns="91440" bIns="45720" numCol="1" anchor="ctr" anchorCtr="0" compatLnSpc="1">
            <a:noAutofit/>
          </a:bodyPr>
          <a:p>
            <a:pPr lvl="0" algn="l">
              <a:buClrTx/>
              <a:buSzTx/>
            </a:pPr>
            <a:endParaRPr lang="en-US" altLang="en-US" sz="1800" smtClean="0">
              <a:ln>
                <a:noFill/>
              </a:ln>
              <a:effectLst/>
              <a:sym typeface="+mn-ea"/>
            </a:endParaRPr>
          </a:p>
        </p:txBody>
      </p:sp>
      <p:sp>
        <p:nvSpPr>
          <p:cNvPr id="7" name="上箭头 6"/>
          <p:cNvSpPr/>
          <p:nvPr/>
        </p:nvSpPr>
        <p:spPr>
          <a:xfrm>
            <a:off x="4139565" y="1700530"/>
            <a:ext cx="144145" cy="575945"/>
          </a:xfrm>
          <a:prstGeom prst="upArrow">
            <a:avLst/>
          </a:prstGeom>
          <a:solidFill>
            <a:srgbClr val="5B9BD5"/>
          </a:solidFill>
          <a:ln w="19050" cap="flat" cmpd="sng" algn="ctr">
            <a:solidFill>
              <a:schemeClr val="tx1"/>
            </a:solidFill>
            <a:prstDash val="solid"/>
            <a:round/>
            <a:headEnd type="none" w="med" len="med"/>
            <a:tailEnd type="none" w="med" len="med"/>
          </a:ln>
        </p:spPr>
        <p:txBody>
          <a:bodyPr vert="horz" wrap="none" lIns="91440" tIns="45720" rIns="91440" bIns="45720" numCol="1" anchor="ctr" anchorCtr="0" compatLnSpc="1">
            <a:noAutofit/>
          </a:bodyPr>
          <a:p>
            <a:pPr lvl="0" algn="l">
              <a:buClrTx/>
              <a:buSzTx/>
            </a:pPr>
            <a:endParaRPr lang="en-US" altLang="en-US" sz="1800" smtClean="0">
              <a:ln>
                <a:noFill/>
              </a:ln>
              <a:effectLst/>
              <a:sym typeface="+mn-ea"/>
            </a:endParaRPr>
          </a:p>
        </p:txBody>
      </p:sp>
      <p:sp>
        <p:nvSpPr>
          <p:cNvPr id="2" name="矩形 1"/>
          <p:cNvSpPr/>
          <p:nvPr/>
        </p:nvSpPr>
        <p:spPr>
          <a:xfrm>
            <a:off x="269875" y="314071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1416685" y="234886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2461895" y="314071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2183765" y="400558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912495" y="400494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2" name="直接箭头连接符 11"/>
          <p:cNvCxnSpPr/>
          <p:nvPr/>
        </p:nvCxnSpPr>
        <p:spPr>
          <a:xfrm flipV="1">
            <a:off x="768350" y="2529205"/>
            <a:ext cx="648335" cy="611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3" name="直接箭头连接符 12"/>
          <p:cNvCxnSpPr>
            <a:stCxn id="8" idx="3"/>
            <a:endCxn id="9" idx="0"/>
          </p:cNvCxnSpPr>
          <p:nvPr/>
        </p:nvCxnSpPr>
        <p:spPr>
          <a:xfrm>
            <a:off x="2444750" y="2529205"/>
            <a:ext cx="531495" cy="611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4" name="直接箭头连接符 13"/>
          <p:cNvCxnSpPr>
            <a:stCxn id="9" idx="2"/>
            <a:endCxn id="10" idx="0"/>
          </p:cNvCxnSpPr>
          <p:nvPr/>
        </p:nvCxnSpPr>
        <p:spPr>
          <a:xfrm flipH="1">
            <a:off x="2698115" y="3500755"/>
            <a:ext cx="278130" cy="50482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5" name="直接箭头连接符 14"/>
          <p:cNvCxnSpPr>
            <a:stCxn id="10" idx="1"/>
            <a:endCxn id="11" idx="3"/>
          </p:cNvCxnSpPr>
          <p:nvPr/>
        </p:nvCxnSpPr>
        <p:spPr>
          <a:xfrm flipH="1" flipV="1">
            <a:off x="1940560" y="4185285"/>
            <a:ext cx="243205" cy="63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6" name="直接箭头连接符 15"/>
          <p:cNvCxnSpPr>
            <a:stCxn id="11" idx="1"/>
            <a:endCxn id="2" idx="2"/>
          </p:cNvCxnSpPr>
          <p:nvPr/>
        </p:nvCxnSpPr>
        <p:spPr>
          <a:xfrm flipH="1" flipV="1">
            <a:off x="784225" y="3500755"/>
            <a:ext cx="128270" cy="68453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17" name="矩形 16"/>
          <p:cNvSpPr/>
          <p:nvPr/>
        </p:nvSpPr>
        <p:spPr>
          <a:xfrm>
            <a:off x="5871210" y="288036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6807200" y="216027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7733665" y="280860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矩形 19"/>
          <p:cNvSpPr/>
          <p:nvPr/>
        </p:nvSpPr>
        <p:spPr>
          <a:xfrm>
            <a:off x="7666355" y="374459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矩形 20"/>
          <p:cNvSpPr/>
          <p:nvPr/>
        </p:nvSpPr>
        <p:spPr>
          <a:xfrm>
            <a:off x="6436995" y="374459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2" name="直接箭头连接符 21"/>
          <p:cNvCxnSpPr>
            <a:stCxn id="17" idx="0"/>
            <a:endCxn id="18" idx="1"/>
          </p:cNvCxnSpPr>
          <p:nvPr/>
        </p:nvCxnSpPr>
        <p:spPr>
          <a:xfrm flipV="1">
            <a:off x="6385560" y="2340610"/>
            <a:ext cx="421640" cy="53975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3" name="直接箭头连接符 22"/>
          <p:cNvCxnSpPr>
            <a:stCxn id="18" idx="3"/>
            <a:endCxn id="19" idx="0"/>
          </p:cNvCxnSpPr>
          <p:nvPr/>
        </p:nvCxnSpPr>
        <p:spPr>
          <a:xfrm>
            <a:off x="7835265" y="2340610"/>
            <a:ext cx="412750" cy="46799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4" name="直接箭头连接符 23"/>
          <p:cNvCxnSpPr>
            <a:stCxn id="19" idx="2"/>
            <a:endCxn id="20" idx="0"/>
          </p:cNvCxnSpPr>
          <p:nvPr/>
        </p:nvCxnSpPr>
        <p:spPr>
          <a:xfrm flipH="1">
            <a:off x="8180705" y="3168650"/>
            <a:ext cx="67310" cy="57594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5" name="直接箭头连接符 24"/>
          <p:cNvCxnSpPr>
            <a:endCxn id="21" idx="3"/>
          </p:cNvCxnSpPr>
          <p:nvPr/>
        </p:nvCxnSpPr>
        <p:spPr>
          <a:xfrm flipH="1">
            <a:off x="7465060" y="3924935"/>
            <a:ext cx="2012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6" name="直接箭头连接符 25"/>
          <p:cNvCxnSpPr>
            <a:stCxn id="21" idx="1"/>
            <a:endCxn id="17" idx="2"/>
          </p:cNvCxnSpPr>
          <p:nvPr/>
        </p:nvCxnSpPr>
        <p:spPr>
          <a:xfrm flipH="1" flipV="1">
            <a:off x="6385560" y="3240405"/>
            <a:ext cx="51435" cy="68453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7" name="文本框 26"/>
          <p:cNvSpPr txBox="1"/>
          <p:nvPr/>
        </p:nvSpPr>
        <p:spPr>
          <a:xfrm>
            <a:off x="1310005" y="4509135"/>
            <a:ext cx="1522730" cy="398780"/>
          </a:xfrm>
          <a:prstGeom prst="rect">
            <a:avLst/>
          </a:prstGeom>
          <a:noFill/>
        </p:spPr>
        <p:txBody>
          <a:bodyPr wrap="square" rtlCol="0" anchor="t">
            <a:spAutoFit/>
          </a:bodyPr>
          <a:p>
            <a:r>
              <a:rPr lang="zh-CN" altLang="en-US" sz="2000" dirty="0">
                <a:solidFill>
                  <a:schemeClr val="tx1"/>
                </a:solidFill>
                <a:sym typeface="+mn-ea"/>
              </a:rPr>
              <a:t>第一轮扫描</a:t>
            </a:r>
            <a:endParaRPr lang="zh-CN" altLang="en-US" sz="2000" dirty="0">
              <a:solidFill>
                <a:schemeClr val="tx1"/>
              </a:solidFill>
              <a:sym typeface="+mn-ea"/>
            </a:endParaRPr>
          </a:p>
        </p:txBody>
      </p:sp>
      <p:sp>
        <p:nvSpPr>
          <p:cNvPr id="41" name="文本框 40"/>
          <p:cNvSpPr txBox="1"/>
          <p:nvPr/>
        </p:nvSpPr>
        <p:spPr>
          <a:xfrm>
            <a:off x="6657975" y="4320540"/>
            <a:ext cx="1522730" cy="398780"/>
          </a:xfrm>
          <a:prstGeom prst="rect">
            <a:avLst/>
          </a:prstGeom>
          <a:noFill/>
        </p:spPr>
        <p:txBody>
          <a:bodyPr wrap="square" rtlCol="0" anchor="t">
            <a:spAutoFit/>
          </a:bodyPr>
          <a:p>
            <a:r>
              <a:rPr lang="zh-CN" altLang="en-US" sz="2000" dirty="0">
                <a:solidFill>
                  <a:schemeClr val="tx1"/>
                </a:solidFill>
                <a:sym typeface="+mn-ea"/>
              </a:rPr>
              <a:t>第</a:t>
            </a:r>
            <a:r>
              <a:rPr lang="zh-CN" altLang="en-US" sz="2000" dirty="0">
                <a:solidFill>
                  <a:schemeClr val="tx1"/>
                </a:solidFill>
                <a:sym typeface="+mn-ea"/>
              </a:rPr>
              <a:t>二轮扫描</a:t>
            </a:r>
            <a:endParaRPr lang="zh-CN" altLang="en-US" sz="2000" dirty="0">
              <a:solidFill>
                <a:schemeClr val="tx1"/>
              </a:solidFill>
              <a:sym typeface="+mn-ea"/>
            </a:endParaRPr>
          </a:p>
        </p:txBody>
      </p:sp>
      <p:sp>
        <p:nvSpPr>
          <p:cNvPr id="42" name="矩形 41"/>
          <p:cNvSpPr/>
          <p:nvPr/>
        </p:nvSpPr>
        <p:spPr>
          <a:xfrm>
            <a:off x="3146425" y="502285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a:xfrm>
            <a:off x="4174490" y="415861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4" name="矩形 43"/>
          <p:cNvSpPr/>
          <p:nvPr/>
        </p:nvSpPr>
        <p:spPr>
          <a:xfrm>
            <a:off x="5202555" y="5022850"/>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矩形 44"/>
          <p:cNvSpPr/>
          <p:nvPr/>
        </p:nvSpPr>
        <p:spPr>
          <a:xfrm>
            <a:off x="5076190" y="587692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6" name="矩形 45"/>
          <p:cNvSpPr/>
          <p:nvPr/>
        </p:nvSpPr>
        <p:spPr>
          <a:xfrm>
            <a:off x="3815715" y="5876925"/>
            <a:ext cx="102806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号页</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7" name="直接箭头连接符 46"/>
          <p:cNvCxnSpPr>
            <a:stCxn id="42" idx="0"/>
            <a:endCxn id="43" idx="1"/>
          </p:cNvCxnSpPr>
          <p:nvPr/>
        </p:nvCxnSpPr>
        <p:spPr>
          <a:xfrm flipV="1">
            <a:off x="3660775" y="4338955"/>
            <a:ext cx="513715" cy="68389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48" name="直接箭头连接符 47"/>
          <p:cNvCxnSpPr>
            <a:stCxn id="43" idx="3"/>
            <a:endCxn id="44" idx="0"/>
          </p:cNvCxnSpPr>
          <p:nvPr/>
        </p:nvCxnSpPr>
        <p:spPr>
          <a:xfrm>
            <a:off x="5202555" y="4338955"/>
            <a:ext cx="514350" cy="68389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49" name="直接箭头连接符 48"/>
          <p:cNvCxnSpPr>
            <a:stCxn id="44" idx="2"/>
            <a:endCxn id="45" idx="0"/>
          </p:cNvCxnSpPr>
          <p:nvPr/>
        </p:nvCxnSpPr>
        <p:spPr>
          <a:xfrm flipH="1">
            <a:off x="5590540" y="5382895"/>
            <a:ext cx="126365" cy="49403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50" name="直接箭头连接符 49"/>
          <p:cNvCxnSpPr>
            <a:stCxn id="45" idx="1"/>
            <a:endCxn id="46" idx="3"/>
          </p:cNvCxnSpPr>
          <p:nvPr/>
        </p:nvCxnSpPr>
        <p:spPr>
          <a:xfrm flipH="1">
            <a:off x="4843780" y="6057265"/>
            <a:ext cx="232410"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51" name="直接箭头连接符 50"/>
          <p:cNvCxnSpPr>
            <a:stCxn id="46" idx="1"/>
            <a:endCxn id="42" idx="2"/>
          </p:cNvCxnSpPr>
          <p:nvPr/>
        </p:nvCxnSpPr>
        <p:spPr>
          <a:xfrm flipH="1" flipV="1">
            <a:off x="3660775" y="5382895"/>
            <a:ext cx="154940" cy="67437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52" name="文本框 51"/>
          <p:cNvSpPr txBox="1"/>
          <p:nvPr/>
        </p:nvSpPr>
        <p:spPr>
          <a:xfrm>
            <a:off x="4572000" y="6243955"/>
            <a:ext cx="791210" cy="392430"/>
          </a:xfrm>
          <a:prstGeom prst="rect">
            <a:avLst/>
          </a:prstGeom>
          <a:noFill/>
        </p:spPr>
        <p:txBody>
          <a:bodyPr wrap="square" rtlCol="0" anchor="t">
            <a:noAutofit/>
          </a:bodyPr>
          <a:p>
            <a:r>
              <a:rPr lang="en-US" altLang="zh-CN" sz="2000" dirty="0">
                <a:solidFill>
                  <a:schemeClr val="tx1"/>
                </a:solidFill>
                <a:sym typeface="+mn-ea"/>
              </a:rPr>
              <a:t>END</a:t>
            </a:r>
            <a:endParaRPr lang="en-US" altLang="zh-CN" sz="2000" dirty="0">
              <a:solidFill>
                <a:schemeClr val="tx1"/>
              </a:solidFill>
              <a:sym typeface="+mn-ea"/>
            </a:endParaRPr>
          </a:p>
        </p:txBody>
      </p:sp>
      <p:sp>
        <p:nvSpPr>
          <p:cNvPr id="53" name="椭圆 52"/>
          <p:cNvSpPr/>
          <p:nvPr/>
        </p:nvSpPr>
        <p:spPr>
          <a:xfrm>
            <a:off x="168910" y="2192020"/>
            <a:ext cx="3491865" cy="2767965"/>
          </a:xfrm>
          <a:prstGeom prst="ellipse">
            <a:avLst/>
          </a:prstGeom>
          <a:noFill/>
          <a:ln w="28575" cap="flat" cmpd="sng" algn="ctr">
            <a:solidFill>
              <a:schemeClr val="tx1"/>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4" name="椭圆 53"/>
          <p:cNvSpPr/>
          <p:nvPr/>
        </p:nvSpPr>
        <p:spPr>
          <a:xfrm>
            <a:off x="5652135" y="2005330"/>
            <a:ext cx="3329940" cy="2758440"/>
          </a:xfrm>
          <a:prstGeom prst="ellipse">
            <a:avLst/>
          </a:prstGeom>
          <a:noFill/>
          <a:ln w="28575" cap="flat" cmpd="sng" algn="ctr">
            <a:solidFill>
              <a:schemeClr val="tx1"/>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5" name="椭圆 54"/>
          <p:cNvSpPr/>
          <p:nvPr/>
        </p:nvSpPr>
        <p:spPr>
          <a:xfrm>
            <a:off x="3025775" y="4004945"/>
            <a:ext cx="3493135" cy="2627630"/>
          </a:xfrm>
          <a:prstGeom prst="ellipse">
            <a:avLst/>
          </a:prstGeom>
          <a:noFill/>
          <a:ln w="28575" cap="flat" cmpd="sng" algn="ctr">
            <a:solidFill>
              <a:schemeClr val="tx1"/>
            </a:solidFill>
            <a:prstDash val="sys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500380"/>
            <a:ext cx="9144000" cy="5900420"/>
          </a:xfrm>
        </p:spPr>
        <p:txBody>
          <a:bodyPr/>
          <a:p>
            <a:r>
              <a:rPr lang="zh-CN" altLang="en-US" sz="2400"/>
              <a:t>改进型的时钟置换算法：简单的时钟置换算法仅考虑到一个页面最近是否被访问过。事实上，如果被淘汰的页面没有被修改过，就不需要执行</a:t>
            </a:r>
            <a:r>
              <a:rPr lang="en-US" altLang="zh-CN" sz="2400"/>
              <a:t>I/O</a:t>
            </a:r>
            <a:r>
              <a:rPr lang="zh-CN" altLang="en-US" sz="2400"/>
              <a:t>操作写回外存。</a:t>
            </a:r>
            <a:r>
              <a:rPr lang="zh-CN" altLang="en-US" sz="2400">
                <a:solidFill>
                  <a:srgbClr val="C00000"/>
                </a:solidFill>
              </a:rPr>
              <a:t>只有被淘汰的页面被修改过时，才需要写回外存</a:t>
            </a:r>
            <a:r>
              <a:rPr lang="zh-CN" altLang="en-US" sz="2400"/>
              <a:t>。</a:t>
            </a:r>
            <a:endParaRPr lang="zh-CN" altLang="en-US" sz="2400"/>
          </a:p>
          <a:p>
            <a:r>
              <a:rPr lang="zh-CN" altLang="en-US" sz="2400"/>
              <a:t>因此，除了考虑一个页面最近没有被访问过之外，操作系统还应考虑页面有没有被修改过。</a:t>
            </a:r>
            <a:r>
              <a:rPr lang="zh-CN" altLang="en-US" sz="2400">
                <a:solidFill>
                  <a:srgbClr val="C00000"/>
                </a:solidFill>
              </a:rPr>
              <a:t>在其他条件相同时，应当优先淘汰没有修改过的页面</a:t>
            </a:r>
            <a:r>
              <a:rPr lang="zh-CN" altLang="en-US" sz="2400"/>
              <a:t>，避免</a:t>
            </a:r>
            <a:r>
              <a:rPr lang="en-US" altLang="zh-CN" sz="2400"/>
              <a:t>I/O</a:t>
            </a:r>
            <a:r>
              <a:rPr lang="zh-CN" altLang="en-US" sz="2400"/>
              <a:t>操作。这就是改进型的时钟置换算法的思想。</a:t>
            </a:r>
            <a:r>
              <a:rPr lang="zh-CN" altLang="en-US" sz="2400">
                <a:solidFill>
                  <a:srgbClr val="C00000"/>
                </a:solidFill>
              </a:rPr>
              <a:t>修改位</a:t>
            </a:r>
            <a:r>
              <a:rPr lang="en-US" altLang="zh-CN" sz="2400">
                <a:solidFill>
                  <a:srgbClr val="C00000"/>
                </a:solidFill>
              </a:rPr>
              <a:t>=0</a:t>
            </a:r>
            <a:r>
              <a:rPr lang="zh-CN" altLang="en-US" sz="2400"/>
              <a:t>，表示页面没有被修改过；</a:t>
            </a:r>
            <a:r>
              <a:rPr lang="zh-CN" altLang="en-US" sz="2400">
                <a:solidFill>
                  <a:srgbClr val="C00000"/>
                </a:solidFill>
              </a:rPr>
              <a:t>修改位</a:t>
            </a:r>
            <a:r>
              <a:rPr lang="en-US" altLang="zh-CN" sz="2400">
                <a:solidFill>
                  <a:srgbClr val="C00000"/>
                </a:solidFill>
              </a:rPr>
              <a:t>=1</a:t>
            </a:r>
            <a:r>
              <a:rPr lang="zh-CN" altLang="en-US" sz="2400"/>
              <a:t>，表示页面被修改过。</a:t>
            </a:r>
            <a:endParaRPr lang="zh-CN" altLang="en-US" sz="2400"/>
          </a:p>
          <a:p>
            <a:r>
              <a:rPr lang="zh-CN" altLang="en-US" sz="2400" dirty="0">
                <a:sym typeface="+mn-ea"/>
              </a:rPr>
              <a:t>每个页有</a:t>
            </a:r>
            <a:r>
              <a:rPr lang="zh-CN" altLang="en-US" sz="2400" dirty="0">
                <a:sym typeface="+mn-ea"/>
              </a:rPr>
              <a:t>访问位</a:t>
            </a:r>
            <a:r>
              <a:rPr lang="en-US" altLang="zh-CN" sz="2400" dirty="0">
                <a:sym typeface="+mn-ea"/>
              </a:rPr>
              <a:t>A</a:t>
            </a:r>
            <a:r>
              <a:rPr lang="zh-CN" altLang="en-US" sz="2400" dirty="0">
                <a:sym typeface="+mn-ea"/>
              </a:rPr>
              <a:t>和修改位</a:t>
            </a:r>
            <a:r>
              <a:rPr lang="en-US" altLang="zh-CN" sz="2400" dirty="0">
                <a:sym typeface="+mn-ea"/>
              </a:rPr>
              <a:t>M，(A, M)</a:t>
            </a:r>
            <a:r>
              <a:rPr lang="zh-CN" altLang="en-US" sz="2400" dirty="0">
                <a:sym typeface="+mn-ea"/>
              </a:rPr>
              <a:t>开始两个都为0，一旦访问该页，</a:t>
            </a:r>
            <a:r>
              <a:rPr lang="en-US" altLang="zh-CN" sz="2400" dirty="0">
                <a:sym typeface="+mn-ea"/>
              </a:rPr>
              <a:t>A</a:t>
            </a:r>
            <a:r>
              <a:rPr lang="zh-CN" altLang="en-US" sz="2400" dirty="0">
                <a:sym typeface="+mn-ea"/>
              </a:rPr>
              <a:t>置1，修改该页，则</a:t>
            </a:r>
            <a:r>
              <a:rPr lang="en-US" altLang="zh-CN" sz="2400" dirty="0">
                <a:sym typeface="+mn-ea"/>
              </a:rPr>
              <a:t>M</a:t>
            </a:r>
            <a:r>
              <a:rPr lang="zh-CN" altLang="en-US" sz="2400" dirty="0">
                <a:sym typeface="+mn-ea"/>
              </a:rPr>
              <a:t>置1。页面有四类：</a:t>
            </a:r>
            <a:endParaRPr lang="zh-CN" altLang="en-US" sz="2400" dirty="0"/>
          </a:p>
          <a:p>
            <a:pPr lvl="2" eaLnBrk="1" hangingPunct="1">
              <a:buNone/>
            </a:pPr>
            <a:r>
              <a:rPr lang="en-US" altLang="zh-CN" dirty="0">
                <a:sym typeface="+mn-ea"/>
              </a:rPr>
              <a:t>(1) A=0 M=0   </a:t>
            </a:r>
            <a:r>
              <a:rPr lang="zh-CN" altLang="en-US" dirty="0">
                <a:solidFill>
                  <a:srgbClr val="0000FF"/>
                </a:solidFill>
                <a:sym typeface="+mn-ea"/>
              </a:rPr>
              <a:t>最近</a:t>
            </a:r>
            <a:r>
              <a:rPr lang="zh-CN" altLang="en-US" dirty="0">
                <a:solidFill>
                  <a:srgbClr val="0000FF"/>
                </a:solidFill>
                <a:sym typeface="+mn-ea"/>
              </a:rPr>
              <a:t>既没使用、也没修改</a:t>
            </a:r>
            <a:endParaRPr lang="zh-CN" altLang="en-US" dirty="0">
              <a:solidFill>
                <a:srgbClr val="0000FF"/>
              </a:solidFill>
            </a:endParaRPr>
          </a:p>
          <a:p>
            <a:pPr lvl="2" eaLnBrk="1" hangingPunct="1">
              <a:buNone/>
            </a:pPr>
            <a:r>
              <a:rPr lang="zh-CN" altLang="en-US" dirty="0">
                <a:sym typeface="+mn-ea"/>
              </a:rPr>
              <a:t>(</a:t>
            </a:r>
            <a:r>
              <a:rPr lang="en-US" altLang="zh-CN" dirty="0">
                <a:sym typeface="+mn-ea"/>
              </a:rPr>
              <a:t>2) A=0 M=1   </a:t>
            </a:r>
            <a:r>
              <a:rPr lang="zh-CN" altLang="en-US" dirty="0">
                <a:solidFill>
                  <a:srgbClr val="0000FF"/>
                </a:solidFill>
                <a:sym typeface="+mn-ea"/>
              </a:rPr>
              <a:t>最近没使用、但已修改</a:t>
            </a:r>
            <a:endParaRPr lang="zh-CN" altLang="en-US" dirty="0">
              <a:solidFill>
                <a:srgbClr val="0000FF"/>
              </a:solidFill>
            </a:endParaRPr>
          </a:p>
          <a:p>
            <a:pPr lvl="2" eaLnBrk="1" hangingPunct="1">
              <a:buNone/>
            </a:pPr>
            <a:r>
              <a:rPr lang="en-US" altLang="zh-CN" dirty="0">
                <a:sym typeface="+mn-ea"/>
              </a:rPr>
              <a:t>(3) A=1 M=0   </a:t>
            </a:r>
            <a:r>
              <a:rPr lang="zh-CN" altLang="en-US" dirty="0">
                <a:solidFill>
                  <a:srgbClr val="0000FF"/>
                </a:solidFill>
                <a:sym typeface="+mn-ea"/>
              </a:rPr>
              <a:t>最近使用过、但没修改</a:t>
            </a:r>
            <a:endParaRPr lang="zh-CN" altLang="en-US" dirty="0">
              <a:solidFill>
                <a:srgbClr val="0000FF"/>
              </a:solidFill>
            </a:endParaRPr>
          </a:p>
          <a:p>
            <a:pPr lvl="2" eaLnBrk="1" hangingPunct="1">
              <a:buNone/>
            </a:pPr>
            <a:r>
              <a:rPr lang="en-US" altLang="zh-CN" dirty="0">
                <a:sym typeface="+mn-ea"/>
              </a:rPr>
              <a:t>(4) A=1 M=1   </a:t>
            </a:r>
            <a:r>
              <a:rPr lang="zh-CN" altLang="en-US" dirty="0">
                <a:solidFill>
                  <a:srgbClr val="0000FF"/>
                </a:solidFill>
                <a:sym typeface="+mn-ea"/>
              </a:rPr>
              <a:t>最近使用过、又修改过</a:t>
            </a:r>
            <a:endParaRPr lang="zh-CN" altLang="en-US" dirty="0">
              <a:solidFill>
                <a:srgbClr val="0000FF"/>
              </a:solidFill>
            </a:endParaRPr>
          </a:p>
          <a:p>
            <a:endParaRPr lang="zh-CN" altLang="en-US" dirty="0">
              <a:solidFill>
                <a:srgbClr val="0000FF"/>
              </a:solidFill>
            </a:endParaRPr>
          </a:p>
        </p:txBody>
      </p:sp>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装入的三种方式</a:t>
            </a:r>
            <a:r>
              <a:rPr lang="en-US" altLang="zh-CN" sz="2400"/>
              <a:t>——</a:t>
            </a:r>
            <a:r>
              <a:rPr lang="zh-CN" altLang="en-US" sz="2400"/>
              <a:t>可</a:t>
            </a:r>
            <a:r>
              <a:rPr lang="zh-CN" altLang="en-US" sz="2400"/>
              <a:t>重定位装入</a:t>
            </a:r>
            <a:endParaRPr lang="zh-CN" altLang="en-US" sz="2400"/>
          </a:p>
        </p:txBody>
      </p:sp>
      <p:sp>
        <p:nvSpPr>
          <p:cNvPr id="3" name="文本框 2"/>
          <p:cNvSpPr txBox="1"/>
          <p:nvPr/>
        </p:nvSpPr>
        <p:spPr>
          <a:xfrm>
            <a:off x="34290" y="570865"/>
            <a:ext cx="9074150" cy="1322070"/>
          </a:xfrm>
          <a:prstGeom prst="rect">
            <a:avLst/>
          </a:prstGeom>
          <a:noFill/>
        </p:spPr>
        <p:txBody>
          <a:bodyPr wrap="square" rtlCol="0">
            <a:spAutoFit/>
          </a:bodyPr>
          <a:p>
            <a:r>
              <a:rPr lang="zh-CN" altLang="en-US" sz="2000">
                <a:solidFill>
                  <a:srgbClr val="C00000"/>
                </a:solidFill>
              </a:rPr>
              <a:t>静态重定位</a:t>
            </a:r>
            <a:r>
              <a:rPr lang="en-US" altLang="zh-CN" sz="2000">
                <a:solidFill>
                  <a:srgbClr val="C00000"/>
                </a:solidFill>
              </a:rPr>
              <a:t>: </a:t>
            </a:r>
            <a:r>
              <a:rPr lang="zh-CN" altLang="en-US" sz="2000"/>
              <a:t>又称</a:t>
            </a:r>
            <a:r>
              <a:rPr lang="zh-CN" altLang="en-US" sz="2000">
                <a:solidFill>
                  <a:srgbClr val="C00000"/>
                </a:solidFill>
              </a:rPr>
              <a:t>可重定位装入</a:t>
            </a:r>
            <a:r>
              <a:rPr lang="zh-CN" altLang="en-US" sz="2000"/>
              <a:t>。编译、链接后的装入模块的地址都是从</a:t>
            </a:r>
            <a:r>
              <a:rPr lang="en-US" altLang="zh-CN" sz="2000"/>
              <a:t>0</a:t>
            </a:r>
            <a:r>
              <a:rPr lang="zh-CN" altLang="en-US" sz="2000"/>
              <a:t>开始的，指令中使用的地址、数据存放的地址都是相对于起始地址而言的逻辑地址。可根据内存的当前情况，将装入模块装入到内存的适当位置。装入时对地址进行</a:t>
            </a:r>
            <a:r>
              <a:rPr lang="en-US" altLang="zh-CN" sz="2000"/>
              <a:t>“</a:t>
            </a:r>
            <a:r>
              <a:rPr lang="zh-CN" altLang="en-US" sz="2000">
                <a:solidFill>
                  <a:srgbClr val="C00000"/>
                </a:solidFill>
              </a:rPr>
              <a:t>重定位</a:t>
            </a:r>
            <a:r>
              <a:rPr lang="en-US" altLang="zh-CN" sz="2000"/>
              <a:t>”</a:t>
            </a:r>
            <a:r>
              <a:rPr lang="zh-CN" altLang="en-US" sz="2000"/>
              <a:t>，将逻辑地址变换为物理地址（地址变换是在装入时</a:t>
            </a:r>
            <a:r>
              <a:rPr lang="zh-CN" altLang="en-US" sz="2000">
                <a:solidFill>
                  <a:srgbClr val="C00000"/>
                </a:solidFill>
              </a:rPr>
              <a:t>一次完成</a:t>
            </a:r>
            <a:r>
              <a:rPr lang="zh-CN" altLang="en-US" sz="2000"/>
              <a:t>的）。</a:t>
            </a:r>
            <a:endParaRPr lang="zh-CN" altLang="en-US" sz="2000"/>
          </a:p>
        </p:txBody>
      </p:sp>
      <p:sp>
        <p:nvSpPr>
          <p:cNvPr id="26" name="矩形 25"/>
          <p:cNvSpPr/>
          <p:nvPr/>
        </p:nvSpPr>
        <p:spPr>
          <a:xfrm>
            <a:off x="765810" y="242570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765810" y="307340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28" name="矩形 27"/>
          <p:cNvSpPr/>
          <p:nvPr/>
        </p:nvSpPr>
        <p:spPr>
          <a:xfrm>
            <a:off x="765810" y="37217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a:xfrm>
            <a:off x="765810" y="414020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文本框 29"/>
          <p:cNvSpPr txBox="1"/>
          <p:nvPr/>
        </p:nvSpPr>
        <p:spPr>
          <a:xfrm>
            <a:off x="327025" y="3749040"/>
            <a:ext cx="473075" cy="368300"/>
          </a:xfrm>
          <a:prstGeom prst="rect">
            <a:avLst/>
          </a:prstGeom>
          <a:noFill/>
        </p:spPr>
        <p:txBody>
          <a:bodyPr wrap="square" rtlCol="0">
            <a:spAutoFit/>
          </a:bodyPr>
          <a:p>
            <a:r>
              <a:rPr lang="en-US" altLang="zh-CN"/>
              <a:t>...</a:t>
            </a:r>
            <a:endParaRPr lang="en-US" altLang="zh-CN"/>
          </a:p>
        </p:txBody>
      </p:sp>
      <p:sp>
        <p:nvSpPr>
          <p:cNvPr id="31" name="文本框 30"/>
          <p:cNvSpPr txBox="1"/>
          <p:nvPr/>
        </p:nvSpPr>
        <p:spPr>
          <a:xfrm>
            <a:off x="1701800" y="3723005"/>
            <a:ext cx="473075" cy="368300"/>
          </a:xfrm>
          <a:prstGeom prst="rect">
            <a:avLst/>
          </a:prstGeom>
          <a:noFill/>
        </p:spPr>
        <p:txBody>
          <a:bodyPr wrap="square" rtlCol="0">
            <a:spAutoFit/>
          </a:bodyPr>
          <a:p>
            <a:r>
              <a:rPr lang="en-US" altLang="zh-CN"/>
              <a:t>...</a:t>
            </a:r>
            <a:endParaRPr lang="en-US" altLang="zh-CN"/>
          </a:p>
        </p:txBody>
      </p:sp>
      <p:sp>
        <p:nvSpPr>
          <p:cNvPr id="32" name="文本框 31"/>
          <p:cNvSpPr txBox="1"/>
          <p:nvPr/>
        </p:nvSpPr>
        <p:spPr>
          <a:xfrm>
            <a:off x="292735" y="2640965"/>
            <a:ext cx="473075" cy="368300"/>
          </a:xfrm>
          <a:prstGeom prst="rect">
            <a:avLst/>
          </a:prstGeom>
          <a:noFill/>
        </p:spPr>
        <p:txBody>
          <a:bodyPr wrap="square" rtlCol="0">
            <a:spAutoFit/>
          </a:bodyPr>
          <a:p>
            <a:r>
              <a:rPr lang="en-US" altLang="zh-CN"/>
              <a:t> 0</a:t>
            </a:r>
            <a:endParaRPr lang="en-US" altLang="zh-CN"/>
          </a:p>
        </p:txBody>
      </p:sp>
      <p:sp>
        <p:nvSpPr>
          <p:cNvPr id="33" name="文本框 32"/>
          <p:cNvSpPr txBox="1"/>
          <p:nvPr/>
        </p:nvSpPr>
        <p:spPr>
          <a:xfrm>
            <a:off x="292735" y="3206115"/>
            <a:ext cx="473075" cy="368300"/>
          </a:xfrm>
          <a:prstGeom prst="rect">
            <a:avLst/>
          </a:prstGeom>
          <a:noFill/>
        </p:spPr>
        <p:txBody>
          <a:bodyPr wrap="square" rtlCol="0">
            <a:spAutoFit/>
          </a:bodyPr>
          <a:p>
            <a:r>
              <a:rPr lang="en-US" altLang="zh-CN"/>
              <a:t> 1</a:t>
            </a:r>
            <a:endParaRPr lang="en-US" altLang="zh-CN"/>
          </a:p>
        </p:txBody>
      </p:sp>
      <p:sp>
        <p:nvSpPr>
          <p:cNvPr id="34" name="文本框 33"/>
          <p:cNvSpPr txBox="1"/>
          <p:nvPr/>
        </p:nvSpPr>
        <p:spPr>
          <a:xfrm>
            <a:off x="209550" y="4153535"/>
            <a:ext cx="597535" cy="368300"/>
          </a:xfrm>
          <a:prstGeom prst="rect">
            <a:avLst/>
          </a:prstGeom>
          <a:noFill/>
        </p:spPr>
        <p:txBody>
          <a:bodyPr wrap="square" rtlCol="0">
            <a:spAutoFit/>
          </a:bodyPr>
          <a:p>
            <a:r>
              <a:rPr lang="en-US" altLang="zh-CN"/>
              <a:t>179</a:t>
            </a:r>
            <a:endParaRPr lang="en-US" altLang="zh-CN"/>
          </a:p>
        </p:txBody>
      </p:sp>
      <p:sp>
        <p:nvSpPr>
          <p:cNvPr id="35" name="文本框 34"/>
          <p:cNvSpPr txBox="1"/>
          <p:nvPr/>
        </p:nvSpPr>
        <p:spPr>
          <a:xfrm>
            <a:off x="800100" y="4183380"/>
            <a:ext cx="591185" cy="368300"/>
          </a:xfrm>
          <a:prstGeom prst="rect">
            <a:avLst/>
          </a:prstGeom>
          <a:noFill/>
        </p:spPr>
        <p:txBody>
          <a:bodyPr wrap="square" rtlCol="0">
            <a:spAutoFit/>
          </a:bodyPr>
          <a:p>
            <a:r>
              <a:rPr lang="en-US" altLang="zh-CN"/>
              <a:t>......</a:t>
            </a:r>
            <a:endParaRPr lang="en-US" altLang="zh-CN"/>
          </a:p>
        </p:txBody>
      </p:sp>
      <p:sp>
        <p:nvSpPr>
          <p:cNvPr id="36" name="文本框 35"/>
          <p:cNvSpPr txBox="1"/>
          <p:nvPr/>
        </p:nvSpPr>
        <p:spPr>
          <a:xfrm>
            <a:off x="800100" y="4623435"/>
            <a:ext cx="1946275" cy="645160"/>
          </a:xfrm>
          <a:prstGeom prst="rect">
            <a:avLst/>
          </a:prstGeom>
          <a:noFill/>
        </p:spPr>
        <p:txBody>
          <a:bodyPr wrap="square" rtlCol="0">
            <a:spAutoFit/>
          </a:bodyPr>
          <a:p>
            <a:r>
              <a:rPr lang="zh-CN" altLang="en-US">
                <a:solidFill>
                  <a:schemeClr val="tx1"/>
                </a:solidFill>
              </a:rPr>
              <a:t>装入模块</a:t>
            </a:r>
            <a:endParaRPr lang="zh-CN" altLang="en-US">
              <a:solidFill>
                <a:schemeClr val="tx1"/>
              </a:solidFill>
            </a:endParaRPr>
          </a:p>
          <a:p>
            <a:r>
              <a:rPr lang="zh-CN" altLang="en-US"/>
              <a:t>可执行文件</a:t>
            </a:r>
            <a:r>
              <a:rPr lang="en-US" altLang="zh-CN"/>
              <a:t>(*.exe)</a:t>
            </a:r>
            <a:endParaRPr lang="en-US" altLang="zh-CN"/>
          </a:p>
        </p:txBody>
      </p:sp>
      <p:sp>
        <p:nvSpPr>
          <p:cNvPr id="37" name="右箭头 36"/>
          <p:cNvSpPr/>
          <p:nvPr/>
        </p:nvSpPr>
        <p:spPr>
          <a:xfrm>
            <a:off x="3635375" y="3402965"/>
            <a:ext cx="1245870" cy="683260"/>
          </a:xfrm>
          <a:prstGeom prst="rightArrow">
            <a:avLst>
              <a:gd name="adj1" fmla="val 43866"/>
              <a:gd name="adj2" fmla="val 38568"/>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251460" y="1988820"/>
            <a:ext cx="1178560" cy="368300"/>
          </a:xfrm>
          <a:prstGeom prst="rect">
            <a:avLst/>
          </a:prstGeom>
          <a:noFill/>
        </p:spPr>
        <p:txBody>
          <a:bodyPr wrap="square" rtlCol="0" anchor="t">
            <a:spAutoFit/>
          </a:bodyPr>
          <a:p>
            <a:r>
              <a:rPr lang="zh-CN" altLang="en-US">
                <a:solidFill>
                  <a:srgbClr val="C00000"/>
                </a:solidFill>
                <a:sym typeface="+mn-ea"/>
              </a:rPr>
              <a:t>逻辑地址</a:t>
            </a:r>
            <a:endParaRPr lang="zh-CN" altLang="en-US">
              <a:solidFill>
                <a:srgbClr val="C00000"/>
              </a:solidFill>
              <a:sym typeface="+mn-ea"/>
            </a:endParaRPr>
          </a:p>
        </p:txBody>
      </p:sp>
      <p:sp>
        <p:nvSpPr>
          <p:cNvPr id="5" name="圆角矩形标注 4"/>
          <p:cNvSpPr/>
          <p:nvPr/>
        </p:nvSpPr>
        <p:spPr>
          <a:xfrm>
            <a:off x="3321685" y="2171065"/>
            <a:ext cx="2240915" cy="1008380"/>
          </a:xfrm>
          <a:prstGeom prst="wedgeRoundRectCallout">
            <a:avLst>
              <a:gd name="adj1" fmla="val -35293"/>
              <a:gd name="adj2" fmla="val 75881"/>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装入的起始物理</a:t>
            </a:r>
            <a:r>
              <a:rPr lang="zh-CN" altLang="en-US" sz="1800" smtClean="0">
                <a:ln>
                  <a:noFill/>
                </a:ln>
                <a:effectLst/>
                <a:sym typeface="+mn-ea"/>
              </a:rPr>
              <a:t>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，则所有</a:t>
            </a:r>
            <a:r>
              <a:rPr lang="zh-CN" altLang="en-US" sz="1800" smtClean="0">
                <a:ln>
                  <a:noFill/>
                </a:ln>
                <a:effectLst/>
                <a:sym typeface="+mn-ea"/>
              </a:rPr>
              <a:t>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相关的参数都</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6149340" y="2581275"/>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179</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6149340" y="3228975"/>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solidFill>
                  <a:srgbClr val="C00000"/>
                </a:solidFill>
                <a:effectLst/>
                <a:sym typeface="+mn-ea"/>
              </a:rPr>
              <a:t>179</a:t>
            </a:r>
            <a:endParaRPr lang="en-US" altLang="zh-CN" sz="1800"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的数据读入寄存器</a:t>
            </a:r>
            <a:r>
              <a:rPr lang="en-US" altLang="zh-CN" sz="1800" smtClean="0">
                <a:ln>
                  <a:noFill/>
                </a:ln>
                <a:effectLst/>
                <a:sym typeface="+mn-ea"/>
              </a:rPr>
              <a:t>3</a:t>
            </a:r>
            <a:endParaRPr lang="en-US" altLang="zh-CN" sz="1800" smtClean="0">
              <a:ln>
                <a:noFill/>
              </a:ln>
              <a:effectLst/>
              <a:sym typeface="+mn-ea"/>
            </a:endParaRPr>
          </a:p>
        </p:txBody>
      </p:sp>
      <p:sp>
        <p:nvSpPr>
          <p:cNvPr id="8" name="矩形 7"/>
          <p:cNvSpPr/>
          <p:nvPr/>
        </p:nvSpPr>
        <p:spPr>
          <a:xfrm>
            <a:off x="6149340" y="387731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6149340" y="429514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endParaRPr>
          </a:p>
        </p:txBody>
      </p:sp>
      <p:sp>
        <p:nvSpPr>
          <p:cNvPr id="10" name="矩形 9"/>
          <p:cNvSpPr/>
          <p:nvPr/>
        </p:nvSpPr>
        <p:spPr>
          <a:xfrm>
            <a:off x="6149340" y="471297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文本框 10"/>
          <p:cNvSpPr txBox="1"/>
          <p:nvPr/>
        </p:nvSpPr>
        <p:spPr>
          <a:xfrm>
            <a:off x="7085330" y="3876675"/>
            <a:ext cx="473075" cy="368300"/>
          </a:xfrm>
          <a:prstGeom prst="rect">
            <a:avLst/>
          </a:prstGeom>
          <a:noFill/>
        </p:spPr>
        <p:txBody>
          <a:bodyPr wrap="square" rtlCol="0">
            <a:spAutoFit/>
          </a:bodyPr>
          <a:p>
            <a:r>
              <a:rPr lang="en-US" altLang="zh-CN"/>
              <a:t>...</a:t>
            </a:r>
            <a:endParaRPr lang="en-US" altLang="zh-CN"/>
          </a:p>
        </p:txBody>
      </p:sp>
      <p:sp>
        <p:nvSpPr>
          <p:cNvPr id="12" name="文本框 11"/>
          <p:cNvSpPr txBox="1"/>
          <p:nvPr/>
        </p:nvSpPr>
        <p:spPr>
          <a:xfrm>
            <a:off x="5717540" y="3926840"/>
            <a:ext cx="473075" cy="368300"/>
          </a:xfrm>
          <a:prstGeom prst="rect">
            <a:avLst/>
          </a:prstGeom>
          <a:noFill/>
        </p:spPr>
        <p:txBody>
          <a:bodyPr wrap="square" rtlCol="0">
            <a:spAutoFit/>
          </a:bodyPr>
          <a:p>
            <a:r>
              <a:rPr lang="en-US" altLang="zh-CN"/>
              <a:t>...</a:t>
            </a:r>
            <a:endParaRPr lang="en-US" altLang="zh-CN"/>
          </a:p>
        </p:txBody>
      </p:sp>
      <p:sp>
        <p:nvSpPr>
          <p:cNvPr id="21" name="文本框 20"/>
          <p:cNvSpPr txBox="1"/>
          <p:nvPr/>
        </p:nvSpPr>
        <p:spPr>
          <a:xfrm>
            <a:off x="5556250" y="2734945"/>
            <a:ext cx="593090" cy="399415"/>
          </a:xfrm>
          <a:prstGeom prst="rect">
            <a:avLst/>
          </a:prstGeom>
          <a:noFill/>
        </p:spPr>
        <p:txBody>
          <a:bodyPr wrap="square" rtlCol="0">
            <a:noAutofit/>
          </a:bodyPr>
          <a:p>
            <a:r>
              <a:rPr lang="en-US" altLang="zh-CN"/>
              <a:t>100</a:t>
            </a:r>
            <a:endParaRPr lang="en-US" altLang="zh-CN"/>
          </a:p>
        </p:txBody>
      </p:sp>
      <p:sp>
        <p:nvSpPr>
          <p:cNvPr id="22" name="文本框 21"/>
          <p:cNvSpPr txBox="1"/>
          <p:nvPr/>
        </p:nvSpPr>
        <p:spPr>
          <a:xfrm>
            <a:off x="5545455" y="4345305"/>
            <a:ext cx="603885" cy="368300"/>
          </a:xfrm>
          <a:prstGeom prst="rect">
            <a:avLst/>
          </a:prstGeom>
          <a:noFill/>
        </p:spPr>
        <p:txBody>
          <a:bodyPr wrap="square" rtlCol="0">
            <a:spAutoFit/>
          </a:bodyPr>
          <a:p>
            <a:r>
              <a:rPr lang="en-US" altLang="zh-CN"/>
              <a:t>179</a:t>
            </a:r>
            <a:endParaRPr lang="en-US" altLang="zh-CN"/>
          </a:p>
        </p:txBody>
      </p:sp>
      <p:sp>
        <p:nvSpPr>
          <p:cNvPr id="23" name="文本框 22"/>
          <p:cNvSpPr txBox="1"/>
          <p:nvPr/>
        </p:nvSpPr>
        <p:spPr>
          <a:xfrm>
            <a:off x="5562600" y="4763770"/>
            <a:ext cx="586740" cy="368300"/>
          </a:xfrm>
          <a:prstGeom prst="rect">
            <a:avLst/>
          </a:prstGeom>
          <a:noFill/>
        </p:spPr>
        <p:txBody>
          <a:bodyPr wrap="square" rtlCol="0">
            <a:spAutoFit/>
          </a:bodyPr>
          <a:p>
            <a:r>
              <a:rPr lang="en-US" altLang="zh-CN"/>
              <a:t>180</a:t>
            </a:r>
            <a:endParaRPr lang="en-US" altLang="zh-CN"/>
          </a:p>
        </p:txBody>
      </p:sp>
      <p:sp>
        <p:nvSpPr>
          <p:cNvPr id="13" name="矩形 12"/>
          <p:cNvSpPr/>
          <p:nvPr/>
        </p:nvSpPr>
        <p:spPr>
          <a:xfrm>
            <a:off x="6149340" y="51314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a:xfrm>
            <a:off x="6149340" y="553339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8" name="文本框 47"/>
          <p:cNvSpPr txBox="1"/>
          <p:nvPr/>
        </p:nvSpPr>
        <p:spPr>
          <a:xfrm>
            <a:off x="5717540" y="5157470"/>
            <a:ext cx="473075" cy="368300"/>
          </a:xfrm>
          <a:prstGeom prst="rect">
            <a:avLst/>
          </a:prstGeom>
          <a:noFill/>
        </p:spPr>
        <p:txBody>
          <a:bodyPr wrap="square" rtlCol="0">
            <a:spAutoFit/>
          </a:bodyPr>
          <a:p>
            <a:r>
              <a:rPr lang="en-US" altLang="zh-CN"/>
              <a:t>...</a:t>
            </a:r>
            <a:endParaRPr lang="en-US" altLang="zh-CN"/>
          </a:p>
        </p:txBody>
      </p:sp>
      <p:sp>
        <p:nvSpPr>
          <p:cNvPr id="50" name="文本框 49"/>
          <p:cNvSpPr txBox="1"/>
          <p:nvPr/>
        </p:nvSpPr>
        <p:spPr>
          <a:xfrm>
            <a:off x="7092315" y="5131435"/>
            <a:ext cx="473075" cy="368300"/>
          </a:xfrm>
          <a:prstGeom prst="rect">
            <a:avLst/>
          </a:prstGeom>
          <a:noFill/>
        </p:spPr>
        <p:txBody>
          <a:bodyPr wrap="square" rtlCol="0">
            <a:spAutoFit/>
          </a:bodyPr>
          <a:p>
            <a:r>
              <a:rPr lang="en-US" altLang="zh-CN"/>
              <a:t>...</a:t>
            </a:r>
            <a:endParaRPr lang="en-US" altLang="zh-CN"/>
          </a:p>
        </p:txBody>
      </p:sp>
      <p:sp>
        <p:nvSpPr>
          <p:cNvPr id="51" name="文本框 50"/>
          <p:cNvSpPr txBox="1"/>
          <p:nvPr/>
        </p:nvSpPr>
        <p:spPr>
          <a:xfrm>
            <a:off x="8460105" y="1917065"/>
            <a:ext cx="642620" cy="645160"/>
          </a:xfrm>
          <a:prstGeom prst="rect">
            <a:avLst/>
          </a:prstGeom>
          <a:noFill/>
        </p:spPr>
        <p:txBody>
          <a:bodyPr wrap="square" rtlCol="0">
            <a:spAutoFit/>
          </a:bodyPr>
          <a:p>
            <a:pPr algn="ctr"/>
            <a:r>
              <a:rPr lang="zh-CN" altLang="en-US"/>
              <a:t>物理</a:t>
            </a:r>
            <a:endParaRPr lang="zh-CN" altLang="en-US"/>
          </a:p>
          <a:p>
            <a:pPr algn="ctr"/>
            <a:r>
              <a:rPr lang="zh-CN" altLang="en-US"/>
              <a:t>地址</a:t>
            </a:r>
            <a:endParaRPr lang="en-US" altLang="zh-CN"/>
          </a:p>
        </p:txBody>
      </p:sp>
      <p:sp>
        <p:nvSpPr>
          <p:cNvPr id="52" name="文本框 51"/>
          <p:cNvSpPr txBox="1"/>
          <p:nvPr/>
        </p:nvSpPr>
        <p:spPr>
          <a:xfrm>
            <a:off x="8399780" y="2670810"/>
            <a:ext cx="626110" cy="368300"/>
          </a:xfrm>
          <a:prstGeom prst="rect">
            <a:avLst/>
          </a:prstGeom>
          <a:noFill/>
        </p:spPr>
        <p:txBody>
          <a:bodyPr wrap="square" rtlCol="0">
            <a:spAutoFit/>
          </a:bodyPr>
          <a:p>
            <a:r>
              <a:rPr lang="en-US" altLang="zh-CN"/>
              <a:t>100</a:t>
            </a:r>
            <a:endParaRPr lang="en-US" altLang="zh-CN"/>
          </a:p>
        </p:txBody>
      </p:sp>
      <p:sp>
        <p:nvSpPr>
          <p:cNvPr id="53" name="文本框 52"/>
          <p:cNvSpPr txBox="1"/>
          <p:nvPr/>
        </p:nvSpPr>
        <p:spPr>
          <a:xfrm>
            <a:off x="8399780" y="5598795"/>
            <a:ext cx="629920" cy="368300"/>
          </a:xfrm>
          <a:prstGeom prst="rect">
            <a:avLst/>
          </a:prstGeom>
          <a:noFill/>
        </p:spPr>
        <p:txBody>
          <a:bodyPr wrap="square" rtlCol="0">
            <a:spAutoFit/>
          </a:bodyPr>
          <a:p>
            <a:r>
              <a:rPr lang="en-US" altLang="zh-CN"/>
              <a:t>179</a:t>
            </a:r>
            <a:endParaRPr lang="en-US" altLang="zh-CN"/>
          </a:p>
        </p:txBody>
      </p:sp>
      <p:sp>
        <p:nvSpPr>
          <p:cNvPr id="54" name="文本框 53"/>
          <p:cNvSpPr txBox="1"/>
          <p:nvPr/>
        </p:nvSpPr>
        <p:spPr>
          <a:xfrm>
            <a:off x="5558790" y="5571490"/>
            <a:ext cx="579120" cy="368300"/>
          </a:xfrm>
          <a:prstGeom prst="rect">
            <a:avLst/>
          </a:prstGeom>
          <a:noFill/>
        </p:spPr>
        <p:txBody>
          <a:bodyPr wrap="square" rtlCol="0">
            <a:spAutoFit/>
          </a:bodyPr>
          <a:p>
            <a:r>
              <a:rPr lang="en-US" altLang="zh-CN"/>
              <a:t>279</a:t>
            </a:r>
            <a:endParaRPr lang="en-US" altLang="zh-CN"/>
          </a:p>
        </p:txBody>
      </p:sp>
      <p:sp>
        <p:nvSpPr>
          <p:cNvPr id="55" name="文本框 54"/>
          <p:cNvSpPr txBox="1"/>
          <p:nvPr/>
        </p:nvSpPr>
        <p:spPr>
          <a:xfrm>
            <a:off x="7085965" y="5548630"/>
            <a:ext cx="508000" cy="368300"/>
          </a:xfrm>
          <a:prstGeom prst="rect">
            <a:avLst/>
          </a:prstGeom>
          <a:noFill/>
        </p:spPr>
        <p:txBody>
          <a:bodyPr wrap="square" rtlCol="0">
            <a:spAutoFit/>
          </a:bodyPr>
          <a:p>
            <a:r>
              <a:rPr lang="en-US" altLang="zh-CN"/>
              <a:t>...</a:t>
            </a:r>
            <a:endParaRPr lang="en-US" altLang="zh-CN"/>
          </a:p>
        </p:txBody>
      </p:sp>
      <p:sp>
        <p:nvSpPr>
          <p:cNvPr id="56" name="矩形 55"/>
          <p:cNvSpPr/>
          <p:nvPr/>
        </p:nvSpPr>
        <p:spPr>
          <a:xfrm>
            <a:off x="6149340" y="5958840"/>
            <a:ext cx="2304415" cy="57023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7" name="文本框 56"/>
          <p:cNvSpPr txBox="1"/>
          <p:nvPr/>
        </p:nvSpPr>
        <p:spPr>
          <a:xfrm>
            <a:off x="6617335" y="6529070"/>
            <a:ext cx="1374140" cy="368300"/>
          </a:xfrm>
          <a:prstGeom prst="rect">
            <a:avLst/>
          </a:prstGeom>
          <a:noFill/>
        </p:spPr>
        <p:txBody>
          <a:bodyPr wrap="square" rtlCol="0">
            <a:spAutoFit/>
          </a:bodyPr>
          <a:p>
            <a:pPr algn="ctr"/>
            <a:r>
              <a:rPr lang="zh-CN" altLang="en-US">
                <a:solidFill>
                  <a:schemeClr val="accent6"/>
                </a:solidFill>
              </a:rPr>
              <a:t>内存</a:t>
            </a:r>
            <a:endParaRPr lang="zh-CN" altLang="en-US">
              <a:solidFill>
                <a:schemeClr val="accent6"/>
              </a:solidFill>
            </a:endParaRPr>
          </a:p>
        </p:txBody>
      </p:sp>
      <p:cxnSp>
        <p:nvCxnSpPr>
          <p:cNvPr id="58" name="直接箭头连接符 57"/>
          <p:cNvCxnSpPr/>
          <p:nvPr/>
        </p:nvCxnSpPr>
        <p:spPr>
          <a:xfrm flipH="1">
            <a:off x="8652510" y="2958465"/>
            <a:ext cx="1905" cy="263144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59" name="矩形 58"/>
          <p:cNvSpPr/>
          <p:nvPr/>
        </p:nvSpPr>
        <p:spPr>
          <a:xfrm>
            <a:off x="6155690" y="1892935"/>
            <a:ext cx="2297430" cy="68072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0" name="文本框 59"/>
          <p:cNvSpPr txBox="1"/>
          <p:nvPr/>
        </p:nvSpPr>
        <p:spPr>
          <a:xfrm>
            <a:off x="5579110" y="3353435"/>
            <a:ext cx="593090" cy="399415"/>
          </a:xfrm>
          <a:prstGeom prst="rect">
            <a:avLst/>
          </a:prstGeom>
          <a:noFill/>
        </p:spPr>
        <p:txBody>
          <a:bodyPr wrap="square" rtlCol="0">
            <a:noAutofit/>
          </a:bodyPr>
          <a:p>
            <a:r>
              <a:rPr lang="en-US" altLang="zh-CN"/>
              <a:t>101</a:t>
            </a:r>
            <a:endParaRPr lang="en-US" altLang="zh-CN"/>
          </a:p>
        </p:txBody>
      </p:sp>
      <p:sp>
        <p:nvSpPr>
          <p:cNvPr id="61" name="文本框 60"/>
          <p:cNvSpPr txBox="1"/>
          <p:nvPr>
            <p:custDataLst>
              <p:tags r:id="rId1"/>
            </p:custDataLst>
          </p:nvPr>
        </p:nvSpPr>
        <p:spPr>
          <a:xfrm>
            <a:off x="34290" y="5445125"/>
            <a:ext cx="5332095" cy="922020"/>
          </a:xfrm>
          <a:prstGeom prst="rect">
            <a:avLst/>
          </a:prstGeom>
          <a:noFill/>
        </p:spPr>
        <p:txBody>
          <a:bodyPr wrap="square" rtlCol="0">
            <a:spAutoFit/>
          </a:bodyPr>
          <a:p>
            <a:r>
              <a:rPr lang="zh-CN" altLang="en-US">
                <a:solidFill>
                  <a:schemeClr val="tx1"/>
                </a:solidFill>
              </a:rPr>
              <a:t>动态重定位的特点是在一个作业装入内存时，</a:t>
            </a:r>
            <a:r>
              <a:rPr lang="zh-CN" altLang="en-US">
                <a:solidFill>
                  <a:srgbClr val="C00000"/>
                </a:solidFill>
              </a:rPr>
              <a:t>必须分配其要求的全部内存空间</a:t>
            </a:r>
            <a:r>
              <a:rPr lang="zh-CN" altLang="en-US">
                <a:solidFill>
                  <a:schemeClr val="tx1"/>
                </a:solidFill>
              </a:rPr>
              <a:t>，如果没有足够的内存，就不能装入</a:t>
            </a:r>
            <a:r>
              <a:rPr lang="zh-CN" altLang="en-US">
                <a:solidFill>
                  <a:schemeClr val="tx1"/>
                </a:solidFill>
              </a:rPr>
              <a:t>该作业。</a:t>
            </a:r>
            <a:endParaRPr lang="zh-CN" altLang="en-US">
              <a:solidFill>
                <a:schemeClr val="tx1"/>
              </a:solidFill>
            </a:endParaRPr>
          </a:p>
        </p:txBody>
      </p:sp>
      <p:sp>
        <p:nvSpPr>
          <p:cNvPr id="62" name="圆角矩形标注 61"/>
          <p:cNvSpPr/>
          <p:nvPr/>
        </p:nvSpPr>
        <p:spPr>
          <a:xfrm>
            <a:off x="927100" y="4890135"/>
            <a:ext cx="4652010" cy="1477010"/>
          </a:xfrm>
          <a:prstGeom prst="wedgeRoundRectCallout">
            <a:avLst>
              <a:gd name="adj1" fmla="val 44239"/>
              <a:gd name="adj2" fmla="val -92261"/>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lang="zh-CN" altLang="en-US" sz="1800">
                <a:sym typeface="+mn-ea"/>
              </a:rPr>
              <a:t>动态重定位的特点是在一个作业装入内存时，</a:t>
            </a:r>
            <a:endParaRPr lang="zh-CN" altLang="en-US" sz="1800">
              <a:sym typeface="+mn-ea"/>
            </a:endParaRPr>
          </a:p>
          <a:p>
            <a:pPr marL="0" marR="0" indent="0" algn="just" defTabSz="914400" rtl="0" eaLnBrk="1" fontAlgn="base" latinLnBrk="0" hangingPunct="1">
              <a:lnSpc>
                <a:spcPct val="100000"/>
              </a:lnSpc>
              <a:spcBef>
                <a:spcPct val="0"/>
              </a:spcBef>
              <a:spcAft>
                <a:spcPct val="0"/>
              </a:spcAft>
              <a:buClrTx/>
              <a:buSzTx/>
              <a:buFontTx/>
              <a:buNone/>
            </a:pPr>
            <a:r>
              <a:rPr lang="zh-CN" altLang="en-US" sz="1800">
                <a:sym typeface="+mn-ea"/>
              </a:rPr>
              <a:t>必须分配其要求的全部内存空间，如果没有</a:t>
            </a:r>
            <a:endParaRPr lang="zh-CN" altLang="en-US" sz="1800">
              <a:sym typeface="+mn-ea"/>
            </a:endParaRPr>
          </a:p>
          <a:p>
            <a:pPr marL="0" marR="0" indent="0" algn="just" defTabSz="914400" rtl="0" eaLnBrk="1" fontAlgn="base" latinLnBrk="0" hangingPunct="1">
              <a:lnSpc>
                <a:spcPct val="100000"/>
              </a:lnSpc>
              <a:spcBef>
                <a:spcPct val="0"/>
              </a:spcBef>
              <a:spcAft>
                <a:spcPct val="0"/>
              </a:spcAft>
              <a:buClrTx/>
              <a:buSzTx/>
              <a:buFontTx/>
              <a:buNone/>
            </a:pPr>
            <a:r>
              <a:rPr lang="zh-CN" altLang="en-US" sz="1800">
                <a:sym typeface="+mn-ea"/>
              </a:rPr>
              <a:t>足够的内存，就不能装入该作业。作业一旦</a:t>
            </a:r>
            <a:endParaRPr lang="zh-CN" altLang="en-US" sz="1800">
              <a:sym typeface="+mn-ea"/>
            </a:endParaRPr>
          </a:p>
          <a:p>
            <a:pPr marL="0" marR="0" indent="0" algn="just" defTabSz="914400" rtl="0" eaLnBrk="1" fontAlgn="base" latinLnBrk="0" hangingPunct="1">
              <a:lnSpc>
                <a:spcPct val="100000"/>
              </a:lnSpc>
              <a:spcBef>
                <a:spcPct val="0"/>
              </a:spcBef>
              <a:spcAft>
                <a:spcPct val="0"/>
              </a:spcAft>
              <a:buClrTx/>
              <a:buSzTx/>
              <a:buFontTx/>
              <a:buNone/>
            </a:pPr>
            <a:r>
              <a:rPr lang="zh-CN" altLang="en-US" sz="1800">
                <a:sym typeface="+mn-ea"/>
              </a:rPr>
              <a:t>进入内存后，在运行期间就不能再移动，也</a:t>
            </a:r>
            <a:endParaRPr lang="zh-CN" altLang="en-US" sz="1800">
              <a:sym typeface="+mn-ea"/>
            </a:endParaRPr>
          </a:p>
          <a:p>
            <a:pPr marL="0" marR="0" indent="0" algn="just" defTabSz="914400" rtl="0" eaLnBrk="1" fontAlgn="base" latinLnBrk="0" hangingPunct="1">
              <a:lnSpc>
                <a:spcPct val="100000"/>
              </a:lnSpc>
              <a:spcBef>
                <a:spcPct val="0"/>
              </a:spcBef>
              <a:spcAft>
                <a:spcPct val="0"/>
              </a:spcAft>
              <a:buClrTx/>
              <a:buSzTx/>
              <a:buFontTx/>
              <a:buNone/>
            </a:pPr>
            <a:r>
              <a:rPr lang="zh-CN" altLang="en-US" sz="1800">
                <a:sym typeface="+mn-ea"/>
              </a:rPr>
              <a:t>不能再申请内存空间。</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linds(horizontal)">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516890"/>
            <a:ext cx="9144000" cy="5883910"/>
          </a:xfrm>
        </p:spPr>
        <p:txBody>
          <a:bodyPr/>
          <a:p>
            <a:pPr marL="0" indent="0">
              <a:buNone/>
            </a:pPr>
            <a:r>
              <a:rPr lang="zh-CN" altLang="en-US" sz="2400"/>
              <a:t>算法规则：将所有可能被置换的页面排成</a:t>
            </a:r>
            <a:r>
              <a:rPr lang="zh-CN" altLang="en-US" sz="2400"/>
              <a:t>一个循环队列</a:t>
            </a:r>
            <a:endParaRPr lang="zh-CN" altLang="en-US" sz="2400"/>
          </a:p>
          <a:p>
            <a:pPr marL="0" indent="0">
              <a:buNone/>
            </a:pPr>
            <a:r>
              <a:rPr lang="zh-CN" altLang="en-US" sz="2400"/>
              <a:t>第一轮：从当前位置开始扫描到第一个</a:t>
            </a:r>
            <a:r>
              <a:rPr lang="en-US" altLang="zh-CN" sz="2400"/>
              <a:t>(0,0)</a:t>
            </a:r>
            <a:r>
              <a:rPr lang="zh-CN" altLang="en-US" sz="2400"/>
              <a:t>帧用于替换。本轮扫描不修改</a:t>
            </a:r>
            <a:r>
              <a:rPr lang="zh-CN" altLang="en-US" sz="2400"/>
              <a:t>任何标志位；</a:t>
            </a:r>
            <a:endParaRPr lang="zh-CN" altLang="en-US" sz="2400"/>
          </a:p>
          <a:p>
            <a:pPr marL="0" indent="0">
              <a:buNone/>
            </a:pPr>
            <a:r>
              <a:rPr lang="zh-CN" altLang="en-US" sz="2400"/>
              <a:t>第二轮：若第一轮扫描失败，则重新扫描，查找第一个</a:t>
            </a:r>
            <a:r>
              <a:rPr lang="en-US" altLang="zh-CN" sz="2400"/>
              <a:t>(0,1)</a:t>
            </a:r>
            <a:r>
              <a:rPr lang="zh-CN" altLang="en-US" sz="2400"/>
              <a:t>帧用于替换。本轮将所有扫描过的帧访问位设为</a:t>
            </a:r>
            <a:r>
              <a:rPr lang="en-US" altLang="zh-CN" sz="2400"/>
              <a:t>0</a:t>
            </a:r>
            <a:r>
              <a:rPr lang="zh-CN" altLang="en-US" sz="2400"/>
              <a:t>；</a:t>
            </a:r>
            <a:endParaRPr lang="zh-CN" altLang="en-US" sz="2400"/>
          </a:p>
          <a:p>
            <a:pPr marL="0" indent="0">
              <a:buNone/>
            </a:pPr>
            <a:r>
              <a:rPr lang="zh-CN" altLang="en-US" sz="2400"/>
              <a:t>第三轮：若第二轮扫描失败，则重新扫描，查找第一个</a:t>
            </a:r>
            <a:r>
              <a:rPr lang="en-US" altLang="zh-CN" sz="2400"/>
              <a:t>(0,0)</a:t>
            </a:r>
            <a:r>
              <a:rPr lang="zh-CN" altLang="en-US" sz="2400"/>
              <a:t>帧用于替换。本轮扫描不修改任何</a:t>
            </a:r>
            <a:r>
              <a:rPr lang="zh-CN" altLang="en-US" sz="2400"/>
              <a:t>标志位；</a:t>
            </a:r>
            <a:endParaRPr lang="zh-CN" altLang="en-US" sz="2400"/>
          </a:p>
          <a:p>
            <a:pPr marL="0" indent="0">
              <a:buNone/>
            </a:pPr>
            <a:r>
              <a:rPr lang="zh-CN" altLang="en-US" sz="2400"/>
              <a:t>第四轮：若第三轮扫描失败，则重新扫描，查找第一个</a:t>
            </a:r>
            <a:r>
              <a:rPr lang="en-US" altLang="zh-CN" sz="2400"/>
              <a:t>(0,1)</a:t>
            </a:r>
            <a:r>
              <a:rPr lang="zh-CN" altLang="en-US" sz="2400"/>
              <a:t>帧用于</a:t>
            </a:r>
            <a:r>
              <a:rPr lang="zh-CN" altLang="en-US" sz="2400"/>
              <a:t>替换。</a:t>
            </a:r>
            <a:endParaRPr lang="zh-CN" altLang="en-US" sz="2400"/>
          </a:p>
          <a:p>
            <a:pPr marL="0" indent="0">
              <a:buNone/>
            </a:pPr>
            <a:endParaRPr lang="zh-CN" altLang="en-US" sz="2400"/>
          </a:p>
          <a:p>
            <a:pPr marL="0" indent="0">
              <a:buNone/>
            </a:pPr>
            <a:r>
              <a:rPr lang="zh-CN" altLang="en-US" sz="2400"/>
              <a:t>由于第二轮已将所有帧的访问位设为</a:t>
            </a:r>
            <a:r>
              <a:rPr lang="en-US" altLang="zh-CN" sz="2400"/>
              <a:t>0</a:t>
            </a:r>
            <a:r>
              <a:rPr lang="zh-CN" altLang="en-US" sz="2400"/>
              <a:t>，因此经过第三轮、第四轮扫描，一定会有一个帧被选中，因此</a:t>
            </a:r>
            <a:r>
              <a:rPr lang="zh-CN" altLang="en-US" sz="2400">
                <a:solidFill>
                  <a:srgbClr val="C00000"/>
                </a:solidFill>
              </a:rPr>
              <a:t>改进型</a:t>
            </a:r>
            <a:r>
              <a:rPr lang="en-US" altLang="zh-CN" sz="2400">
                <a:solidFill>
                  <a:srgbClr val="C00000"/>
                </a:solidFill>
              </a:rPr>
              <a:t>CLOCK</a:t>
            </a:r>
            <a:r>
              <a:rPr lang="zh-CN" altLang="en-US" sz="2400">
                <a:solidFill>
                  <a:srgbClr val="C00000"/>
                </a:solidFill>
              </a:rPr>
              <a:t>置换算法</a:t>
            </a:r>
            <a:r>
              <a:rPr lang="zh-CN" altLang="en-US" sz="2400"/>
              <a:t>选择一个淘汰页面</a:t>
            </a:r>
            <a:r>
              <a:rPr lang="zh-CN" altLang="en-US" sz="2400">
                <a:solidFill>
                  <a:srgbClr val="C00000"/>
                </a:solidFill>
              </a:rPr>
              <a:t>最多会进行四轮扫描</a:t>
            </a:r>
            <a:r>
              <a:rPr lang="zh-CN" altLang="en-US" sz="2400"/>
              <a:t>。</a:t>
            </a:r>
            <a:endParaRPr lang="zh-CN" altLang="en-US" sz="2400"/>
          </a:p>
          <a:p>
            <a:pPr marL="0" indent="0">
              <a:buNone/>
            </a:pPr>
            <a:endParaRPr lang="zh-CN" altLang="en-US" sz="2400"/>
          </a:p>
        </p:txBody>
      </p:sp>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9" name="矩形 8"/>
          <p:cNvSpPr/>
          <p:nvPr/>
        </p:nvSpPr>
        <p:spPr>
          <a:xfrm>
            <a:off x="2339975" y="2981325"/>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2840355" y="1628775"/>
            <a:ext cx="86169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4716145" y="1628775"/>
            <a:ext cx="8978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4932045" y="3032125"/>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3636010" y="4184650"/>
            <a:ext cx="924560" cy="360045"/>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a:stCxn id="9" idx="0"/>
            <a:endCxn id="10" idx="2"/>
          </p:cNvCxnSpPr>
          <p:nvPr/>
        </p:nvCxnSpPr>
        <p:spPr>
          <a:xfrm flipV="1">
            <a:off x="2753995" y="1988820"/>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5" name="直接箭头连接符 14"/>
          <p:cNvCxnSpPr>
            <a:stCxn id="10" idx="3"/>
            <a:endCxn id="11" idx="1"/>
          </p:cNvCxnSpPr>
          <p:nvPr/>
        </p:nvCxnSpPr>
        <p:spPr>
          <a:xfrm>
            <a:off x="3702050" y="1809115"/>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6" name="直接箭头连接符 15"/>
          <p:cNvCxnSpPr>
            <a:stCxn id="11" idx="2"/>
            <a:endCxn id="12" idx="0"/>
          </p:cNvCxnSpPr>
          <p:nvPr/>
        </p:nvCxnSpPr>
        <p:spPr>
          <a:xfrm>
            <a:off x="5165090" y="1988820"/>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7" name="直接箭头连接符 16"/>
          <p:cNvCxnSpPr>
            <a:stCxn id="12" idx="2"/>
            <a:endCxn id="13" idx="0"/>
          </p:cNvCxnSpPr>
          <p:nvPr/>
        </p:nvCxnSpPr>
        <p:spPr>
          <a:xfrm flipH="1">
            <a:off x="4098290" y="3392170"/>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8" name="直接箭头连接符 17"/>
          <p:cNvCxnSpPr>
            <a:stCxn id="13" idx="0"/>
            <a:endCxn id="9" idx="2"/>
          </p:cNvCxnSpPr>
          <p:nvPr/>
        </p:nvCxnSpPr>
        <p:spPr>
          <a:xfrm flipH="1" flipV="1">
            <a:off x="2753995" y="3341370"/>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19" name="文本框 18"/>
          <p:cNvSpPr txBox="1"/>
          <p:nvPr/>
        </p:nvSpPr>
        <p:spPr>
          <a:xfrm>
            <a:off x="251460" y="5142230"/>
            <a:ext cx="8660130" cy="706755"/>
          </a:xfrm>
          <a:prstGeom prst="rect">
            <a:avLst/>
          </a:prstGeom>
          <a:noFill/>
        </p:spPr>
        <p:txBody>
          <a:bodyPr wrap="square" rtlCol="0" anchor="t">
            <a:spAutoFit/>
          </a:bodyPr>
          <a:p>
            <a:pPr marL="0" indent="0">
              <a:buNone/>
            </a:pPr>
            <a:r>
              <a:rPr lang="zh-CN" altLang="en-US" sz="2000">
                <a:sym typeface="+mn-ea"/>
              </a:rPr>
              <a:t>第一轮：从当前位置开始扫描到第一个</a:t>
            </a:r>
            <a:r>
              <a:rPr lang="en-US" altLang="zh-CN" sz="2000">
                <a:sym typeface="+mn-ea"/>
              </a:rPr>
              <a:t>(0,0)</a:t>
            </a:r>
            <a:r>
              <a:rPr lang="zh-CN" altLang="en-US" sz="2000">
                <a:sym typeface="+mn-ea"/>
              </a:rPr>
              <a:t>帧用于替换。本轮扫描不修改任何标志位。</a:t>
            </a:r>
            <a:endParaRPr lang="en-US" altLang="zh-CN" sz="2000">
              <a:sym typeface="+mn-ea"/>
            </a:endParaRPr>
          </a:p>
        </p:txBody>
      </p:sp>
      <p:sp>
        <p:nvSpPr>
          <p:cNvPr id="20" name="文本框 19"/>
          <p:cNvSpPr txBox="1"/>
          <p:nvPr/>
        </p:nvSpPr>
        <p:spPr>
          <a:xfrm>
            <a:off x="251460" y="621030"/>
            <a:ext cx="3748405" cy="460375"/>
          </a:xfrm>
          <a:prstGeom prst="rect">
            <a:avLst/>
          </a:prstGeom>
          <a:noFill/>
        </p:spPr>
        <p:txBody>
          <a:bodyPr wrap="square" rtlCol="0" anchor="t">
            <a:spAutoFit/>
          </a:bodyPr>
          <a:p>
            <a:r>
              <a:rPr lang="zh-CN" altLang="en-US" sz="2400">
                <a:solidFill>
                  <a:srgbClr val="C00000"/>
                </a:solidFill>
                <a:sym typeface="+mn-ea"/>
              </a:rPr>
              <a:t>一轮扫描的时钟置换算法：</a:t>
            </a:r>
            <a:endParaRPr lang="zh-CN" altLang="en-US" sz="2400">
              <a:solidFill>
                <a:srgbClr val="C00000"/>
              </a:solidFill>
              <a:sym typeface="+mn-ea"/>
            </a:endParaRPr>
          </a:p>
        </p:txBody>
      </p:sp>
    </p:spTree>
  </p:cSld>
  <p:clrMapOvr>
    <a:masterClrMapping/>
  </p:clrMapOvr>
  <p:transition>
    <p:fade thruBlk="1"/>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9" name="矩形 8"/>
          <p:cNvSpPr/>
          <p:nvPr/>
        </p:nvSpPr>
        <p:spPr>
          <a:xfrm>
            <a:off x="285115" y="2660650"/>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785495" y="1308100"/>
            <a:ext cx="86169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2661285" y="1308100"/>
            <a:ext cx="8978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2877185" y="2711450"/>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1581150" y="3863975"/>
            <a:ext cx="924560" cy="360045"/>
          </a:xfrm>
          <a:prstGeom prst="rect">
            <a:avLst/>
          </a:prstGeom>
          <a:solidFill>
            <a:srgbClr val="00CC99"/>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a:stCxn id="9" idx="0"/>
            <a:endCxn id="10" idx="2"/>
          </p:cNvCxnSpPr>
          <p:nvPr/>
        </p:nvCxnSpPr>
        <p:spPr>
          <a:xfrm flipV="1">
            <a:off x="699135" y="1668145"/>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5" name="直接箭头连接符 14"/>
          <p:cNvCxnSpPr>
            <a:stCxn id="10" idx="3"/>
            <a:endCxn id="11" idx="1"/>
          </p:cNvCxnSpPr>
          <p:nvPr/>
        </p:nvCxnSpPr>
        <p:spPr>
          <a:xfrm>
            <a:off x="1647190" y="1488440"/>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6" name="直接箭头连接符 15"/>
          <p:cNvCxnSpPr>
            <a:stCxn id="11" idx="2"/>
            <a:endCxn id="12" idx="0"/>
          </p:cNvCxnSpPr>
          <p:nvPr/>
        </p:nvCxnSpPr>
        <p:spPr>
          <a:xfrm>
            <a:off x="3110230" y="1668145"/>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7" name="直接箭头连接符 16"/>
          <p:cNvCxnSpPr>
            <a:stCxn id="12" idx="2"/>
            <a:endCxn id="13" idx="0"/>
          </p:cNvCxnSpPr>
          <p:nvPr/>
        </p:nvCxnSpPr>
        <p:spPr>
          <a:xfrm flipH="1">
            <a:off x="2043430" y="3071495"/>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8" name="直接箭头连接符 17"/>
          <p:cNvCxnSpPr>
            <a:stCxn id="13" idx="0"/>
            <a:endCxn id="9" idx="2"/>
          </p:cNvCxnSpPr>
          <p:nvPr/>
        </p:nvCxnSpPr>
        <p:spPr>
          <a:xfrm flipH="1" flipV="1">
            <a:off x="699135" y="3020695"/>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 name="矩形 1"/>
          <p:cNvSpPr/>
          <p:nvPr/>
        </p:nvSpPr>
        <p:spPr>
          <a:xfrm>
            <a:off x="4890135" y="2765425"/>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5390515" y="1412875"/>
            <a:ext cx="86169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7266305" y="1412875"/>
            <a:ext cx="897890" cy="360045"/>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7482205" y="2816225"/>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6186170" y="3968750"/>
            <a:ext cx="924560" cy="360045"/>
          </a:xfrm>
          <a:prstGeom prst="rect">
            <a:avLst/>
          </a:prstGeom>
          <a:solidFill>
            <a:srgbClr val="00CC99"/>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 name="直接箭头连接符 6"/>
          <p:cNvCxnSpPr>
            <a:stCxn id="2" idx="0"/>
            <a:endCxn id="3" idx="2"/>
          </p:cNvCxnSpPr>
          <p:nvPr/>
        </p:nvCxnSpPr>
        <p:spPr>
          <a:xfrm flipV="1">
            <a:off x="5304155" y="1772920"/>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8" name="直接箭头连接符 7"/>
          <p:cNvCxnSpPr>
            <a:stCxn id="3" idx="3"/>
            <a:endCxn id="4" idx="1"/>
          </p:cNvCxnSpPr>
          <p:nvPr/>
        </p:nvCxnSpPr>
        <p:spPr>
          <a:xfrm>
            <a:off x="6252210" y="1593215"/>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9" name="直接箭头连接符 18"/>
          <p:cNvCxnSpPr>
            <a:stCxn id="4" idx="2"/>
            <a:endCxn id="5" idx="0"/>
          </p:cNvCxnSpPr>
          <p:nvPr/>
        </p:nvCxnSpPr>
        <p:spPr>
          <a:xfrm>
            <a:off x="7715250" y="1772920"/>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0" name="直接箭头连接符 19"/>
          <p:cNvCxnSpPr>
            <a:stCxn id="5" idx="2"/>
            <a:endCxn id="6" idx="0"/>
          </p:cNvCxnSpPr>
          <p:nvPr/>
        </p:nvCxnSpPr>
        <p:spPr>
          <a:xfrm flipH="1">
            <a:off x="6648450" y="3176270"/>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1" name="直接箭头连接符 20"/>
          <p:cNvCxnSpPr>
            <a:stCxn id="6" idx="0"/>
            <a:endCxn id="2" idx="2"/>
          </p:cNvCxnSpPr>
          <p:nvPr/>
        </p:nvCxnSpPr>
        <p:spPr>
          <a:xfrm flipH="1" flipV="1">
            <a:off x="5304155" y="3125470"/>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2" name="文本框 21"/>
          <p:cNvSpPr txBox="1"/>
          <p:nvPr/>
        </p:nvSpPr>
        <p:spPr>
          <a:xfrm>
            <a:off x="107950" y="4653280"/>
            <a:ext cx="9015095" cy="1322070"/>
          </a:xfrm>
          <a:prstGeom prst="rect">
            <a:avLst/>
          </a:prstGeom>
          <a:noFill/>
        </p:spPr>
        <p:txBody>
          <a:bodyPr wrap="square" rtlCol="0" anchor="t">
            <a:spAutoFit/>
          </a:bodyPr>
          <a:p>
            <a:pPr marL="0" indent="0">
              <a:buNone/>
            </a:pPr>
            <a:r>
              <a:rPr lang="zh-CN" altLang="en-US" sz="2000">
                <a:sym typeface="+mn-ea"/>
              </a:rPr>
              <a:t>第一轮：从当前位置开始扫描到第一个</a:t>
            </a:r>
            <a:r>
              <a:rPr lang="en-US" altLang="zh-CN" sz="2000">
                <a:sym typeface="+mn-ea"/>
              </a:rPr>
              <a:t>(0,0)</a:t>
            </a:r>
            <a:r>
              <a:rPr lang="zh-CN" altLang="en-US" sz="2000">
                <a:sym typeface="+mn-ea"/>
              </a:rPr>
              <a:t>帧用于替换。本轮扫描不修改任何标志位；</a:t>
            </a:r>
            <a:endParaRPr lang="zh-CN" altLang="en-US" sz="2000"/>
          </a:p>
          <a:p>
            <a:pPr marL="0" indent="0">
              <a:buNone/>
            </a:pPr>
            <a:r>
              <a:rPr lang="zh-CN" altLang="en-US" sz="2000">
                <a:sym typeface="+mn-ea"/>
              </a:rPr>
              <a:t>第二轮：若第一轮扫描失败，则重新扫描，查找第一个</a:t>
            </a:r>
            <a:r>
              <a:rPr lang="en-US" altLang="zh-CN" sz="2000">
                <a:sym typeface="+mn-ea"/>
              </a:rPr>
              <a:t>(0,1)</a:t>
            </a:r>
            <a:r>
              <a:rPr lang="zh-CN" altLang="en-US" sz="2000">
                <a:sym typeface="+mn-ea"/>
              </a:rPr>
              <a:t>帧用于替换。本轮将所有扫描过的帧访问位设为</a:t>
            </a:r>
            <a:r>
              <a:rPr lang="en-US" altLang="zh-CN" sz="2000">
                <a:sym typeface="+mn-ea"/>
              </a:rPr>
              <a:t>0.</a:t>
            </a:r>
            <a:endParaRPr lang="en-US" altLang="zh-CN" sz="2000">
              <a:sym typeface="+mn-ea"/>
            </a:endParaRPr>
          </a:p>
        </p:txBody>
      </p:sp>
      <p:sp>
        <p:nvSpPr>
          <p:cNvPr id="23" name="文本框 22"/>
          <p:cNvSpPr txBox="1"/>
          <p:nvPr/>
        </p:nvSpPr>
        <p:spPr>
          <a:xfrm>
            <a:off x="179070" y="600710"/>
            <a:ext cx="3748405" cy="460375"/>
          </a:xfrm>
          <a:prstGeom prst="rect">
            <a:avLst/>
          </a:prstGeom>
          <a:noFill/>
        </p:spPr>
        <p:txBody>
          <a:bodyPr wrap="square" rtlCol="0" anchor="t">
            <a:spAutoFit/>
          </a:bodyPr>
          <a:p>
            <a:r>
              <a:rPr lang="zh-CN" altLang="en-US" sz="2400">
                <a:solidFill>
                  <a:srgbClr val="C00000"/>
                </a:solidFill>
                <a:sym typeface="+mn-ea"/>
              </a:rPr>
              <a:t>二轮扫描的时钟置换算法：</a:t>
            </a:r>
            <a:endParaRPr lang="zh-CN" altLang="en-US" sz="2400">
              <a:solidFill>
                <a:srgbClr val="C00000"/>
              </a:solidFill>
              <a:sym typeface="+mn-ea"/>
            </a:endParaRPr>
          </a:p>
        </p:txBody>
      </p:sp>
    </p:spTree>
  </p:cSld>
  <p:clrMapOvr>
    <a:masterClrMapping/>
  </p:clrMapOvr>
  <p:transition>
    <p:fade thruBlk="1"/>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9" name="矩形 8"/>
          <p:cNvSpPr/>
          <p:nvPr/>
        </p:nvSpPr>
        <p:spPr>
          <a:xfrm>
            <a:off x="251460" y="2513965"/>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751840" y="1161415"/>
            <a:ext cx="86169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2627630" y="1161415"/>
            <a:ext cx="8978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2843530" y="2564765"/>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1547495" y="3717290"/>
            <a:ext cx="924560" cy="360045"/>
          </a:xfrm>
          <a:prstGeom prst="rect">
            <a:avLst/>
          </a:prstGeom>
          <a:solidFill>
            <a:srgbClr val="00CC99"/>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a:stCxn id="9" idx="0"/>
            <a:endCxn id="10" idx="2"/>
          </p:cNvCxnSpPr>
          <p:nvPr/>
        </p:nvCxnSpPr>
        <p:spPr>
          <a:xfrm flipV="1">
            <a:off x="665480" y="1521460"/>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5" name="直接箭头连接符 14"/>
          <p:cNvCxnSpPr>
            <a:stCxn id="10" idx="3"/>
            <a:endCxn id="11" idx="1"/>
          </p:cNvCxnSpPr>
          <p:nvPr/>
        </p:nvCxnSpPr>
        <p:spPr>
          <a:xfrm>
            <a:off x="1613535" y="1341755"/>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6" name="直接箭头连接符 15"/>
          <p:cNvCxnSpPr>
            <a:stCxn id="11" idx="2"/>
            <a:endCxn id="12" idx="0"/>
          </p:cNvCxnSpPr>
          <p:nvPr/>
        </p:nvCxnSpPr>
        <p:spPr>
          <a:xfrm>
            <a:off x="3076575" y="1521460"/>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7" name="直接箭头连接符 16"/>
          <p:cNvCxnSpPr>
            <a:stCxn id="12" idx="2"/>
            <a:endCxn id="13" idx="0"/>
          </p:cNvCxnSpPr>
          <p:nvPr/>
        </p:nvCxnSpPr>
        <p:spPr>
          <a:xfrm flipH="1">
            <a:off x="2009775" y="2924810"/>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8" name="直接箭头连接符 17"/>
          <p:cNvCxnSpPr>
            <a:stCxn id="13" idx="0"/>
            <a:endCxn id="9" idx="2"/>
          </p:cNvCxnSpPr>
          <p:nvPr/>
        </p:nvCxnSpPr>
        <p:spPr>
          <a:xfrm flipH="1" flipV="1">
            <a:off x="665480" y="2874010"/>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 name="矩形 1"/>
          <p:cNvSpPr/>
          <p:nvPr/>
        </p:nvSpPr>
        <p:spPr>
          <a:xfrm>
            <a:off x="4664710" y="2549525"/>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5165090" y="1196975"/>
            <a:ext cx="86169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7040880" y="1196975"/>
            <a:ext cx="897890" cy="360045"/>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7256780" y="2600325"/>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(0, 0)</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5960745" y="3752850"/>
            <a:ext cx="924560" cy="360045"/>
          </a:xfrm>
          <a:prstGeom prst="rect">
            <a:avLst/>
          </a:prstGeom>
          <a:solidFill>
            <a:srgbClr val="00CC99"/>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 name="直接箭头连接符 6"/>
          <p:cNvCxnSpPr>
            <a:stCxn id="2" idx="0"/>
            <a:endCxn id="3" idx="2"/>
          </p:cNvCxnSpPr>
          <p:nvPr/>
        </p:nvCxnSpPr>
        <p:spPr>
          <a:xfrm flipV="1">
            <a:off x="5078730" y="1557020"/>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8" name="直接箭头连接符 7"/>
          <p:cNvCxnSpPr>
            <a:stCxn id="3" idx="3"/>
            <a:endCxn id="4" idx="1"/>
          </p:cNvCxnSpPr>
          <p:nvPr/>
        </p:nvCxnSpPr>
        <p:spPr>
          <a:xfrm>
            <a:off x="6026785" y="1377315"/>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9" name="直接箭头连接符 18"/>
          <p:cNvCxnSpPr>
            <a:stCxn id="4" idx="2"/>
            <a:endCxn id="5" idx="0"/>
          </p:cNvCxnSpPr>
          <p:nvPr/>
        </p:nvCxnSpPr>
        <p:spPr>
          <a:xfrm>
            <a:off x="7489825" y="1557020"/>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0" name="直接箭头连接符 19"/>
          <p:cNvCxnSpPr>
            <a:stCxn id="5" idx="2"/>
            <a:endCxn id="6" idx="0"/>
          </p:cNvCxnSpPr>
          <p:nvPr/>
        </p:nvCxnSpPr>
        <p:spPr>
          <a:xfrm flipH="1">
            <a:off x="6423025" y="2960370"/>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1" name="直接箭头连接符 20"/>
          <p:cNvCxnSpPr>
            <a:stCxn id="6" idx="0"/>
            <a:endCxn id="2" idx="2"/>
          </p:cNvCxnSpPr>
          <p:nvPr/>
        </p:nvCxnSpPr>
        <p:spPr>
          <a:xfrm flipH="1" flipV="1">
            <a:off x="5078730" y="2909570"/>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3" name="文本框 22"/>
          <p:cNvSpPr txBox="1"/>
          <p:nvPr/>
        </p:nvSpPr>
        <p:spPr>
          <a:xfrm>
            <a:off x="35560" y="524510"/>
            <a:ext cx="3748405" cy="460375"/>
          </a:xfrm>
          <a:prstGeom prst="rect">
            <a:avLst/>
          </a:prstGeom>
          <a:noFill/>
        </p:spPr>
        <p:txBody>
          <a:bodyPr wrap="square" rtlCol="0" anchor="t">
            <a:spAutoFit/>
          </a:bodyPr>
          <a:p>
            <a:r>
              <a:rPr lang="zh-CN" altLang="en-US" sz="2400">
                <a:solidFill>
                  <a:srgbClr val="C00000"/>
                </a:solidFill>
                <a:sym typeface="+mn-ea"/>
              </a:rPr>
              <a:t>三轮扫描的时钟置换算法：</a:t>
            </a:r>
            <a:endParaRPr lang="zh-CN" altLang="en-US" sz="2400">
              <a:solidFill>
                <a:srgbClr val="C00000"/>
              </a:solidFill>
              <a:sym typeface="+mn-ea"/>
            </a:endParaRPr>
          </a:p>
        </p:txBody>
      </p:sp>
      <p:sp>
        <p:nvSpPr>
          <p:cNvPr id="22" name="文本框 21"/>
          <p:cNvSpPr txBox="1"/>
          <p:nvPr/>
        </p:nvSpPr>
        <p:spPr>
          <a:xfrm>
            <a:off x="107950" y="4437380"/>
            <a:ext cx="8907780" cy="1938020"/>
          </a:xfrm>
          <a:prstGeom prst="rect">
            <a:avLst/>
          </a:prstGeom>
          <a:noFill/>
        </p:spPr>
        <p:txBody>
          <a:bodyPr wrap="square" rtlCol="0" anchor="t">
            <a:spAutoFit/>
          </a:bodyPr>
          <a:p>
            <a:pPr marL="0" indent="0">
              <a:buNone/>
            </a:pPr>
            <a:r>
              <a:rPr lang="zh-CN" altLang="en-US" sz="2000">
                <a:sym typeface="+mn-ea"/>
              </a:rPr>
              <a:t>第一轮：从当前位置开始扫描到第一个</a:t>
            </a:r>
            <a:r>
              <a:rPr lang="en-US" altLang="zh-CN" sz="2000">
                <a:sym typeface="+mn-ea"/>
              </a:rPr>
              <a:t>(0,0)</a:t>
            </a:r>
            <a:r>
              <a:rPr lang="zh-CN" altLang="en-US" sz="2000">
                <a:sym typeface="+mn-ea"/>
              </a:rPr>
              <a:t>帧用于替换。本轮扫描不修改任何标志位；</a:t>
            </a:r>
            <a:endParaRPr lang="zh-CN" altLang="en-US" sz="2000"/>
          </a:p>
          <a:p>
            <a:pPr marL="0" indent="0">
              <a:buNone/>
            </a:pPr>
            <a:r>
              <a:rPr lang="zh-CN" altLang="en-US" sz="2000">
                <a:sym typeface="+mn-ea"/>
              </a:rPr>
              <a:t>第二轮：若第一轮扫描失败，则重新扫描，查找第一个</a:t>
            </a:r>
            <a:r>
              <a:rPr lang="en-US" altLang="zh-CN" sz="2000">
                <a:sym typeface="+mn-ea"/>
              </a:rPr>
              <a:t>(0,1)</a:t>
            </a:r>
            <a:r>
              <a:rPr lang="zh-CN" altLang="en-US" sz="2000">
                <a:sym typeface="+mn-ea"/>
              </a:rPr>
              <a:t>帧用于替换。本轮将所有扫描过的帧访问位设为</a:t>
            </a:r>
            <a:r>
              <a:rPr lang="en-US" altLang="zh-CN" sz="2000">
                <a:sym typeface="+mn-ea"/>
              </a:rPr>
              <a:t>0</a:t>
            </a:r>
            <a:r>
              <a:rPr lang="zh-CN" altLang="en-US" sz="2000">
                <a:sym typeface="+mn-ea"/>
              </a:rPr>
              <a:t>；</a:t>
            </a:r>
            <a:endParaRPr lang="zh-CN" altLang="en-US" sz="2000"/>
          </a:p>
          <a:p>
            <a:pPr marL="0" indent="0">
              <a:buNone/>
            </a:pPr>
            <a:r>
              <a:rPr lang="zh-CN" altLang="en-US" sz="2000">
                <a:sym typeface="+mn-ea"/>
              </a:rPr>
              <a:t>第三轮：若第二轮扫描失败，则重新扫描，查找第一个</a:t>
            </a:r>
            <a:r>
              <a:rPr lang="en-US" altLang="zh-CN" sz="2000">
                <a:sym typeface="+mn-ea"/>
              </a:rPr>
              <a:t>(0,0)</a:t>
            </a:r>
            <a:r>
              <a:rPr lang="zh-CN" altLang="en-US" sz="2000">
                <a:sym typeface="+mn-ea"/>
              </a:rPr>
              <a:t>帧用于替换。本轮扫描不修改任何标志位；</a:t>
            </a:r>
            <a:endParaRPr lang="zh-CN" altLang="en-US" sz="2000">
              <a:sym typeface="+mn-ea"/>
            </a:endParaRPr>
          </a:p>
        </p:txBody>
      </p:sp>
    </p:spTree>
  </p:cSld>
  <p:clrMapOvr>
    <a:masterClrMapping/>
  </p:clrMapOvr>
  <p:transition>
    <p:fade thruBlk="1"/>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23" name="文本框 22"/>
          <p:cNvSpPr txBox="1"/>
          <p:nvPr/>
        </p:nvSpPr>
        <p:spPr>
          <a:xfrm>
            <a:off x="35560" y="524510"/>
            <a:ext cx="3748405" cy="460375"/>
          </a:xfrm>
          <a:prstGeom prst="rect">
            <a:avLst/>
          </a:prstGeom>
          <a:noFill/>
        </p:spPr>
        <p:txBody>
          <a:bodyPr wrap="square" rtlCol="0" anchor="t">
            <a:spAutoFit/>
          </a:bodyPr>
          <a:p>
            <a:r>
              <a:rPr lang="zh-CN" altLang="en-US" sz="2400">
                <a:solidFill>
                  <a:srgbClr val="C00000"/>
                </a:solidFill>
                <a:sym typeface="+mn-ea"/>
              </a:rPr>
              <a:t>四轮扫描的时钟置换算法：</a:t>
            </a:r>
            <a:endParaRPr lang="zh-CN" altLang="en-US" sz="2400">
              <a:solidFill>
                <a:srgbClr val="C00000"/>
              </a:solidFill>
              <a:sym typeface="+mn-ea"/>
            </a:endParaRPr>
          </a:p>
        </p:txBody>
      </p:sp>
      <p:sp>
        <p:nvSpPr>
          <p:cNvPr id="9" name="矩形 8"/>
          <p:cNvSpPr/>
          <p:nvPr/>
        </p:nvSpPr>
        <p:spPr>
          <a:xfrm>
            <a:off x="179705" y="2477770"/>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680085" y="1125220"/>
            <a:ext cx="861695"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2555875" y="1125220"/>
            <a:ext cx="8978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2771775" y="2528570"/>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1475740" y="3681095"/>
            <a:ext cx="924560" cy="360045"/>
          </a:xfrm>
          <a:prstGeom prst="rect">
            <a:avLst/>
          </a:prstGeom>
          <a:solidFill>
            <a:srgbClr val="00CC99"/>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(1, 1)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p:cNvCxnSpPr>
            <a:stCxn id="9" idx="0"/>
            <a:endCxn id="10" idx="2"/>
          </p:cNvCxnSpPr>
          <p:nvPr/>
        </p:nvCxnSpPr>
        <p:spPr>
          <a:xfrm flipV="1">
            <a:off x="593725" y="1485265"/>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5" name="直接箭头连接符 14"/>
          <p:cNvCxnSpPr>
            <a:stCxn id="10" idx="3"/>
            <a:endCxn id="11" idx="1"/>
          </p:cNvCxnSpPr>
          <p:nvPr/>
        </p:nvCxnSpPr>
        <p:spPr>
          <a:xfrm>
            <a:off x="1541780" y="1305560"/>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6" name="直接箭头连接符 15"/>
          <p:cNvCxnSpPr>
            <a:stCxn id="11" idx="2"/>
            <a:endCxn id="12" idx="0"/>
          </p:cNvCxnSpPr>
          <p:nvPr/>
        </p:nvCxnSpPr>
        <p:spPr>
          <a:xfrm>
            <a:off x="3004820" y="1485265"/>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7" name="直接箭头连接符 16"/>
          <p:cNvCxnSpPr>
            <a:stCxn id="12" idx="2"/>
            <a:endCxn id="13" idx="0"/>
          </p:cNvCxnSpPr>
          <p:nvPr/>
        </p:nvCxnSpPr>
        <p:spPr>
          <a:xfrm flipH="1">
            <a:off x="1938020" y="2888615"/>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8" name="直接箭头连接符 17"/>
          <p:cNvCxnSpPr>
            <a:stCxn id="13" idx="0"/>
            <a:endCxn id="9" idx="2"/>
          </p:cNvCxnSpPr>
          <p:nvPr/>
        </p:nvCxnSpPr>
        <p:spPr>
          <a:xfrm flipH="1" flipV="1">
            <a:off x="593725" y="2837815"/>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 name="矩形 1"/>
          <p:cNvSpPr/>
          <p:nvPr/>
        </p:nvSpPr>
        <p:spPr>
          <a:xfrm>
            <a:off x="5004435" y="2549525"/>
            <a:ext cx="82804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5504815" y="1196975"/>
            <a:ext cx="861695" cy="360045"/>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7380605" y="1196975"/>
            <a:ext cx="8978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7596505" y="2600325"/>
            <a:ext cx="948690" cy="360045"/>
          </a:xfrm>
          <a:prstGeom prst="rect">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6300470" y="3752850"/>
            <a:ext cx="924560" cy="360045"/>
          </a:xfrm>
          <a:prstGeom prst="rect">
            <a:avLst/>
          </a:prstGeom>
          <a:solidFill>
            <a:srgbClr val="00CC99"/>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(0, 1)</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7" name="直接箭头连接符 6"/>
          <p:cNvCxnSpPr>
            <a:stCxn id="2" idx="0"/>
            <a:endCxn id="3" idx="2"/>
          </p:cNvCxnSpPr>
          <p:nvPr/>
        </p:nvCxnSpPr>
        <p:spPr>
          <a:xfrm flipV="1">
            <a:off x="5418455" y="1557020"/>
            <a:ext cx="51752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8" name="直接箭头连接符 7"/>
          <p:cNvCxnSpPr>
            <a:stCxn id="3" idx="3"/>
            <a:endCxn id="4" idx="1"/>
          </p:cNvCxnSpPr>
          <p:nvPr/>
        </p:nvCxnSpPr>
        <p:spPr>
          <a:xfrm>
            <a:off x="6366510" y="1377315"/>
            <a:ext cx="1014095" cy="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9" name="直接箭头连接符 18"/>
          <p:cNvCxnSpPr>
            <a:stCxn id="4" idx="2"/>
            <a:endCxn id="5" idx="0"/>
          </p:cNvCxnSpPr>
          <p:nvPr/>
        </p:nvCxnSpPr>
        <p:spPr>
          <a:xfrm>
            <a:off x="7829550" y="1557020"/>
            <a:ext cx="241300" cy="10433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0" name="直接箭头连接符 19"/>
          <p:cNvCxnSpPr>
            <a:stCxn id="5" idx="2"/>
            <a:endCxn id="6" idx="0"/>
          </p:cNvCxnSpPr>
          <p:nvPr/>
        </p:nvCxnSpPr>
        <p:spPr>
          <a:xfrm flipH="1">
            <a:off x="6762750" y="2960370"/>
            <a:ext cx="1308100" cy="7924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21" name="直接箭头连接符 20"/>
          <p:cNvCxnSpPr>
            <a:stCxn id="6" idx="0"/>
            <a:endCxn id="2" idx="2"/>
          </p:cNvCxnSpPr>
          <p:nvPr/>
        </p:nvCxnSpPr>
        <p:spPr>
          <a:xfrm flipH="1" flipV="1">
            <a:off x="5418455" y="2909570"/>
            <a:ext cx="1344295" cy="84328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2" name="文本框 21"/>
          <p:cNvSpPr txBox="1"/>
          <p:nvPr/>
        </p:nvSpPr>
        <p:spPr>
          <a:xfrm>
            <a:off x="107950" y="4437380"/>
            <a:ext cx="8907780" cy="2245360"/>
          </a:xfrm>
          <a:prstGeom prst="rect">
            <a:avLst/>
          </a:prstGeom>
          <a:noFill/>
        </p:spPr>
        <p:txBody>
          <a:bodyPr wrap="square" rtlCol="0" anchor="t">
            <a:spAutoFit/>
          </a:bodyPr>
          <a:p>
            <a:pPr marL="0" indent="0">
              <a:buNone/>
            </a:pPr>
            <a:r>
              <a:rPr lang="zh-CN" altLang="en-US" sz="2000">
                <a:sym typeface="+mn-ea"/>
              </a:rPr>
              <a:t>第一轮：从当前位置开始扫描到第一个</a:t>
            </a:r>
            <a:r>
              <a:rPr lang="en-US" altLang="zh-CN" sz="2000">
                <a:sym typeface="+mn-ea"/>
              </a:rPr>
              <a:t>(0,0)</a:t>
            </a:r>
            <a:r>
              <a:rPr lang="zh-CN" altLang="en-US" sz="2000">
                <a:sym typeface="+mn-ea"/>
              </a:rPr>
              <a:t>帧用于替换。本轮扫描不修改任何标志位；</a:t>
            </a:r>
            <a:endParaRPr lang="zh-CN" altLang="en-US" sz="2000"/>
          </a:p>
          <a:p>
            <a:pPr marL="0" indent="0">
              <a:buNone/>
            </a:pPr>
            <a:r>
              <a:rPr lang="zh-CN" altLang="en-US" sz="2000">
                <a:sym typeface="+mn-ea"/>
              </a:rPr>
              <a:t>第二轮：若第一轮扫描失败，则重新扫描，查找第一个</a:t>
            </a:r>
            <a:r>
              <a:rPr lang="en-US" altLang="zh-CN" sz="2000">
                <a:sym typeface="+mn-ea"/>
              </a:rPr>
              <a:t>(0,1)</a:t>
            </a:r>
            <a:r>
              <a:rPr lang="zh-CN" altLang="en-US" sz="2000">
                <a:sym typeface="+mn-ea"/>
              </a:rPr>
              <a:t>帧用于替换。本轮将所有扫描过的帧访问位设为</a:t>
            </a:r>
            <a:r>
              <a:rPr lang="en-US" altLang="zh-CN" sz="2000">
                <a:sym typeface="+mn-ea"/>
              </a:rPr>
              <a:t>0</a:t>
            </a:r>
            <a:r>
              <a:rPr lang="zh-CN" altLang="en-US" sz="2000">
                <a:sym typeface="+mn-ea"/>
              </a:rPr>
              <a:t>；</a:t>
            </a:r>
            <a:endParaRPr lang="zh-CN" altLang="en-US" sz="2000"/>
          </a:p>
          <a:p>
            <a:pPr marL="0" indent="0">
              <a:buNone/>
            </a:pPr>
            <a:r>
              <a:rPr lang="zh-CN" altLang="en-US" sz="2000">
                <a:sym typeface="+mn-ea"/>
              </a:rPr>
              <a:t>第三轮：若第二轮扫描失败，则重新扫描，查找第一个</a:t>
            </a:r>
            <a:r>
              <a:rPr lang="en-US" altLang="zh-CN" sz="2000">
                <a:sym typeface="+mn-ea"/>
              </a:rPr>
              <a:t>(0,0)</a:t>
            </a:r>
            <a:r>
              <a:rPr lang="zh-CN" altLang="en-US" sz="2000">
                <a:sym typeface="+mn-ea"/>
              </a:rPr>
              <a:t>帧用于替换。本轮扫描不修改任何标志位；</a:t>
            </a:r>
            <a:endParaRPr lang="zh-CN" altLang="en-US" sz="2000">
              <a:sym typeface="+mn-ea"/>
            </a:endParaRPr>
          </a:p>
          <a:p>
            <a:pPr marL="0" indent="0">
              <a:buNone/>
            </a:pPr>
            <a:r>
              <a:rPr lang="zh-CN" altLang="en-US" sz="2000">
                <a:sym typeface="+mn-ea"/>
              </a:rPr>
              <a:t>第四轮：若第三轮扫描失败，则重新扫描，查找第一个</a:t>
            </a:r>
            <a:r>
              <a:rPr lang="en-US" altLang="zh-CN" sz="2000">
                <a:sym typeface="+mn-ea"/>
              </a:rPr>
              <a:t>(0,1)</a:t>
            </a:r>
            <a:r>
              <a:rPr lang="zh-CN" altLang="en-US" sz="2000">
                <a:sym typeface="+mn-ea"/>
              </a:rPr>
              <a:t>帧用于替换。</a:t>
            </a:r>
            <a:endParaRPr lang="zh-CN" altLang="en-US" sz="2000">
              <a:sym typeface="+mn-ea"/>
            </a:endParaRPr>
          </a:p>
        </p:txBody>
      </p:sp>
    </p:spTree>
  </p:cSld>
  <p:clrMapOvr>
    <a:masterClrMapping/>
  </p:clrMapOvr>
  <p:transition>
    <p:fade thruBlk="1"/>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548640"/>
            <a:ext cx="5880735" cy="5943600"/>
          </a:xfrm>
        </p:spPr>
        <p:txBody>
          <a:bodyPr/>
          <a:p>
            <a:pPr marL="0" indent="0" algn="just">
              <a:buNone/>
            </a:pPr>
            <a:r>
              <a:rPr lang="zh-CN" altLang="en-US" sz="2400">
                <a:sym typeface="+mn-ea"/>
              </a:rPr>
              <a:t>算法规则：将所有可能被置换的页面排成一个循环队列</a:t>
            </a:r>
            <a:endParaRPr lang="zh-CN" altLang="en-US" sz="2400"/>
          </a:p>
          <a:p>
            <a:pPr marL="0" indent="0" algn="just">
              <a:buNone/>
            </a:pPr>
            <a:r>
              <a:rPr lang="zh-CN" altLang="en-US" sz="2400">
                <a:solidFill>
                  <a:srgbClr val="FF0000"/>
                </a:solidFill>
                <a:sym typeface="+mn-ea"/>
              </a:rPr>
              <a:t>第一轮：</a:t>
            </a:r>
            <a:r>
              <a:rPr lang="zh-CN" altLang="en-US" sz="2400">
                <a:sym typeface="+mn-ea"/>
              </a:rPr>
              <a:t>从当前位置开始扫描到第一个</a:t>
            </a:r>
            <a:r>
              <a:rPr lang="en-US" altLang="zh-CN" sz="2400">
                <a:sym typeface="+mn-ea"/>
              </a:rPr>
              <a:t>(0,0)</a:t>
            </a:r>
            <a:r>
              <a:rPr lang="zh-CN" altLang="en-US" sz="2400">
                <a:sym typeface="+mn-ea"/>
              </a:rPr>
              <a:t>帧用于替换。本轮扫描不修改任何标志位；</a:t>
            </a:r>
            <a:endParaRPr lang="zh-CN" altLang="en-US" sz="2400"/>
          </a:p>
          <a:p>
            <a:pPr marL="0" indent="0" algn="just">
              <a:buNone/>
            </a:pPr>
            <a:r>
              <a:rPr lang="zh-CN" altLang="en-US" sz="2400">
                <a:solidFill>
                  <a:srgbClr val="FF0000"/>
                </a:solidFill>
                <a:sym typeface="+mn-ea"/>
              </a:rPr>
              <a:t>第二轮：</a:t>
            </a:r>
            <a:r>
              <a:rPr lang="zh-CN" altLang="en-US" sz="2400">
                <a:sym typeface="+mn-ea"/>
              </a:rPr>
              <a:t>若第一轮扫描失败，则重新扫描，查找第一个</a:t>
            </a:r>
            <a:r>
              <a:rPr lang="en-US" altLang="zh-CN" sz="2400">
                <a:sym typeface="+mn-ea"/>
              </a:rPr>
              <a:t>(0,1)</a:t>
            </a:r>
            <a:r>
              <a:rPr lang="zh-CN" altLang="en-US" sz="2400">
                <a:sym typeface="+mn-ea"/>
              </a:rPr>
              <a:t>帧用于替换。本轮将所有扫描过的帧访问位设为</a:t>
            </a:r>
            <a:r>
              <a:rPr lang="en-US" altLang="zh-CN" sz="2400">
                <a:sym typeface="+mn-ea"/>
              </a:rPr>
              <a:t>0</a:t>
            </a:r>
            <a:r>
              <a:rPr lang="zh-CN" altLang="en-US" sz="2400">
                <a:sym typeface="+mn-ea"/>
              </a:rPr>
              <a:t>；</a:t>
            </a:r>
            <a:endParaRPr lang="zh-CN" altLang="en-US" sz="2400"/>
          </a:p>
          <a:p>
            <a:pPr marL="0" indent="0" algn="just">
              <a:buNone/>
            </a:pPr>
            <a:r>
              <a:rPr lang="zh-CN" altLang="en-US" sz="2400">
                <a:solidFill>
                  <a:srgbClr val="FF0000"/>
                </a:solidFill>
                <a:sym typeface="+mn-ea"/>
              </a:rPr>
              <a:t>第三轮：</a:t>
            </a:r>
            <a:r>
              <a:rPr lang="zh-CN" altLang="en-US" sz="2400">
                <a:sym typeface="+mn-ea"/>
              </a:rPr>
              <a:t>若第二轮扫描失败，则重新扫描，查找第一个</a:t>
            </a:r>
            <a:r>
              <a:rPr lang="en-US" altLang="zh-CN" sz="2400">
                <a:sym typeface="+mn-ea"/>
              </a:rPr>
              <a:t>(0,0)</a:t>
            </a:r>
            <a:r>
              <a:rPr lang="zh-CN" altLang="en-US" sz="2400">
                <a:sym typeface="+mn-ea"/>
              </a:rPr>
              <a:t>帧用于替换。本轮扫描不修改任何标志位；</a:t>
            </a:r>
            <a:endParaRPr lang="zh-CN" altLang="en-US" sz="2400"/>
          </a:p>
          <a:p>
            <a:pPr marL="0" indent="0" algn="just">
              <a:buNone/>
            </a:pPr>
            <a:r>
              <a:rPr lang="zh-CN" altLang="en-US" sz="2400">
                <a:solidFill>
                  <a:srgbClr val="FF0000"/>
                </a:solidFill>
                <a:sym typeface="+mn-ea"/>
              </a:rPr>
              <a:t>第四轮：</a:t>
            </a:r>
            <a:r>
              <a:rPr lang="zh-CN" altLang="en-US" sz="2400">
                <a:sym typeface="+mn-ea"/>
              </a:rPr>
              <a:t>若第三轮扫描失败，则重新扫描，查找第一个</a:t>
            </a:r>
            <a:r>
              <a:rPr lang="en-US" altLang="zh-CN" sz="2400">
                <a:sym typeface="+mn-ea"/>
              </a:rPr>
              <a:t>(0,1)</a:t>
            </a:r>
            <a:r>
              <a:rPr lang="zh-CN" altLang="en-US" sz="2400">
                <a:sym typeface="+mn-ea"/>
              </a:rPr>
              <a:t>帧用于替换。</a:t>
            </a:r>
            <a:endParaRPr lang="zh-CN" altLang="en-US" sz="2400"/>
          </a:p>
          <a:p>
            <a:pPr marL="0" indent="0" algn="just">
              <a:buNone/>
            </a:pPr>
            <a:endParaRPr lang="zh-CN" altLang="en-US" sz="2400"/>
          </a:p>
        </p:txBody>
      </p:sp>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4" name="圆角矩形标注 3"/>
          <p:cNvSpPr/>
          <p:nvPr/>
        </p:nvSpPr>
        <p:spPr>
          <a:xfrm>
            <a:off x="6083935" y="1341755"/>
            <a:ext cx="2808605" cy="719455"/>
          </a:xfrm>
          <a:prstGeom prst="wedgeRoundRectCallout">
            <a:avLst>
              <a:gd name="adj1" fmla="val -59269"/>
              <a:gd name="adj2" fmla="val -8075"/>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第一优先级：最近没访问，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且没修改的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圆角矩形标注 4"/>
          <p:cNvSpPr/>
          <p:nvPr/>
        </p:nvSpPr>
        <p:spPr>
          <a:xfrm>
            <a:off x="6083935" y="2637155"/>
            <a:ext cx="2808605" cy="690245"/>
          </a:xfrm>
          <a:prstGeom prst="wedgeRoundRectCallout">
            <a:avLst>
              <a:gd name="adj1" fmla="val -58139"/>
              <a:gd name="adj2" fmla="val -13385"/>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二优先级：最近没访问，</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但修改</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过的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圆角矩形标注 5"/>
          <p:cNvSpPr/>
          <p:nvPr/>
        </p:nvSpPr>
        <p:spPr>
          <a:xfrm>
            <a:off x="6012180" y="3789045"/>
            <a:ext cx="2808605" cy="690245"/>
          </a:xfrm>
          <a:prstGeom prst="wedgeRoundRectCallout">
            <a:avLst>
              <a:gd name="adj1" fmla="val -56737"/>
              <a:gd name="adj2" fmla="val -4185"/>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第三优先级：最近</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访问过，</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但没修改的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标注 6"/>
          <p:cNvSpPr/>
          <p:nvPr/>
        </p:nvSpPr>
        <p:spPr>
          <a:xfrm>
            <a:off x="6012180" y="4869180"/>
            <a:ext cx="2808605" cy="690245"/>
          </a:xfrm>
          <a:prstGeom prst="wedgeRoundRectCallout">
            <a:avLst>
              <a:gd name="adj1" fmla="val -57008"/>
              <a:gd name="adj2" fmla="val -5381"/>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四优先级：最近</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访问过，</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且</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修改过的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页面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2"/>
          <p:cNvSpPr>
            <a:spLocks noGrp="1"/>
          </p:cNvSpPr>
          <p:nvPr/>
        </p:nvSpPr>
        <p:spPr>
          <a:xfrm>
            <a:off x="0" y="44450"/>
            <a:ext cx="7772400" cy="455613"/>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5.3 </a:t>
            </a:r>
            <a:r>
              <a:rPr lang="zh-CN" altLang="en-US" b="1" dirty="0">
                <a:latin typeface="宋体" panose="02010600030101010101" pitchFamily="2" charset="-122"/>
                <a:ea typeface="宋体" panose="02010600030101010101" pitchFamily="2" charset="-122"/>
              </a:rPr>
              <a:t>页面置换算法</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5560" y="908685"/>
            <a:ext cx="9050020" cy="4624705"/>
          </a:xfrm>
          <a:prstGeom prst="rect">
            <a:avLst/>
          </a:prstGeom>
        </p:spPr>
      </p:pic>
    </p:spTree>
  </p:cSld>
  <p:clrMapOvr>
    <a:masterClrMapping/>
  </p:clrMapOvr>
  <p:transition>
    <p:fade thruBlk="1"/>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5.3.4 </a:t>
            </a:r>
            <a:r>
              <a:rPr lang="zh-CN" altLang="en-US" b="1" dirty="0">
                <a:latin typeface="宋体" panose="02010600030101010101" pitchFamily="2" charset="-122"/>
                <a:ea typeface="宋体" panose="02010600030101010101" pitchFamily="2" charset="-122"/>
              </a:rPr>
              <a:t>其它置换算法</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48482" name="Rectangle 3"/>
          <p:cNvSpPr>
            <a:spLocks noGrp="1"/>
          </p:cNvSpPr>
          <p:nvPr>
            <p:ph idx="1"/>
          </p:nvPr>
        </p:nvSpPr>
        <p:spPr/>
        <p:txBody>
          <a:bodyPr wrap="square" lIns="91440" tIns="45720" rIns="91440" bIns="45720" anchor="t" anchorCtr="0"/>
          <a:p>
            <a:pPr eaLnBrk="1" hangingPunct="1"/>
            <a:r>
              <a:rPr lang="zh-CN" altLang="en-US" dirty="0"/>
              <a:t>最少使用（</a:t>
            </a:r>
            <a:r>
              <a:rPr lang="en-US" altLang="zh-CN" dirty="0"/>
              <a:t>Least Frequently Used）</a:t>
            </a:r>
            <a:r>
              <a:rPr lang="zh-CN" altLang="en-US" dirty="0"/>
              <a:t>置换算法</a:t>
            </a:r>
            <a:r>
              <a:rPr lang="en-US" altLang="zh-CN" dirty="0"/>
              <a:t>--</a:t>
            </a:r>
            <a:r>
              <a:rPr lang="zh-CN" altLang="en-US" dirty="0"/>
              <a:t>最不常用算法</a:t>
            </a:r>
            <a:r>
              <a:rPr lang="en-US" altLang="zh-CN" dirty="0"/>
              <a:t>(NFU).</a:t>
            </a:r>
            <a:endParaRPr lang="en-US" altLang="zh-CN" dirty="0"/>
          </a:p>
          <a:p>
            <a:pPr lvl="1" eaLnBrk="1" hangingPunct="1"/>
            <a:r>
              <a:rPr lang="zh-CN" altLang="en-US" dirty="0"/>
              <a:t>选择到当前时间为止被访问次数最少的页面置换；</a:t>
            </a:r>
            <a:endParaRPr lang="zh-CN" altLang="en-US" dirty="0"/>
          </a:p>
          <a:p>
            <a:pPr lvl="1" eaLnBrk="1" hangingPunct="1"/>
            <a:r>
              <a:rPr lang="zh-CN" altLang="en-US" dirty="0"/>
              <a:t>每页设置访问计数器，每当页面被访问时，该页面的访问计数器加1；</a:t>
            </a:r>
            <a:endParaRPr lang="zh-CN" altLang="en-US" dirty="0"/>
          </a:p>
          <a:p>
            <a:pPr lvl="1" eaLnBrk="1" hangingPunct="1"/>
            <a:r>
              <a:rPr lang="zh-CN" altLang="en-US" dirty="0"/>
              <a:t>发生缺页中断时，淘汰计数值最小的页面，并将所有计数清零。 </a:t>
            </a:r>
            <a:endParaRPr lang="zh-CN" altLang="en-US" dirty="0"/>
          </a:p>
        </p:txBody>
      </p:sp>
    </p:spTree>
  </p:cSld>
  <p:clrMapOvr>
    <a:masterClrMapping/>
  </p:clrMapOvr>
  <p:transition>
    <p:fade thruBlk="1"/>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Rectangle 2"/>
          <p:cNvSpPr>
            <a:spLocks noGrp="1"/>
          </p:cNvSpPr>
          <p:nvPr>
            <p:ph idx="1"/>
          </p:nvPr>
        </p:nvSpPr>
        <p:spPr>
          <a:xfrm>
            <a:off x="468313" y="476250"/>
            <a:ext cx="8280400" cy="5976938"/>
          </a:xfrm>
        </p:spPr>
        <p:txBody>
          <a:bodyPr wrap="square" lIns="91440" tIns="45720" rIns="91440" bIns="45720" anchor="t" anchorCtr="0"/>
          <a:p>
            <a:pPr eaLnBrk="1" hangingPunct="1"/>
            <a:r>
              <a:rPr lang="zh-CN" altLang="en-US" dirty="0"/>
              <a:t>页面缓冲算法（</a:t>
            </a:r>
            <a:r>
              <a:rPr lang="en-US" altLang="zh-CN" dirty="0"/>
              <a:t>Page Buffering）</a:t>
            </a:r>
            <a:endParaRPr lang="en-US" altLang="zh-CN" dirty="0"/>
          </a:p>
          <a:p>
            <a:pPr lvl="1" eaLnBrk="1" hangingPunct="1"/>
            <a:r>
              <a:rPr lang="zh-CN" altLang="en-US" dirty="0"/>
              <a:t>它是对</a:t>
            </a:r>
            <a:r>
              <a:rPr lang="en-US" altLang="zh-CN" dirty="0"/>
              <a:t>FIFO</a:t>
            </a:r>
            <a:r>
              <a:rPr lang="zh-CN" altLang="en-US" dirty="0"/>
              <a:t>算法的发展，通过被置换页面的缓冲，有机会找回刚被置换的页面</a:t>
            </a:r>
            <a:endParaRPr lang="zh-CN" altLang="en-US" dirty="0"/>
          </a:p>
          <a:p>
            <a:pPr lvl="1" eaLnBrk="1" hangingPunct="1"/>
            <a:r>
              <a:rPr lang="zh-CN" altLang="en-US" dirty="0"/>
              <a:t>方法：</a:t>
            </a:r>
            <a:endParaRPr lang="zh-CN" altLang="en-US" dirty="0"/>
          </a:p>
          <a:p>
            <a:pPr lvl="2" eaLnBrk="1" hangingPunct="1">
              <a:buNone/>
            </a:pPr>
            <a:r>
              <a:rPr lang="zh-CN" altLang="en-US" dirty="0">
                <a:solidFill>
                  <a:srgbClr val="000000"/>
                </a:solidFill>
              </a:rPr>
              <a:t>    		      </a:t>
            </a:r>
            <a:r>
              <a:rPr lang="zh-CN" altLang="en-US" dirty="0"/>
              <a:t>空闲页面链表</a:t>
            </a:r>
            <a:endParaRPr lang="zh-CN" altLang="en-US" dirty="0"/>
          </a:p>
          <a:p>
            <a:pPr lvl="1" eaLnBrk="1" hangingPunct="1">
              <a:buNone/>
            </a:pPr>
            <a:r>
              <a:rPr lang="zh-CN" altLang="en-US" dirty="0">
                <a:solidFill>
                  <a:srgbClr val="000000"/>
                </a:solidFill>
              </a:rPr>
              <a:t>    </a:t>
            </a:r>
            <a:r>
              <a:rPr lang="zh-CN" altLang="en-US" dirty="0"/>
              <a:t>设置两个链表</a:t>
            </a:r>
            <a:endParaRPr lang="zh-CN" altLang="en-US" dirty="0"/>
          </a:p>
          <a:p>
            <a:pPr lvl="1" eaLnBrk="1" hangingPunct="1">
              <a:buNone/>
            </a:pPr>
            <a:r>
              <a:rPr lang="zh-CN" altLang="en-US" dirty="0"/>
              <a:t>                     已修改页面链表</a:t>
            </a:r>
            <a:endParaRPr lang="zh-CN" altLang="en-US" dirty="0"/>
          </a:p>
          <a:p>
            <a:pPr eaLnBrk="1" hangingPunct="1"/>
            <a:endParaRPr lang="zh-CN" altLang="en-US" dirty="0"/>
          </a:p>
        </p:txBody>
      </p:sp>
      <p:sp>
        <p:nvSpPr>
          <p:cNvPr id="149506" name="AutoShape 3"/>
          <p:cNvSpPr/>
          <p:nvPr/>
        </p:nvSpPr>
        <p:spPr>
          <a:xfrm>
            <a:off x="3635375" y="2276475"/>
            <a:ext cx="360363" cy="1152525"/>
          </a:xfrm>
          <a:prstGeom prst="leftBrace">
            <a:avLst>
              <a:gd name="adj1" fmla="val 26607"/>
              <a:gd name="adj2" fmla="val 50000"/>
            </a:avLst>
          </a:prstGeom>
          <a:noFill/>
          <a:ln w="28575" cap="flat" cmpd="sng">
            <a:solidFill>
              <a:schemeClr val="tx1"/>
            </a:solidFill>
            <a:prstDash val="solid"/>
            <a:round/>
            <a:headEnd type="none" w="med" len="med"/>
            <a:tailEnd type="none" w="med" len="med"/>
          </a:ln>
        </p:spPr>
        <p:txBody>
          <a:bodyPr wrap="none" anchor="ctr" anchorCtr="0"/>
          <a:p>
            <a:pPr algn="ctr"/>
            <a:r>
              <a:rPr lang="zh-CN" altLang="en-US" sz="2000" dirty="0">
                <a:latin typeface="Tahoma" panose="020B0604030504040204" pitchFamily="34" charset="0"/>
                <a:ea typeface="宋体" panose="02010600030101010101" pitchFamily="2" charset="-122"/>
              </a:rPr>
              <a:t> </a:t>
            </a:r>
            <a:endParaRPr lang="zh-CN" altLang="en-US" sz="2000" dirty="0">
              <a:latin typeface="Tahoma" panose="020B0604030504040204" pitchFamily="34" charset="0"/>
              <a:ea typeface="宋体" panose="02010600030101010101" pitchFamily="2" charset="-122"/>
            </a:endParaRPr>
          </a:p>
        </p:txBody>
      </p:sp>
      <p:sp>
        <p:nvSpPr>
          <p:cNvPr id="149507" name="Rectangle 4"/>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5.3.4</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其它置换算法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Rectangle 2"/>
          <p:cNvSpPr>
            <a:spLocks noGrp="1"/>
          </p:cNvSpPr>
          <p:nvPr>
            <p:ph idx="1"/>
          </p:nvPr>
        </p:nvSpPr>
        <p:spPr>
          <a:xfrm>
            <a:off x="468313" y="692150"/>
            <a:ext cx="8062912" cy="5905500"/>
          </a:xfrm>
        </p:spPr>
        <p:txBody>
          <a:bodyPr wrap="square" lIns="91440" tIns="45720" rIns="91440" bIns="45720" anchor="t" anchorCtr="0"/>
          <a:p>
            <a:pPr eaLnBrk="1" hangingPunct="1">
              <a:lnSpc>
                <a:spcPct val="80000"/>
              </a:lnSpc>
              <a:buNone/>
            </a:pPr>
            <a:r>
              <a:rPr lang="zh-CN" altLang="en-US" sz="2400" dirty="0">
                <a:latin typeface="Wingdings" panose="05000000000000000000" pitchFamily="2" charset="2"/>
              </a:rPr>
              <a:t>具体算法：</a:t>
            </a:r>
            <a:endParaRPr lang="zh-CN" altLang="en-US" sz="2400" dirty="0">
              <a:latin typeface="Wingdings" panose="05000000000000000000" pitchFamily="2" charset="2"/>
            </a:endParaRPr>
          </a:p>
          <a:p>
            <a:pPr lvl="1" eaLnBrk="1" hangingPunct="1">
              <a:lnSpc>
                <a:spcPct val="80000"/>
              </a:lnSpc>
            </a:pPr>
            <a:r>
              <a:rPr lang="zh-CN" altLang="en-US" dirty="0"/>
              <a:t>被置换页面的选择和处理：用</a:t>
            </a:r>
            <a:r>
              <a:rPr lang="en-US" altLang="zh-CN" dirty="0"/>
              <a:t>FIFO</a:t>
            </a:r>
            <a:r>
              <a:rPr lang="zh-CN" altLang="en-US" dirty="0"/>
              <a:t>算法选择被置换页，把被置换的页面放入两个链表之一。即：如果页面未被修改，就将其归入到空闲页面链表的末尾，否则将其归入到已修改页面链表。</a:t>
            </a:r>
            <a:endParaRPr lang="zh-CN" altLang="en-US" dirty="0"/>
          </a:p>
          <a:p>
            <a:pPr lvl="1" eaLnBrk="1" hangingPunct="1">
              <a:lnSpc>
                <a:spcPct val="80000"/>
              </a:lnSpc>
            </a:pPr>
            <a:r>
              <a:rPr lang="zh-CN" altLang="en-US" dirty="0"/>
              <a:t>需要调入新的物理页面时，将新页面内容读入到空闲页面链表的第一项，然后将第一项删除。</a:t>
            </a:r>
            <a:endParaRPr lang="zh-CN" altLang="en-US" dirty="0"/>
          </a:p>
          <a:p>
            <a:pPr lvl="1" eaLnBrk="1" hangingPunct="1">
              <a:lnSpc>
                <a:spcPct val="80000"/>
              </a:lnSpc>
            </a:pPr>
            <a:r>
              <a:rPr lang="zh-CN" altLang="en-US" dirty="0"/>
              <a:t>空闲页面和已修改页面，仍停留在内存中一段时间，如果这些页面被再次访问，该页面可以返还作为进程的内存页。只需较小开销。否则，空闲页面链表的第一项分配出去，启动硬盘调入。</a:t>
            </a:r>
            <a:endParaRPr lang="zh-CN" altLang="en-US" dirty="0"/>
          </a:p>
          <a:p>
            <a:pPr lvl="1" eaLnBrk="1" hangingPunct="1">
              <a:lnSpc>
                <a:spcPct val="80000"/>
              </a:lnSpc>
            </a:pPr>
            <a:r>
              <a:rPr lang="zh-CN" altLang="en-US" dirty="0"/>
              <a:t>当已修改页面达到一定数目后，再将它们一起调出到外存，然后将它们归入空闲页面链表，这样能大大减少</a:t>
            </a:r>
            <a:r>
              <a:rPr lang="en-US" altLang="zh-CN" dirty="0"/>
              <a:t>I/O</a:t>
            </a:r>
            <a:r>
              <a:rPr lang="zh-CN" altLang="en-US" dirty="0"/>
              <a:t>操作的次数。</a:t>
            </a:r>
            <a:endParaRPr lang="zh-CN" altLang="en-US" dirty="0"/>
          </a:p>
          <a:p>
            <a:pPr eaLnBrk="1" hangingPunct="1">
              <a:lnSpc>
                <a:spcPct val="80000"/>
              </a:lnSpc>
            </a:pPr>
            <a:endParaRPr lang="zh-CN" altLang="en-US" sz="2400" dirty="0"/>
          </a:p>
        </p:txBody>
      </p:sp>
      <p:sp>
        <p:nvSpPr>
          <p:cNvPr id="15053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5.3.4</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其它置换算法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装入的三种方式</a:t>
            </a:r>
            <a:r>
              <a:rPr lang="en-US" altLang="zh-CN" sz="2400"/>
              <a:t>——</a:t>
            </a:r>
            <a:r>
              <a:rPr lang="zh-CN" altLang="en-US" sz="2400"/>
              <a:t>动态</a:t>
            </a:r>
            <a:r>
              <a:rPr lang="zh-CN" altLang="en-US" sz="2400"/>
              <a:t>运行时装入</a:t>
            </a:r>
            <a:endParaRPr lang="zh-CN" altLang="en-US" sz="2400"/>
          </a:p>
        </p:txBody>
      </p:sp>
      <p:sp>
        <p:nvSpPr>
          <p:cNvPr id="3" name="文本框 2"/>
          <p:cNvSpPr txBox="1"/>
          <p:nvPr/>
        </p:nvSpPr>
        <p:spPr>
          <a:xfrm>
            <a:off x="34290" y="570865"/>
            <a:ext cx="9074150" cy="1322070"/>
          </a:xfrm>
          <a:prstGeom prst="rect">
            <a:avLst/>
          </a:prstGeom>
          <a:noFill/>
        </p:spPr>
        <p:txBody>
          <a:bodyPr wrap="square" rtlCol="0">
            <a:spAutoFit/>
          </a:bodyPr>
          <a:p>
            <a:r>
              <a:rPr lang="zh-CN" altLang="en-US" sz="2000">
                <a:solidFill>
                  <a:srgbClr val="C00000"/>
                </a:solidFill>
              </a:rPr>
              <a:t>动态重定位</a:t>
            </a:r>
            <a:r>
              <a:rPr lang="en-US" altLang="zh-CN" sz="2000">
                <a:solidFill>
                  <a:srgbClr val="C00000"/>
                </a:solidFill>
              </a:rPr>
              <a:t>: </a:t>
            </a:r>
            <a:r>
              <a:rPr lang="zh-CN" altLang="en-US" sz="2000"/>
              <a:t>又称</a:t>
            </a:r>
            <a:r>
              <a:rPr lang="zh-CN" altLang="en-US" sz="2000">
                <a:solidFill>
                  <a:srgbClr val="C00000"/>
                </a:solidFill>
              </a:rPr>
              <a:t>动态运行时装入</a:t>
            </a:r>
            <a:r>
              <a:rPr lang="zh-CN" altLang="en-US" sz="2000"/>
              <a:t>。编译、链接后的装入模块的地址都是从</a:t>
            </a:r>
            <a:r>
              <a:rPr lang="en-US" altLang="zh-CN" sz="2000"/>
              <a:t>0</a:t>
            </a:r>
            <a:r>
              <a:rPr lang="zh-CN" altLang="en-US" sz="2000"/>
              <a:t>开始的。装入程序把装入模块装入内存后，并不会立即把逻辑地址转换为物理地址，而是</a:t>
            </a:r>
            <a:r>
              <a:rPr lang="zh-CN" altLang="en-US" sz="2000">
                <a:solidFill>
                  <a:srgbClr val="C00000"/>
                </a:solidFill>
              </a:rPr>
              <a:t>把地址转换推迟到程序真正要执行时才进行</a:t>
            </a:r>
            <a:r>
              <a:rPr lang="zh-CN" altLang="en-US" sz="2000"/>
              <a:t>。因此装入内存后所有的地址依然是逻辑地址，这种方式需要一个</a:t>
            </a:r>
            <a:r>
              <a:rPr lang="zh-CN" altLang="en-US" sz="2000">
                <a:solidFill>
                  <a:srgbClr val="C00000"/>
                </a:solidFill>
              </a:rPr>
              <a:t>重定位寄存器</a:t>
            </a:r>
            <a:r>
              <a:rPr lang="zh-CN" altLang="en-US" sz="2000"/>
              <a:t>的</a:t>
            </a:r>
            <a:r>
              <a:rPr lang="zh-CN" altLang="en-US" sz="2000"/>
              <a:t>支持。</a:t>
            </a:r>
            <a:endParaRPr lang="zh-CN" altLang="en-US" sz="2000"/>
          </a:p>
        </p:txBody>
      </p:sp>
      <p:sp>
        <p:nvSpPr>
          <p:cNvPr id="26" name="矩形 25"/>
          <p:cNvSpPr/>
          <p:nvPr/>
        </p:nvSpPr>
        <p:spPr>
          <a:xfrm>
            <a:off x="765810" y="242570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26"/>
          <p:cNvSpPr/>
          <p:nvPr/>
        </p:nvSpPr>
        <p:spPr>
          <a:xfrm>
            <a:off x="765810" y="307340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effectLst/>
                <a:sym typeface="+mn-ea"/>
              </a:rPr>
              <a:t>79</a:t>
            </a:r>
            <a:r>
              <a:rPr lang="zh-CN" altLang="en-US" sz="1800" smtClean="0">
                <a:ln>
                  <a:noFill/>
                </a:ln>
                <a:effectLst/>
                <a:sym typeface="+mn-ea"/>
              </a:rPr>
              <a:t>的</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数据读入寄存器</a:t>
            </a:r>
            <a:r>
              <a:rPr lang="en-US" altLang="zh-CN" sz="1800" smtClean="0">
                <a:ln>
                  <a:noFill/>
                </a:ln>
                <a:effectLst/>
                <a:sym typeface="+mn-ea"/>
              </a:rPr>
              <a:t>3</a:t>
            </a:r>
            <a:endParaRPr lang="en-US" altLang="zh-CN" sz="1800" smtClean="0">
              <a:ln>
                <a:noFill/>
              </a:ln>
              <a:effectLst/>
              <a:sym typeface="+mn-ea"/>
            </a:endParaRPr>
          </a:p>
        </p:txBody>
      </p:sp>
      <p:sp>
        <p:nvSpPr>
          <p:cNvPr id="28" name="矩形 27"/>
          <p:cNvSpPr/>
          <p:nvPr/>
        </p:nvSpPr>
        <p:spPr>
          <a:xfrm>
            <a:off x="765810" y="37217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a:xfrm>
            <a:off x="765810" y="414020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文本框 29"/>
          <p:cNvSpPr txBox="1"/>
          <p:nvPr/>
        </p:nvSpPr>
        <p:spPr>
          <a:xfrm>
            <a:off x="327025" y="3749040"/>
            <a:ext cx="473075" cy="368300"/>
          </a:xfrm>
          <a:prstGeom prst="rect">
            <a:avLst/>
          </a:prstGeom>
          <a:noFill/>
        </p:spPr>
        <p:txBody>
          <a:bodyPr wrap="square" rtlCol="0">
            <a:spAutoFit/>
          </a:bodyPr>
          <a:p>
            <a:r>
              <a:rPr lang="en-US" altLang="zh-CN"/>
              <a:t>...</a:t>
            </a:r>
            <a:endParaRPr lang="en-US" altLang="zh-CN"/>
          </a:p>
        </p:txBody>
      </p:sp>
      <p:sp>
        <p:nvSpPr>
          <p:cNvPr id="31" name="文本框 30"/>
          <p:cNvSpPr txBox="1"/>
          <p:nvPr/>
        </p:nvSpPr>
        <p:spPr>
          <a:xfrm>
            <a:off x="1701800" y="3723005"/>
            <a:ext cx="473075" cy="368300"/>
          </a:xfrm>
          <a:prstGeom prst="rect">
            <a:avLst/>
          </a:prstGeom>
          <a:noFill/>
        </p:spPr>
        <p:txBody>
          <a:bodyPr wrap="square" rtlCol="0">
            <a:spAutoFit/>
          </a:bodyPr>
          <a:p>
            <a:r>
              <a:rPr lang="en-US" altLang="zh-CN"/>
              <a:t>...</a:t>
            </a:r>
            <a:endParaRPr lang="en-US" altLang="zh-CN"/>
          </a:p>
        </p:txBody>
      </p:sp>
      <p:sp>
        <p:nvSpPr>
          <p:cNvPr id="32" name="文本框 31"/>
          <p:cNvSpPr txBox="1"/>
          <p:nvPr/>
        </p:nvSpPr>
        <p:spPr>
          <a:xfrm>
            <a:off x="292735" y="2640965"/>
            <a:ext cx="473075" cy="368300"/>
          </a:xfrm>
          <a:prstGeom prst="rect">
            <a:avLst/>
          </a:prstGeom>
          <a:noFill/>
        </p:spPr>
        <p:txBody>
          <a:bodyPr wrap="square" rtlCol="0">
            <a:spAutoFit/>
          </a:bodyPr>
          <a:p>
            <a:r>
              <a:rPr lang="en-US" altLang="zh-CN"/>
              <a:t> 0</a:t>
            </a:r>
            <a:endParaRPr lang="en-US" altLang="zh-CN"/>
          </a:p>
        </p:txBody>
      </p:sp>
      <p:sp>
        <p:nvSpPr>
          <p:cNvPr id="33" name="文本框 32"/>
          <p:cNvSpPr txBox="1"/>
          <p:nvPr/>
        </p:nvSpPr>
        <p:spPr>
          <a:xfrm>
            <a:off x="292735" y="3206115"/>
            <a:ext cx="473075" cy="368300"/>
          </a:xfrm>
          <a:prstGeom prst="rect">
            <a:avLst/>
          </a:prstGeom>
          <a:noFill/>
        </p:spPr>
        <p:txBody>
          <a:bodyPr wrap="square" rtlCol="0">
            <a:spAutoFit/>
          </a:bodyPr>
          <a:p>
            <a:r>
              <a:rPr lang="en-US" altLang="zh-CN"/>
              <a:t> 1</a:t>
            </a:r>
            <a:endParaRPr lang="en-US" altLang="zh-CN"/>
          </a:p>
        </p:txBody>
      </p:sp>
      <p:sp>
        <p:nvSpPr>
          <p:cNvPr id="34" name="文本框 33"/>
          <p:cNvSpPr txBox="1"/>
          <p:nvPr/>
        </p:nvSpPr>
        <p:spPr>
          <a:xfrm>
            <a:off x="209550" y="4153535"/>
            <a:ext cx="597535" cy="368300"/>
          </a:xfrm>
          <a:prstGeom prst="rect">
            <a:avLst/>
          </a:prstGeom>
          <a:noFill/>
        </p:spPr>
        <p:txBody>
          <a:bodyPr wrap="square" rtlCol="0">
            <a:spAutoFit/>
          </a:bodyPr>
          <a:p>
            <a:r>
              <a:rPr lang="en-US" altLang="zh-CN"/>
              <a:t>179</a:t>
            </a:r>
            <a:endParaRPr lang="en-US" altLang="zh-CN"/>
          </a:p>
        </p:txBody>
      </p:sp>
      <p:sp>
        <p:nvSpPr>
          <p:cNvPr id="35" name="文本框 34"/>
          <p:cNvSpPr txBox="1"/>
          <p:nvPr/>
        </p:nvSpPr>
        <p:spPr>
          <a:xfrm>
            <a:off x="800100" y="4183380"/>
            <a:ext cx="591185" cy="368300"/>
          </a:xfrm>
          <a:prstGeom prst="rect">
            <a:avLst/>
          </a:prstGeom>
          <a:noFill/>
        </p:spPr>
        <p:txBody>
          <a:bodyPr wrap="square" rtlCol="0">
            <a:spAutoFit/>
          </a:bodyPr>
          <a:p>
            <a:r>
              <a:rPr lang="en-US" altLang="zh-CN"/>
              <a:t>......</a:t>
            </a:r>
            <a:endParaRPr lang="en-US" altLang="zh-CN"/>
          </a:p>
        </p:txBody>
      </p:sp>
      <p:sp>
        <p:nvSpPr>
          <p:cNvPr id="37" name="右箭头 36"/>
          <p:cNvSpPr/>
          <p:nvPr/>
        </p:nvSpPr>
        <p:spPr>
          <a:xfrm>
            <a:off x="3629025" y="3402965"/>
            <a:ext cx="1245870" cy="683260"/>
          </a:xfrm>
          <a:prstGeom prst="rightArrow">
            <a:avLst>
              <a:gd name="adj1" fmla="val 43866"/>
              <a:gd name="adj2" fmla="val 38568"/>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文本框 4"/>
          <p:cNvSpPr txBox="1"/>
          <p:nvPr/>
        </p:nvSpPr>
        <p:spPr>
          <a:xfrm>
            <a:off x="251460" y="1988820"/>
            <a:ext cx="1178560" cy="368300"/>
          </a:xfrm>
          <a:prstGeom prst="rect">
            <a:avLst/>
          </a:prstGeom>
          <a:noFill/>
        </p:spPr>
        <p:txBody>
          <a:bodyPr wrap="square" rtlCol="0" anchor="t">
            <a:spAutoFit/>
          </a:bodyPr>
          <a:p>
            <a:r>
              <a:rPr lang="zh-CN" altLang="en-US">
                <a:solidFill>
                  <a:srgbClr val="C00000"/>
                </a:solidFill>
                <a:sym typeface="+mn-ea"/>
              </a:rPr>
              <a:t>逻辑地址</a:t>
            </a:r>
            <a:endParaRPr lang="zh-CN" altLang="en-US">
              <a:solidFill>
                <a:srgbClr val="C00000"/>
              </a:solidFill>
              <a:sym typeface="+mn-ea"/>
            </a:endParaRPr>
          </a:p>
        </p:txBody>
      </p:sp>
      <p:sp>
        <p:nvSpPr>
          <p:cNvPr id="6" name="圆角矩形标注 5"/>
          <p:cNvSpPr/>
          <p:nvPr/>
        </p:nvSpPr>
        <p:spPr>
          <a:xfrm>
            <a:off x="3491865" y="2446020"/>
            <a:ext cx="1791335" cy="687705"/>
          </a:xfrm>
          <a:prstGeom prst="wedgeRoundRectCallout">
            <a:avLst>
              <a:gd name="adj1" fmla="val -31744"/>
              <a:gd name="adj2" fmla="val 85087"/>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装入时依然保持</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使用</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逻辑地址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文本框 35"/>
          <p:cNvSpPr txBox="1"/>
          <p:nvPr/>
        </p:nvSpPr>
        <p:spPr>
          <a:xfrm>
            <a:off x="683895" y="4617720"/>
            <a:ext cx="2412365" cy="368300"/>
          </a:xfrm>
          <a:prstGeom prst="rect">
            <a:avLst/>
          </a:prstGeom>
          <a:noFill/>
        </p:spPr>
        <p:txBody>
          <a:bodyPr wrap="square" rtlCol="0">
            <a:spAutoFit/>
          </a:bodyPr>
          <a:p>
            <a:r>
              <a:rPr lang="zh-CN" altLang="en-US">
                <a:solidFill>
                  <a:schemeClr val="tx1"/>
                </a:solidFill>
              </a:rPr>
              <a:t>装入模块</a:t>
            </a:r>
            <a:r>
              <a:rPr lang="en-US" altLang="zh-CN"/>
              <a:t>(</a:t>
            </a:r>
            <a:r>
              <a:rPr lang="zh-CN" altLang="en-US"/>
              <a:t>可执行文件</a:t>
            </a:r>
            <a:r>
              <a:rPr lang="en-US" altLang="zh-CN"/>
              <a:t>)</a:t>
            </a:r>
            <a:endParaRPr lang="en-US" altLang="zh-CN"/>
          </a:p>
        </p:txBody>
      </p:sp>
      <p:sp>
        <p:nvSpPr>
          <p:cNvPr id="7" name="矩形 6"/>
          <p:cNvSpPr/>
          <p:nvPr/>
        </p:nvSpPr>
        <p:spPr>
          <a:xfrm>
            <a:off x="6005830" y="258064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79</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6005830" y="322834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solidFill>
                  <a:srgbClr val="C00000"/>
                </a:solidFill>
                <a:effectLst/>
                <a:sym typeface="+mn-ea"/>
              </a:rPr>
              <a:t>79</a:t>
            </a:r>
            <a:endParaRPr lang="en-US" altLang="zh-CN" sz="1800"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的数据读入寄存器</a:t>
            </a:r>
            <a:r>
              <a:rPr lang="en-US" altLang="zh-CN" sz="1800" smtClean="0">
                <a:ln>
                  <a:noFill/>
                </a:ln>
                <a:effectLst/>
                <a:sym typeface="+mn-ea"/>
              </a:rPr>
              <a:t>3</a:t>
            </a:r>
            <a:endParaRPr lang="en-US" altLang="zh-CN" sz="1800" smtClean="0">
              <a:ln>
                <a:noFill/>
              </a:ln>
              <a:effectLst/>
              <a:sym typeface="+mn-ea"/>
            </a:endParaRPr>
          </a:p>
        </p:txBody>
      </p:sp>
      <p:sp>
        <p:nvSpPr>
          <p:cNvPr id="9" name="矩形 8"/>
          <p:cNvSpPr/>
          <p:nvPr/>
        </p:nvSpPr>
        <p:spPr>
          <a:xfrm>
            <a:off x="6005830" y="387667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6005830" y="429450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endParaRPr>
          </a:p>
        </p:txBody>
      </p:sp>
      <p:sp>
        <p:nvSpPr>
          <p:cNvPr id="11" name="矩形 10"/>
          <p:cNvSpPr/>
          <p:nvPr/>
        </p:nvSpPr>
        <p:spPr>
          <a:xfrm>
            <a:off x="6005830" y="47123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6941820" y="3876040"/>
            <a:ext cx="473075" cy="368300"/>
          </a:xfrm>
          <a:prstGeom prst="rect">
            <a:avLst/>
          </a:prstGeom>
          <a:noFill/>
        </p:spPr>
        <p:txBody>
          <a:bodyPr wrap="square" rtlCol="0">
            <a:spAutoFit/>
          </a:bodyPr>
          <a:p>
            <a:r>
              <a:rPr lang="en-US" altLang="zh-CN"/>
              <a:t>...</a:t>
            </a:r>
            <a:endParaRPr lang="en-US" altLang="zh-CN"/>
          </a:p>
        </p:txBody>
      </p:sp>
      <p:sp>
        <p:nvSpPr>
          <p:cNvPr id="13" name="文本框 12"/>
          <p:cNvSpPr txBox="1"/>
          <p:nvPr/>
        </p:nvSpPr>
        <p:spPr>
          <a:xfrm>
            <a:off x="5574030" y="3926205"/>
            <a:ext cx="473075" cy="368300"/>
          </a:xfrm>
          <a:prstGeom prst="rect">
            <a:avLst/>
          </a:prstGeom>
          <a:noFill/>
        </p:spPr>
        <p:txBody>
          <a:bodyPr wrap="square" rtlCol="0">
            <a:spAutoFit/>
          </a:bodyPr>
          <a:p>
            <a:r>
              <a:rPr lang="en-US" altLang="zh-CN"/>
              <a:t>...</a:t>
            </a:r>
            <a:endParaRPr lang="en-US" altLang="zh-CN"/>
          </a:p>
        </p:txBody>
      </p:sp>
      <p:sp>
        <p:nvSpPr>
          <p:cNvPr id="21" name="文本框 20"/>
          <p:cNvSpPr txBox="1"/>
          <p:nvPr/>
        </p:nvSpPr>
        <p:spPr>
          <a:xfrm>
            <a:off x="5412740" y="2734310"/>
            <a:ext cx="593090" cy="399415"/>
          </a:xfrm>
          <a:prstGeom prst="rect">
            <a:avLst/>
          </a:prstGeom>
          <a:noFill/>
        </p:spPr>
        <p:txBody>
          <a:bodyPr wrap="square" rtlCol="0">
            <a:noAutofit/>
          </a:bodyPr>
          <a:p>
            <a:r>
              <a:rPr lang="en-US" altLang="zh-CN"/>
              <a:t>100</a:t>
            </a:r>
            <a:endParaRPr lang="en-US" altLang="zh-CN"/>
          </a:p>
        </p:txBody>
      </p:sp>
      <p:sp>
        <p:nvSpPr>
          <p:cNvPr id="22" name="文本框 21"/>
          <p:cNvSpPr txBox="1"/>
          <p:nvPr/>
        </p:nvSpPr>
        <p:spPr>
          <a:xfrm>
            <a:off x="5401945" y="4344670"/>
            <a:ext cx="603885" cy="368300"/>
          </a:xfrm>
          <a:prstGeom prst="rect">
            <a:avLst/>
          </a:prstGeom>
          <a:noFill/>
        </p:spPr>
        <p:txBody>
          <a:bodyPr wrap="square" rtlCol="0">
            <a:spAutoFit/>
          </a:bodyPr>
          <a:p>
            <a:r>
              <a:rPr lang="en-US" altLang="zh-CN"/>
              <a:t>179</a:t>
            </a:r>
            <a:endParaRPr lang="en-US" altLang="zh-CN"/>
          </a:p>
        </p:txBody>
      </p:sp>
      <p:sp>
        <p:nvSpPr>
          <p:cNvPr id="23" name="文本框 22"/>
          <p:cNvSpPr txBox="1"/>
          <p:nvPr/>
        </p:nvSpPr>
        <p:spPr>
          <a:xfrm>
            <a:off x="5419090" y="4763135"/>
            <a:ext cx="586740" cy="368300"/>
          </a:xfrm>
          <a:prstGeom prst="rect">
            <a:avLst/>
          </a:prstGeom>
          <a:noFill/>
        </p:spPr>
        <p:txBody>
          <a:bodyPr wrap="square" rtlCol="0">
            <a:spAutoFit/>
          </a:bodyPr>
          <a:p>
            <a:r>
              <a:rPr lang="en-US" altLang="zh-CN"/>
              <a:t>180</a:t>
            </a:r>
            <a:endParaRPr lang="en-US" altLang="zh-CN"/>
          </a:p>
        </p:txBody>
      </p:sp>
      <p:sp>
        <p:nvSpPr>
          <p:cNvPr id="14" name="矩形 13"/>
          <p:cNvSpPr/>
          <p:nvPr/>
        </p:nvSpPr>
        <p:spPr>
          <a:xfrm>
            <a:off x="6005830" y="513080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a:xfrm>
            <a:off x="6005830" y="553275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8" name="文本框 47"/>
          <p:cNvSpPr txBox="1"/>
          <p:nvPr/>
        </p:nvSpPr>
        <p:spPr>
          <a:xfrm>
            <a:off x="5574030" y="5156835"/>
            <a:ext cx="473075" cy="368300"/>
          </a:xfrm>
          <a:prstGeom prst="rect">
            <a:avLst/>
          </a:prstGeom>
          <a:noFill/>
        </p:spPr>
        <p:txBody>
          <a:bodyPr wrap="square" rtlCol="0">
            <a:spAutoFit/>
          </a:bodyPr>
          <a:p>
            <a:r>
              <a:rPr lang="en-US" altLang="zh-CN"/>
              <a:t>...</a:t>
            </a:r>
            <a:endParaRPr lang="en-US" altLang="zh-CN"/>
          </a:p>
        </p:txBody>
      </p:sp>
      <p:sp>
        <p:nvSpPr>
          <p:cNvPr id="50" name="文本框 49"/>
          <p:cNvSpPr txBox="1"/>
          <p:nvPr/>
        </p:nvSpPr>
        <p:spPr>
          <a:xfrm>
            <a:off x="6948805" y="5130800"/>
            <a:ext cx="473075" cy="368300"/>
          </a:xfrm>
          <a:prstGeom prst="rect">
            <a:avLst/>
          </a:prstGeom>
          <a:noFill/>
        </p:spPr>
        <p:txBody>
          <a:bodyPr wrap="square" rtlCol="0">
            <a:spAutoFit/>
          </a:bodyPr>
          <a:p>
            <a:r>
              <a:rPr lang="en-US" altLang="zh-CN"/>
              <a:t>...</a:t>
            </a:r>
            <a:endParaRPr lang="en-US" altLang="zh-CN"/>
          </a:p>
        </p:txBody>
      </p:sp>
      <p:sp>
        <p:nvSpPr>
          <p:cNvPr id="51" name="文本框 50"/>
          <p:cNvSpPr txBox="1"/>
          <p:nvPr/>
        </p:nvSpPr>
        <p:spPr>
          <a:xfrm>
            <a:off x="8316595" y="1916430"/>
            <a:ext cx="642620" cy="645160"/>
          </a:xfrm>
          <a:prstGeom prst="rect">
            <a:avLst/>
          </a:prstGeom>
          <a:noFill/>
        </p:spPr>
        <p:txBody>
          <a:bodyPr wrap="square" rtlCol="0">
            <a:spAutoFit/>
          </a:bodyPr>
          <a:p>
            <a:pPr algn="ctr"/>
            <a:r>
              <a:rPr lang="zh-CN" altLang="en-US"/>
              <a:t>物理</a:t>
            </a:r>
            <a:endParaRPr lang="zh-CN" altLang="en-US"/>
          </a:p>
          <a:p>
            <a:pPr algn="ctr"/>
            <a:r>
              <a:rPr lang="zh-CN" altLang="en-US"/>
              <a:t>地址</a:t>
            </a:r>
            <a:endParaRPr lang="en-US" altLang="zh-CN"/>
          </a:p>
        </p:txBody>
      </p:sp>
      <p:sp>
        <p:nvSpPr>
          <p:cNvPr id="52" name="文本框 51"/>
          <p:cNvSpPr txBox="1"/>
          <p:nvPr/>
        </p:nvSpPr>
        <p:spPr>
          <a:xfrm>
            <a:off x="8256270" y="2670175"/>
            <a:ext cx="626110" cy="368300"/>
          </a:xfrm>
          <a:prstGeom prst="rect">
            <a:avLst/>
          </a:prstGeom>
          <a:noFill/>
        </p:spPr>
        <p:txBody>
          <a:bodyPr wrap="square" rtlCol="0">
            <a:spAutoFit/>
          </a:bodyPr>
          <a:p>
            <a:r>
              <a:rPr lang="en-US" altLang="zh-CN"/>
              <a:t>100</a:t>
            </a:r>
            <a:endParaRPr lang="en-US" altLang="zh-CN"/>
          </a:p>
        </p:txBody>
      </p:sp>
      <p:sp>
        <p:nvSpPr>
          <p:cNvPr id="53" name="文本框 52"/>
          <p:cNvSpPr txBox="1"/>
          <p:nvPr/>
        </p:nvSpPr>
        <p:spPr>
          <a:xfrm>
            <a:off x="8256270" y="5598160"/>
            <a:ext cx="629920" cy="368300"/>
          </a:xfrm>
          <a:prstGeom prst="rect">
            <a:avLst/>
          </a:prstGeom>
          <a:noFill/>
        </p:spPr>
        <p:txBody>
          <a:bodyPr wrap="square" rtlCol="0">
            <a:spAutoFit/>
          </a:bodyPr>
          <a:p>
            <a:r>
              <a:rPr lang="en-US" altLang="zh-CN"/>
              <a:t>179</a:t>
            </a:r>
            <a:endParaRPr lang="en-US" altLang="zh-CN"/>
          </a:p>
        </p:txBody>
      </p:sp>
      <p:sp>
        <p:nvSpPr>
          <p:cNvPr id="54" name="文本框 53"/>
          <p:cNvSpPr txBox="1"/>
          <p:nvPr/>
        </p:nvSpPr>
        <p:spPr>
          <a:xfrm>
            <a:off x="5415280" y="5570855"/>
            <a:ext cx="579120" cy="368300"/>
          </a:xfrm>
          <a:prstGeom prst="rect">
            <a:avLst/>
          </a:prstGeom>
          <a:noFill/>
        </p:spPr>
        <p:txBody>
          <a:bodyPr wrap="square" rtlCol="0">
            <a:spAutoFit/>
          </a:bodyPr>
          <a:p>
            <a:r>
              <a:rPr lang="en-US" altLang="zh-CN"/>
              <a:t>279</a:t>
            </a:r>
            <a:endParaRPr lang="en-US" altLang="zh-CN"/>
          </a:p>
        </p:txBody>
      </p:sp>
      <p:sp>
        <p:nvSpPr>
          <p:cNvPr id="55" name="文本框 54"/>
          <p:cNvSpPr txBox="1"/>
          <p:nvPr/>
        </p:nvSpPr>
        <p:spPr>
          <a:xfrm>
            <a:off x="6942455" y="5547995"/>
            <a:ext cx="508000" cy="368300"/>
          </a:xfrm>
          <a:prstGeom prst="rect">
            <a:avLst/>
          </a:prstGeom>
          <a:noFill/>
        </p:spPr>
        <p:txBody>
          <a:bodyPr wrap="square" rtlCol="0">
            <a:spAutoFit/>
          </a:bodyPr>
          <a:p>
            <a:r>
              <a:rPr lang="en-US" altLang="zh-CN"/>
              <a:t>...</a:t>
            </a:r>
            <a:endParaRPr lang="en-US" altLang="zh-CN"/>
          </a:p>
        </p:txBody>
      </p:sp>
      <p:sp>
        <p:nvSpPr>
          <p:cNvPr id="56" name="矩形 55"/>
          <p:cNvSpPr/>
          <p:nvPr/>
        </p:nvSpPr>
        <p:spPr>
          <a:xfrm>
            <a:off x="6005830" y="5958205"/>
            <a:ext cx="2304415" cy="57023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7" name="文本框 56"/>
          <p:cNvSpPr txBox="1"/>
          <p:nvPr/>
        </p:nvSpPr>
        <p:spPr>
          <a:xfrm>
            <a:off x="6473825" y="6528435"/>
            <a:ext cx="1374140" cy="368300"/>
          </a:xfrm>
          <a:prstGeom prst="rect">
            <a:avLst/>
          </a:prstGeom>
          <a:noFill/>
        </p:spPr>
        <p:txBody>
          <a:bodyPr wrap="square" rtlCol="0">
            <a:spAutoFit/>
          </a:bodyPr>
          <a:p>
            <a:pPr algn="ctr"/>
            <a:r>
              <a:rPr lang="zh-CN" altLang="en-US">
                <a:solidFill>
                  <a:schemeClr val="accent6"/>
                </a:solidFill>
              </a:rPr>
              <a:t>内存</a:t>
            </a:r>
            <a:endParaRPr lang="zh-CN" altLang="en-US">
              <a:solidFill>
                <a:schemeClr val="accent6"/>
              </a:solidFill>
            </a:endParaRPr>
          </a:p>
        </p:txBody>
      </p:sp>
      <p:cxnSp>
        <p:nvCxnSpPr>
          <p:cNvPr id="58" name="直接箭头连接符 57"/>
          <p:cNvCxnSpPr/>
          <p:nvPr/>
        </p:nvCxnSpPr>
        <p:spPr>
          <a:xfrm flipH="1">
            <a:off x="8509000" y="2957830"/>
            <a:ext cx="1905" cy="263144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59" name="矩形 58"/>
          <p:cNvSpPr/>
          <p:nvPr/>
        </p:nvSpPr>
        <p:spPr>
          <a:xfrm>
            <a:off x="6012180" y="1892300"/>
            <a:ext cx="2297430" cy="68072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0" name="文本框 59"/>
          <p:cNvSpPr txBox="1"/>
          <p:nvPr/>
        </p:nvSpPr>
        <p:spPr>
          <a:xfrm>
            <a:off x="5435600" y="3352800"/>
            <a:ext cx="593090" cy="399415"/>
          </a:xfrm>
          <a:prstGeom prst="rect">
            <a:avLst/>
          </a:prstGeom>
          <a:noFill/>
        </p:spPr>
        <p:txBody>
          <a:bodyPr wrap="square" rtlCol="0">
            <a:noAutofit/>
          </a:bodyPr>
          <a:p>
            <a:r>
              <a:rPr lang="en-US" altLang="zh-CN"/>
              <a:t>101</a:t>
            </a:r>
            <a:endParaRPr lang="en-US" altLang="zh-CN"/>
          </a:p>
        </p:txBody>
      </p:sp>
    </p:spTree>
  </p:cSld>
  <p:clrMapOvr>
    <a:masterClrMapping/>
  </p:clrMapOvr>
  <p:transition>
    <p:fade thruBlk="1"/>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5053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设一个作业的页面走向为</a:t>
            </a: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        4 3 2 1 4 3 5 4 3 2 1 5</a:t>
            </a: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  该作业有三个物理页框，画出</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OPT</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FIFO</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mn-lt"/>
                <a:ea typeface="+mn-ea"/>
                <a:cs typeface="+mn-cs"/>
              </a:rPr>
              <a:t>LRU</a:t>
            </a:r>
            <a:r>
              <a:rPr kumimoji="0" lang="zh-CN" altLang="en-US" sz="2800" b="1" i="0" u="none" strike="noStrike" kern="1200" cap="none" spc="0" normalizeH="0" baseline="0" noProof="0" dirty="0" smtClean="0">
                <a:ln>
                  <a:noFill/>
                </a:ln>
                <a:solidFill>
                  <a:schemeClr val="tx1"/>
                </a:solidFill>
                <a:effectLst/>
                <a:uLnTx/>
                <a:uFillTx/>
                <a:latin typeface="+mn-lt"/>
                <a:ea typeface="+mn-ea"/>
                <a:cs typeface="+mn-cs"/>
              </a:rPr>
              <a:t>算法的页面置换情况。并计算各算法的缺页率。</a:t>
            </a:r>
            <a:endParaRPr kumimoji="0" lang="zh-CN" alt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fade thruBlk="1"/>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52578" name="Rectangle 3"/>
          <p:cNvSpPr>
            <a:spLocks noGrp="1"/>
          </p:cNvSpPr>
          <p:nvPr>
            <p:ph idx="1"/>
          </p:nvPr>
        </p:nvSpPr>
        <p:spPr>
          <a:xfrm>
            <a:off x="0" y="457200"/>
            <a:ext cx="9144000" cy="4257040"/>
          </a:xfrm>
        </p:spPr>
        <p:txBody>
          <a:bodyPr wrap="square" lIns="91440" tIns="45720" rIns="91440" bIns="45720" anchor="t" anchorCtr="0"/>
          <a:p>
            <a:pPr eaLnBrk="1" hangingPunct="1"/>
            <a:r>
              <a:rPr lang="zh-CN" altLang="en-US" dirty="0"/>
              <a:t>系统采用页式虚拟存储管理，采用固定分配局部置换策略。某进程有</a:t>
            </a:r>
            <a:r>
              <a:rPr lang="en-US" altLang="zh-CN" dirty="0"/>
              <a:t>6</a:t>
            </a:r>
            <a:r>
              <a:rPr lang="zh-CN" altLang="en-US" dirty="0"/>
              <a:t>个逻辑页，系统为其分配了</a:t>
            </a:r>
            <a:r>
              <a:rPr lang="en-US" altLang="zh-CN" dirty="0"/>
              <a:t>4</a:t>
            </a:r>
            <a:r>
              <a:rPr lang="zh-CN" altLang="en-US" dirty="0"/>
              <a:t>个物理页框。某时刻该进程的页表如表所示（时间单位：</a:t>
            </a:r>
            <a:r>
              <a:rPr lang="en-US" altLang="zh-CN" dirty="0"/>
              <a:t>ns</a:t>
            </a:r>
            <a:r>
              <a:rPr lang="zh-CN" altLang="en-US" dirty="0"/>
              <a:t>）。进程执行到</a:t>
            </a:r>
            <a:r>
              <a:rPr lang="en-US" altLang="zh-CN" dirty="0"/>
              <a:t>290ns</a:t>
            </a:r>
            <a:r>
              <a:rPr lang="zh-CN" altLang="en-US" dirty="0"/>
              <a:t>时，产生缺页中断，若采用下述页面置换算法，将淘汰哪个页？</a:t>
            </a:r>
            <a:endParaRPr lang="en-US" altLang="zh-CN" dirty="0"/>
          </a:p>
          <a:p>
            <a:r>
              <a:rPr lang="zh-CN" altLang="en-US" dirty="0"/>
              <a:t>采用</a:t>
            </a:r>
            <a:r>
              <a:rPr lang="en-US" altLang="zh-CN" dirty="0"/>
              <a:t>FIFO</a:t>
            </a:r>
            <a:r>
              <a:rPr lang="zh-CN" altLang="en-US" dirty="0"/>
              <a:t>算法将淘汰</a:t>
            </a:r>
            <a:r>
              <a:rPr lang="en-US" altLang="zh-CN" dirty="0"/>
              <a:t>____</a:t>
            </a:r>
            <a:r>
              <a:rPr lang="zh-CN" altLang="en-US" dirty="0"/>
              <a:t>页。</a:t>
            </a:r>
            <a:endParaRPr lang="zh-CN" altLang="en-US" dirty="0"/>
          </a:p>
          <a:p>
            <a:r>
              <a:rPr lang="zh-CN" altLang="en-US" dirty="0"/>
              <a:t>采用</a:t>
            </a:r>
            <a:r>
              <a:rPr lang="en-US" altLang="zh-CN" dirty="0"/>
              <a:t>LRU</a:t>
            </a:r>
            <a:r>
              <a:rPr lang="zh-CN" altLang="en-US" dirty="0"/>
              <a:t>算法将淘汰</a:t>
            </a:r>
            <a:r>
              <a:rPr lang="en-US" altLang="zh-CN" dirty="0"/>
              <a:t>____</a:t>
            </a:r>
            <a:r>
              <a:rPr lang="zh-CN" altLang="en-US" dirty="0"/>
              <a:t>页。</a:t>
            </a:r>
            <a:endParaRPr lang="zh-CN" altLang="en-US" dirty="0"/>
          </a:p>
          <a:p>
            <a:r>
              <a:rPr lang="zh-CN" altLang="en-US" dirty="0"/>
              <a:t>采用</a:t>
            </a:r>
            <a:r>
              <a:rPr lang="en-US" altLang="zh-CN" dirty="0"/>
              <a:t>CLOCK</a:t>
            </a:r>
            <a:r>
              <a:rPr lang="zh-CN" altLang="en-US" dirty="0"/>
              <a:t>算法将淘汰</a:t>
            </a:r>
            <a:r>
              <a:rPr lang="en-US" altLang="zh-CN" dirty="0"/>
              <a:t>____</a:t>
            </a:r>
            <a:r>
              <a:rPr lang="zh-CN" altLang="en-US" dirty="0"/>
              <a:t>页。（当前指针在</a:t>
            </a:r>
            <a:r>
              <a:rPr lang="en-US" altLang="zh-CN" dirty="0"/>
              <a:t>0</a:t>
            </a:r>
            <a:r>
              <a:rPr lang="zh-CN" altLang="en-US" dirty="0"/>
              <a:t>号页）</a:t>
            </a:r>
            <a:endParaRPr lang="zh-CN" altLang="en-US" dirty="0"/>
          </a:p>
          <a:p>
            <a:r>
              <a:rPr lang="zh-CN" altLang="en-US" dirty="0"/>
              <a:t>采用改进的</a:t>
            </a:r>
            <a:r>
              <a:rPr lang="en-US" altLang="zh-CN" dirty="0"/>
              <a:t>CLOCK</a:t>
            </a:r>
            <a:r>
              <a:rPr lang="zh-CN" altLang="en-US" dirty="0"/>
              <a:t>算法将淘汰</a:t>
            </a:r>
            <a:r>
              <a:rPr lang="en-US" altLang="zh-CN" dirty="0"/>
              <a:t>____</a:t>
            </a:r>
            <a:r>
              <a:rPr lang="zh-CN" altLang="en-US" dirty="0"/>
              <a:t>页。</a:t>
            </a:r>
            <a:endParaRPr lang="zh-CN" altLang="en-US" dirty="0"/>
          </a:p>
        </p:txBody>
      </p:sp>
      <p:graphicFrame>
        <p:nvGraphicFramePr>
          <p:cNvPr id="2" name="Table 1"/>
          <p:cNvGraphicFramePr>
            <a:graphicFrameLocks noGrp="1"/>
          </p:cNvGraphicFramePr>
          <p:nvPr/>
        </p:nvGraphicFramePr>
        <p:xfrm>
          <a:off x="395288" y="4724400"/>
          <a:ext cx="7848600" cy="2017715"/>
        </p:xfrm>
        <a:graphic>
          <a:graphicData uri="http://schemas.openxmlformats.org/drawingml/2006/table">
            <a:tbl>
              <a:tblPr firstRow="1" firstCol="1" lastRow="1" lastCol="1" bandRow="1" bandCol="1">
                <a:tableStyleId>{5C22544A-7EE6-4342-B048-85BDC9FD1C3A}</a:tableStyleId>
              </a:tblPr>
              <a:tblGrid>
                <a:gridCol w="964832"/>
                <a:gridCol w="736669"/>
                <a:gridCol w="1289172"/>
                <a:gridCol w="2025840"/>
                <a:gridCol w="1289172"/>
                <a:gridCol w="1542914"/>
              </a:tblGrid>
              <a:tr h="403543">
                <a:tc>
                  <a:txBody>
                    <a:bodyPr/>
                    <a:lstStyle/>
                    <a:p>
                      <a:pPr marL="0" marR="0" algn="ctr">
                        <a:lnSpc>
                          <a:spcPts val="1900"/>
                        </a:lnSpc>
                        <a:spcBef>
                          <a:spcPts val="0"/>
                        </a:spcBef>
                        <a:spcAft>
                          <a:spcPts val="0"/>
                        </a:spcAft>
                      </a:pPr>
                      <a:r>
                        <a:rPr lang="zh-CN" sz="2000" kern="100" dirty="0">
                          <a:solidFill>
                            <a:schemeClr val="tx1"/>
                          </a:solidFill>
                          <a:effectLst/>
                        </a:rPr>
                        <a:t>页号</a:t>
                      </a:r>
                      <a:endParaRPr lang="en-US" sz="2000" kern="100" dirty="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algn="ctr">
                        <a:lnSpc>
                          <a:spcPts val="1900"/>
                        </a:lnSpc>
                        <a:spcBef>
                          <a:spcPts val="0"/>
                        </a:spcBef>
                        <a:spcAft>
                          <a:spcPts val="0"/>
                        </a:spcAft>
                      </a:pPr>
                      <a:r>
                        <a:rPr lang="zh-CN" sz="2000" kern="100" dirty="0">
                          <a:solidFill>
                            <a:schemeClr val="tx1"/>
                          </a:solidFill>
                          <a:effectLst/>
                        </a:rPr>
                        <a:t>块号</a:t>
                      </a:r>
                      <a:endParaRPr lang="en-US" sz="2000" kern="100" dirty="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algn="ctr">
                        <a:lnSpc>
                          <a:spcPts val="1900"/>
                        </a:lnSpc>
                        <a:spcBef>
                          <a:spcPts val="0"/>
                        </a:spcBef>
                        <a:spcAft>
                          <a:spcPts val="0"/>
                        </a:spcAft>
                      </a:pPr>
                      <a:r>
                        <a:rPr lang="zh-CN" sz="2000" kern="100">
                          <a:solidFill>
                            <a:schemeClr val="tx1"/>
                          </a:solidFill>
                          <a:effectLst/>
                        </a:rPr>
                        <a:t>装入时间</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algn="ctr">
                        <a:lnSpc>
                          <a:spcPts val="1900"/>
                        </a:lnSpc>
                        <a:spcBef>
                          <a:spcPts val="0"/>
                        </a:spcBef>
                        <a:spcAft>
                          <a:spcPts val="0"/>
                        </a:spcAft>
                      </a:pPr>
                      <a:r>
                        <a:rPr lang="zh-CN" sz="2000" kern="100">
                          <a:solidFill>
                            <a:schemeClr val="tx1"/>
                          </a:solidFill>
                          <a:effectLst/>
                        </a:rPr>
                        <a:t>上次访问时间</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algn="ctr">
                        <a:lnSpc>
                          <a:spcPts val="1900"/>
                        </a:lnSpc>
                        <a:spcBef>
                          <a:spcPts val="0"/>
                        </a:spcBef>
                        <a:spcAft>
                          <a:spcPts val="0"/>
                        </a:spcAft>
                      </a:pPr>
                      <a:r>
                        <a:rPr lang="zh-CN" sz="2000" kern="100">
                          <a:solidFill>
                            <a:schemeClr val="tx1"/>
                          </a:solidFill>
                          <a:effectLst/>
                        </a:rPr>
                        <a:t>访问位</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algn="ctr">
                        <a:lnSpc>
                          <a:spcPts val="1900"/>
                        </a:lnSpc>
                        <a:spcBef>
                          <a:spcPts val="0"/>
                        </a:spcBef>
                        <a:spcAft>
                          <a:spcPts val="0"/>
                        </a:spcAft>
                      </a:pPr>
                      <a:r>
                        <a:rPr lang="zh-CN" sz="2000" kern="100">
                          <a:solidFill>
                            <a:schemeClr val="tx1"/>
                          </a:solidFill>
                          <a:effectLst/>
                        </a:rPr>
                        <a:t>修改位</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r>
              <a:tr h="403543">
                <a:tc>
                  <a:txBody>
                    <a:bodyPr/>
                    <a:lstStyle/>
                    <a:p>
                      <a:pPr marL="0" marR="0" indent="304800" algn="ctr">
                        <a:lnSpc>
                          <a:spcPts val="1900"/>
                        </a:lnSpc>
                        <a:spcBef>
                          <a:spcPts val="0"/>
                        </a:spcBef>
                        <a:spcAft>
                          <a:spcPts val="0"/>
                        </a:spcAft>
                      </a:pPr>
                      <a:r>
                        <a:rPr lang="en-US" sz="2000" kern="100">
                          <a:solidFill>
                            <a:schemeClr val="tx1"/>
                          </a:solidFill>
                          <a:effectLst/>
                        </a:rPr>
                        <a:t>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dirty="0">
                          <a:solidFill>
                            <a:schemeClr val="tx1"/>
                          </a:solidFill>
                          <a:effectLst/>
                        </a:rPr>
                        <a:t>8</a:t>
                      </a:r>
                      <a:endParaRPr lang="en-US" sz="2000" kern="100" dirty="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130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279</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r>
              <a:tr h="403543">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a:solidFill>
                            <a:schemeClr val="tx1"/>
                          </a:solidFill>
                          <a:effectLst/>
                        </a:rPr>
                        <a:t>6</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250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260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r>
              <a:tr h="403543">
                <a:tc>
                  <a:txBody>
                    <a:bodyPr/>
                    <a:lstStyle/>
                    <a:p>
                      <a:pPr marL="0" marR="0" indent="304800" algn="ctr">
                        <a:lnSpc>
                          <a:spcPts val="1900"/>
                        </a:lnSpc>
                        <a:spcBef>
                          <a:spcPts val="0"/>
                        </a:spcBef>
                        <a:spcAft>
                          <a:spcPts val="0"/>
                        </a:spcAft>
                      </a:pPr>
                      <a:r>
                        <a:rPr lang="en-US" sz="2000" kern="100">
                          <a:solidFill>
                            <a:schemeClr val="tx1"/>
                          </a:solidFill>
                          <a:effectLst/>
                        </a:rPr>
                        <a:t>2</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a:solidFill>
                            <a:schemeClr val="tx1"/>
                          </a:solidFill>
                          <a:effectLst/>
                        </a:rPr>
                        <a:t>9</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100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272</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solidFill>
                      <a:schemeClr val="accent1"/>
                    </a:solidFill>
                  </a:tcPr>
                </a:tc>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r>
              <a:tr h="403543">
                <a:tc>
                  <a:txBody>
                    <a:bodyPr/>
                    <a:lstStyle/>
                    <a:p>
                      <a:pPr marL="0" marR="0" indent="304800" algn="ctr">
                        <a:lnSpc>
                          <a:spcPts val="1900"/>
                        </a:lnSpc>
                        <a:spcBef>
                          <a:spcPts val="0"/>
                        </a:spcBef>
                        <a:spcAft>
                          <a:spcPts val="0"/>
                        </a:spcAft>
                      </a:pPr>
                      <a:r>
                        <a:rPr lang="en-US" sz="2000" kern="100">
                          <a:solidFill>
                            <a:schemeClr val="tx1"/>
                          </a:solidFill>
                          <a:effectLst/>
                        </a:rPr>
                        <a:t>3</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a:solidFill>
                            <a:schemeClr val="tx1"/>
                          </a:solidFill>
                          <a:effectLst/>
                        </a:rPr>
                        <a:t>7</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a:solidFill>
                            <a:schemeClr val="tx1"/>
                          </a:solidFill>
                          <a:effectLst/>
                        </a:rPr>
                        <a:t>120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a:solidFill>
                            <a:schemeClr val="tx1"/>
                          </a:solidFill>
                          <a:effectLst/>
                        </a:rPr>
                        <a:t>250</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a:solidFill>
                            <a:schemeClr val="tx1"/>
                          </a:solidFill>
                          <a:effectLst/>
                        </a:rPr>
                        <a:t>1</a:t>
                      </a:r>
                      <a:endParaRPr lang="en-US" sz="2000" kern="10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c>
                  <a:txBody>
                    <a:bodyPr/>
                    <a:lstStyle/>
                    <a:p>
                      <a:pPr marL="0" marR="0" indent="304800" algn="ctr">
                        <a:lnSpc>
                          <a:spcPts val="1900"/>
                        </a:lnSpc>
                        <a:spcBef>
                          <a:spcPts val="0"/>
                        </a:spcBef>
                        <a:spcAft>
                          <a:spcPts val="0"/>
                        </a:spcAft>
                      </a:pPr>
                      <a:r>
                        <a:rPr lang="en-US" sz="2000" kern="100" dirty="0">
                          <a:solidFill>
                            <a:schemeClr val="tx1"/>
                          </a:solidFill>
                          <a:effectLst/>
                        </a:rPr>
                        <a:t>1</a:t>
                      </a:r>
                      <a:endParaRPr lang="en-US" sz="2000" kern="100" dirty="0">
                        <a:solidFill>
                          <a:schemeClr val="tx1"/>
                        </a:solidFill>
                        <a:effectLst/>
                        <a:latin typeface="Times New Roman" panose="02020603050405020304" pitchFamily="18" charset="0"/>
                        <a:ea typeface="宋体" panose="02010600030101010101" pitchFamily="2" charset="-122"/>
                      </a:endParaRPr>
                    </a:p>
                  </a:txBody>
                  <a:tcPr marL="68578" marR="68578" marT="0" marB="0" anchor="ctr"/>
                </a:tc>
              </a:tr>
            </a:tbl>
          </a:graphicData>
        </a:graphic>
      </p:graphicFrame>
    </p:spTree>
  </p:cSld>
  <p:clrMapOvr>
    <a:masterClrMapping/>
  </p:clrMapOvr>
  <p:transition>
    <p:fade thruBlk="1"/>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53602" name="Rectangle 3"/>
          <p:cNvSpPr>
            <a:spLocks noGrp="1"/>
          </p:cNvSpPr>
          <p:nvPr>
            <p:ph idx="1"/>
          </p:nvPr>
        </p:nvSpPr>
        <p:spPr>
          <a:xfrm>
            <a:off x="0" y="457200"/>
            <a:ext cx="9144000" cy="5924550"/>
          </a:xfrm>
        </p:spPr>
        <p:txBody>
          <a:bodyPr wrap="square" lIns="91440" tIns="45720" rIns="91440" bIns="45720" anchor="t" anchorCtr="0"/>
          <a:p>
            <a:r>
              <a:rPr lang="zh-CN" altLang="zh-CN" sz="2400" dirty="0"/>
              <a:t>请求分页管理系统中，页面大小</a:t>
            </a:r>
            <a:r>
              <a:rPr lang="en-US" altLang="zh-CN" sz="2400" dirty="0"/>
              <a:t>1KB</a:t>
            </a:r>
            <a:r>
              <a:rPr lang="zh-CN" altLang="zh-CN" sz="2400" dirty="0"/>
              <a:t>，采用固定分配局部置换策略。访存一次时间为</a:t>
            </a:r>
            <a:r>
              <a:rPr lang="en-US" altLang="zh-CN" sz="2400" dirty="0"/>
              <a:t>50ns</a:t>
            </a:r>
            <a:r>
              <a:rPr lang="zh-CN" altLang="zh-CN" sz="2400" dirty="0"/>
              <a:t>，访快表一次的时间为</a:t>
            </a:r>
            <a:r>
              <a:rPr lang="en-US" altLang="zh-CN" sz="2400" dirty="0"/>
              <a:t>10ns</a:t>
            </a:r>
            <a:r>
              <a:rPr lang="zh-CN" altLang="zh-CN" sz="2400" dirty="0"/>
              <a:t>，处理一次缺页的平均时间为</a:t>
            </a:r>
            <a:r>
              <a:rPr lang="en-US" altLang="zh-CN" sz="2400" dirty="0"/>
              <a:t>50ms</a:t>
            </a:r>
            <a:r>
              <a:rPr lang="zh-CN" altLang="zh-CN" sz="2400" dirty="0"/>
              <a:t>（已包括更新</a:t>
            </a:r>
            <a:r>
              <a:rPr lang="en-US" altLang="zh-CN" sz="2400" dirty="0"/>
              <a:t>TLB</a:t>
            </a:r>
            <a:r>
              <a:rPr lang="zh-CN" altLang="zh-CN" sz="2400" dirty="0"/>
              <a:t>和页表的时间）。设快表初始为空，快表未命中时，忽略快表的更新时间。系统为某进程分配</a:t>
            </a:r>
            <a:r>
              <a:rPr lang="en-US" altLang="zh-CN" sz="2400" dirty="0"/>
              <a:t>3</a:t>
            </a:r>
            <a:r>
              <a:rPr lang="zh-CN" altLang="zh-CN" sz="2400" dirty="0"/>
              <a:t>个页框，其页表如表</a:t>
            </a:r>
            <a:r>
              <a:rPr lang="en-US" altLang="zh-CN" sz="2400" dirty="0"/>
              <a:t>2</a:t>
            </a:r>
            <a:r>
              <a:rPr lang="zh-CN" altLang="zh-CN" sz="2400" dirty="0"/>
              <a:t>所示。设该进程有逻辑地址访问序列</a:t>
            </a:r>
            <a:r>
              <a:rPr lang="en-US" altLang="zh-CN" sz="2400" dirty="0"/>
              <a:t>256H</a:t>
            </a:r>
            <a:r>
              <a:rPr lang="zh-CN" altLang="zh-CN" sz="2400" dirty="0"/>
              <a:t>、</a:t>
            </a:r>
            <a:r>
              <a:rPr lang="en-US" altLang="zh-CN" sz="2400" dirty="0"/>
              <a:t>D65H</a:t>
            </a:r>
            <a:r>
              <a:rPr lang="zh-CN" altLang="zh-CN" sz="2400" dirty="0"/>
              <a:t>、</a:t>
            </a:r>
            <a:r>
              <a:rPr lang="en-US" altLang="zh-CN" sz="2400" dirty="0"/>
              <a:t>AB7H</a:t>
            </a:r>
            <a:r>
              <a:rPr lang="zh-CN" altLang="zh-CN" sz="2400" dirty="0"/>
              <a:t>、</a:t>
            </a:r>
            <a:r>
              <a:rPr lang="en-US" altLang="zh-CN" sz="2400" dirty="0"/>
              <a:t>456H</a:t>
            </a:r>
            <a:r>
              <a:rPr lang="zh-CN" altLang="zh-CN" sz="2400" dirty="0"/>
              <a:t>、</a:t>
            </a:r>
            <a:r>
              <a:rPr lang="en-US" altLang="zh-CN" sz="2400" dirty="0"/>
              <a:t>6B7H</a:t>
            </a:r>
            <a:r>
              <a:rPr lang="zh-CN" altLang="zh-CN" sz="2400" dirty="0"/>
              <a:t>（十六进制表示），若采用</a:t>
            </a:r>
            <a:r>
              <a:rPr lang="en-US" altLang="zh-CN" sz="2400" dirty="0"/>
              <a:t>CLOCK</a:t>
            </a:r>
            <a:r>
              <a:rPr lang="zh-CN" altLang="zh-CN" sz="2400" dirty="0"/>
              <a:t>置换算法（查询被置换页的指针初始在</a:t>
            </a:r>
            <a:r>
              <a:rPr lang="en-US" altLang="zh-CN" sz="2400" dirty="0"/>
              <a:t>0</a:t>
            </a:r>
            <a:r>
              <a:rPr lang="zh-CN" altLang="zh-CN" sz="2400" dirty="0"/>
              <a:t>号页，查找顺序按表由上至下），请问：</a:t>
            </a:r>
            <a:endParaRPr lang="zh-CN" altLang="zh-CN" sz="2400" dirty="0"/>
          </a:p>
          <a:p>
            <a:r>
              <a:rPr lang="zh-CN" altLang="zh-CN" sz="2400" dirty="0"/>
              <a:t>（</a:t>
            </a:r>
            <a:r>
              <a:rPr lang="en-US" altLang="zh-CN" sz="2400" dirty="0"/>
              <a:t>1</a:t>
            </a:r>
            <a:r>
              <a:rPr lang="zh-CN" altLang="zh-CN" sz="2400" dirty="0"/>
              <a:t>）遵循上述地址访问序列，访问虚地址</a:t>
            </a:r>
            <a:r>
              <a:rPr lang="en-US" altLang="zh-CN" sz="2400" dirty="0"/>
              <a:t>256H</a:t>
            </a:r>
            <a:r>
              <a:rPr lang="zh-CN" altLang="zh-CN" sz="2400" dirty="0"/>
              <a:t>、</a:t>
            </a:r>
            <a:r>
              <a:rPr lang="en-US" altLang="zh-CN" sz="2400" dirty="0"/>
              <a:t>D65H</a:t>
            </a:r>
            <a:r>
              <a:rPr lang="zh-CN" altLang="zh-CN" sz="2400" dirty="0"/>
              <a:t>、</a:t>
            </a:r>
            <a:r>
              <a:rPr lang="en-US" altLang="zh-CN" sz="2400" dirty="0"/>
              <a:t>6B7H</a:t>
            </a:r>
            <a:r>
              <a:rPr lang="zh-CN" altLang="zh-CN" sz="2400" dirty="0"/>
              <a:t>各需多少时间？</a:t>
            </a:r>
            <a:endParaRPr lang="zh-CN" altLang="zh-CN" sz="2400" dirty="0"/>
          </a:p>
          <a:p>
            <a:r>
              <a:rPr lang="zh-CN" altLang="zh-CN" sz="2400" dirty="0"/>
              <a:t>（</a:t>
            </a:r>
            <a:r>
              <a:rPr lang="en-US" altLang="zh-CN" sz="2400" dirty="0"/>
              <a:t>2</a:t>
            </a:r>
            <a:r>
              <a:rPr lang="zh-CN" altLang="zh-CN" sz="2400" dirty="0"/>
              <a:t>）遵循题目中给出的地址访问序列，写出逻辑地址</a:t>
            </a:r>
            <a:r>
              <a:rPr lang="en-US" altLang="zh-CN" sz="2400" dirty="0"/>
              <a:t>256H</a:t>
            </a:r>
            <a:r>
              <a:rPr lang="zh-CN" altLang="zh-CN" sz="2400" dirty="0"/>
              <a:t>、</a:t>
            </a:r>
            <a:r>
              <a:rPr lang="en-US" altLang="zh-CN" sz="2400" dirty="0"/>
              <a:t>D65H</a:t>
            </a:r>
            <a:r>
              <a:rPr lang="zh-CN" altLang="zh-CN" sz="2400" dirty="0"/>
              <a:t>、</a:t>
            </a:r>
            <a:r>
              <a:rPr lang="en-US" altLang="zh-CN" sz="2400" dirty="0"/>
              <a:t>456H</a:t>
            </a:r>
            <a:r>
              <a:rPr lang="zh-CN" altLang="zh-CN" sz="2400" dirty="0"/>
              <a:t>对应的物理地址（十六进制表示）。</a:t>
            </a:r>
            <a:endParaRPr lang="zh-CN" altLang="en-US" sz="2400" dirty="0"/>
          </a:p>
        </p:txBody>
      </p:sp>
      <p:graphicFrame>
        <p:nvGraphicFramePr>
          <p:cNvPr id="2" name="表格 1"/>
          <p:cNvGraphicFramePr>
            <a:graphicFrameLocks noGrp="1"/>
          </p:cNvGraphicFramePr>
          <p:nvPr/>
        </p:nvGraphicFramePr>
        <p:xfrm>
          <a:off x="2627313" y="5157788"/>
          <a:ext cx="3384550" cy="1368425"/>
        </p:xfrm>
        <a:graphic>
          <a:graphicData uri="http://schemas.openxmlformats.org/drawingml/2006/table">
            <a:tbl>
              <a:tblPr firstRow="1" firstCol="1" lastRow="1" lastCol="1" bandRow="1" bandCol="1">
                <a:tableStyleId>{5C22544A-7EE6-4342-B048-85BDC9FD1C3A}</a:tableStyleId>
              </a:tblPr>
              <a:tblGrid>
                <a:gridCol w="895864"/>
                <a:gridCol w="1244256"/>
                <a:gridCol w="1244256"/>
              </a:tblGrid>
              <a:tr h="342038">
                <a:tc>
                  <a:txBody>
                    <a:bodyPr/>
                    <a:lstStyle/>
                    <a:p>
                      <a:pPr algn="just">
                        <a:spcAft>
                          <a:spcPts val="0"/>
                        </a:spcAft>
                      </a:pPr>
                      <a:r>
                        <a:rPr lang="zh-CN" sz="2000" kern="100">
                          <a:solidFill>
                            <a:schemeClr val="tx1"/>
                          </a:solidFill>
                          <a:effectLst/>
                        </a:rPr>
                        <a:t>页号</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2000" kern="100">
                          <a:solidFill>
                            <a:schemeClr val="tx1"/>
                          </a:solidFill>
                          <a:effectLst/>
                        </a:rPr>
                        <a:t>页框号</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2000" kern="100">
                          <a:solidFill>
                            <a:schemeClr val="tx1"/>
                          </a:solidFill>
                          <a:effectLst/>
                        </a:rPr>
                        <a:t>访问位</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038">
                <a:tc>
                  <a:txBody>
                    <a:bodyPr/>
                    <a:lstStyle/>
                    <a:p>
                      <a:pPr algn="just">
                        <a:spcAft>
                          <a:spcPts val="0"/>
                        </a:spcAft>
                      </a:pPr>
                      <a:r>
                        <a:rPr lang="en-US" sz="2000" kern="100">
                          <a:solidFill>
                            <a:schemeClr val="tx1"/>
                          </a:solidFill>
                          <a:effectLst/>
                        </a:rPr>
                        <a:t>0</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6</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1</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038">
                <a:tc>
                  <a:txBody>
                    <a:bodyPr/>
                    <a:lstStyle/>
                    <a:p>
                      <a:pPr algn="just">
                        <a:spcAft>
                          <a:spcPts val="0"/>
                        </a:spcAft>
                      </a:pPr>
                      <a:r>
                        <a:rPr lang="en-US" sz="2000" kern="100">
                          <a:solidFill>
                            <a:schemeClr val="tx1"/>
                          </a:solidFill>
                          <a:effectLst/>
                        </a:rPr>
                        <a:t>1</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7</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0</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038">
                <a:tc>
                  <a:txBody>
                    <a:bodyPr/>
                    <a:lstStyle/>
                    <a:p>
                      <a:pPr algn="just">
                        <a:spcAft>
                          <a:spcPts val="0"/>
                        </a:spcAft>
                      </a:pPr>
                      <a:r>
                        <a:rPr lang="en-US" sz="2000" kern="100">
                          <a:solidFill>
                            <a:schemeClr val="tx1"/>
                          </a:solidFill>
                          <a:effectLst/>
                        </a:rPr>
                        <a:t>2</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4</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dirty="0">
                          <a:solidFill>
                            <a:schemeClr val="tx1"/>
                          </a:solidFill>
                          <a:effectLst/>
                        </a:rPr>
                        <a:t>0</a:t>
                      </a:r>
                      <a:endParaRPr lang="zh-CN" sz="2000" kern="100" dirty="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p:fade thruBlk="1"/>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2"/>
          <p:cNvSpPr>
            <a:spLocks noGrp="1"/>
          </p:cNvSpPr>
          <p:nvPr>
            <p:ph type="body" sz="half" idx="1"/>
          </p:nvPr>
        </p:nvSpPr>
        <p:spPr>
          <a:xfrm>
            <a:off x="323215" y="692785"/>
            <a:ext cx="8315960" cy="1608455"/>
          </a:xfrm>
        </p:spPr>
        <p:txBody>
          <a:bodyPr wrap="square" lIns="91440" tIns="45720" rIns="91440" bIns="45720" anchor="t" anchorCtr="0"/>
          <a:p>
            <a:pPr algn="just" eaLnBrk="1" hangingPunct="1">
              <a:buClrTx/>
              <a:buSzTx/>
              <a:buFontTx/>
            </a:pPr>
            <a:r>
              <a:rPr lang="zh-CN" altLang="en-US" sz="2400" dirty="0"/>
              <a:t>例</a:t>
            </a:r>
            <a:r>
              <a:rPr lang="en-US" altLang="zh-CN" sz="2400" dirty="0"/>
              <a:t>1</a:t>
            </a:r>
            <a:r>
              <a:rPr lang="zh-CN" altLang="en-US" sz="2400" dirty="0"/>
              <a:t>：设某计算机的逻辑地址空间和物理地址空间均为</a:t>
            </a:r>
            <a:r>
              <a:rPr lang="en-US" altLang="zh-CN" sz="2400" dirty="0"/>
              <a:t>64KB</a:t>
            </a:r>
            <a:r>
              <a:rPr lang="zh-CN" altLang="en-US" sz="2400" dirty="0"/>
              <a:t>，按字节编址。若某进程最多需要</a:t>
            </a:r>
            <a:r>
              <a:rPr lang="en-US" altLang="zh-CN" sz="2400" dirty="0"/>
              <a:t>6</a:t>
            </a:r>
            <a:r>
              <a:rPr lang="zh-CN" altLang="en-US" sz="2400" dirty="0"/>
              <a:t>页数据存储空间，页的大小为</a:t>
            </a:r>
            <a:r>
              <a:rPr lang="en-US" altLang="zh-CN" sz="2400" dirty="0"/>
              <a:t>1KB</a:t>
            </a:r>
            <a:r>
              <a:rPr lang="zh-CN" altLang="en-US" sz="2400" dirty="0"/>
              <a:t>，</a:t>
            </a:r>
            <a:r>
              <a:rPr lang="en-US" altLang="zh-CN" sz="2400" dirty="0"/>
              <a:t>OS</a:t>
            </a:r>
            <a:r>
              <a:rPr lang="zh-CN" altLang="en-US" sz="2400" dirty="0"/>
              <a:t>采用固定分配局部置换策略为进程分配</a:t>
            </a:r>
            <a:r>
              <a:rPr lang="en-US" altLang="zh-CN" sz="2400" dirty="0"/>
              <a:t>4</a:t>
            </a:r>
            <a:r>
              <a:rPr lang="zh-CN" altLang="en-US" sz="2400" dirty="0"/>
              <a:t>个页框。在时刻</a:t>
            </a:r>
            <a:r>
              <a:rPr lang="en-US" altLang="zh-CN" sz="2400" dirty="0"/>
              <a:t>260</a:t>
            </a:r>
            <a:r>
              <a:rPr lang="zh-CN" altLang="en-US" sz="2400" dirty="0"/>
              <a:t>前该进程的访问情况如下表</a:t>
            </a:r>
            <a:endParaRPr lang="zh-CN" altLang="en-US" sz="2400" dirty="0"/>
          </a:p>
        </p:txBody>
      </p:sp>
      <p:graphicFrame>
        <p:nvGraphicFramePr>
          <p:cNvPr id="862211" name="Group 3"/>
          <p:cNvGraphicFramePr>
            <a:graphicFrameLocks noGrp="1"/>
          </p:cNvGraphicFramePr>
          <p:nvPr>
            <p:ph sz="half" idx="1"/>
          </p:nvPr>
        </p:nvGraphicFramePr>
        <p:xfrm>
          <a:off x="1835150" y="2708275"/>
          <a:ext cx="5256213" cy="2633663"/>
        </p:xfrm>
        <a:graphic>
          <a:graphicData uri="http://schemas.openxmlformats.org/drawingml/2006/table">
            <a:tbl>
              <a:tblPr/>
              <a:tblGrid>
                <a:gridCol w="1025525"/>
                <a:gridCol w="1422400"/>
                <a:gridCol w="1584325"/>
                <a:gridCol w="1223963"/>
              </a:tblGrid>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页号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页框号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装入时刻</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访问位</a:t>
                      </a:r>
                      <a:endPar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356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130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230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200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9</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160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thruBlk="1"/>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Rectangle 2"/>
          <p:cNvSpPr>
            <a:spLocks noGrp="1"/>
          </p:cNvSpPr>
          <p:nvPr>
            <p:ph idx="1"/>
          </p:nvPr>
        </p:nvSpPr>
        <p:spPr>
          <a:xfrm>
            <a:off x="419100" y="476250"/>
            <a:ext cx="8364855" cy="3457575"/>
          </a:xfrm>
        </p:spPr>
        <p:txBody>
          <a:bodyPr wrap="square" lIns="91440" tIns="45720" rIns="91440" bIns="45720" anchor="t" anchorCtr="0"/>
          <a:p>
            <a:pPr eaLnBrk="1" hangingPunct="1">
              <a:lnSpc>
                <a:spcPct val="90000"/>
              </a:lnSpc>
            </a:pPr>
            <a:r>
              <a:rPr lang="zh-CN" altLang="en-US" sz="2400" dirty="0"/>
              <a:t>当进程执行到时刻</a:t>
            </a:r>
            <a:r>
              <a:rPr lang="en-US" altLang="zh-CN" sz="2400" dirty="0"/>
              <a:t>260</a:t>
            </a:r>
            <a:r>
              <a:rPr lang="zh-CN" altLang="en-US" sz="2400" dirty="0"/>
              <a:t>时，要访问逻辑地址</a:t>
            </a:r>
            <a:r>
              <a:rPr lang="en-US" altLang="zh-CN" sz="2400" dirty="0"/>
              <a:t>17CAH</a:t>
            </a:r>
            <a:r>
              <a:rPr lang="zh-CN" altLang="en-US" sz="2400" dirty="0"/>
              <a:t>的数据。请回答下列问题：</a:t>
            </a:r>
            <a:endParaRPr lang="zh-CN" altLang="en-US" sz="2400" dirty="0"/>
          </a:p>
          <a:p>
            <a:pPr eaLnBrk="1" hangingPunct="1">
              <a:lnSpc>
                <a:spcPct val="90000"/>
              </a:lnSpc>
              <a:buNone/>
            </a:pPr>
            <a:r>
              <a:rPr lang="zh-CN" altLang="en-US" sz="2400" dirty="0"/>
              <a:t>（</a:t>
            </a:r>
            <a:r>
              <a:rPr lang="en-US" altLang="zh-CN" sz="2400" dirty="0"/>
              <a:t>1</a:t>
            </a:r>
            <a:r>
              <a:rPr lang="zh-CN" altLang="en-US" sz="2400" dirty="0"/>
              <a:t>）该逻辑地址对应的页号是多少？</a:t>
            </a:r>
            <a:endParaRPr lang="zh-CN" altLang="en-US" sz="2400" dirty="0"/>
          </a:p>
          <a:p>
            <a:pPr eaLnBrk="1" hangingPunct="1">
              <a:lnSpc>
                <a:spcPct val="90000"/>
              </a:lnSpc>
              <a:buNone/>
            </a:pPr>
            <a:r>
              <a:rPr lang="zh-CN" altLang="en-US" sz="2400" dirty="0"/>
              <a:t>（</a:t>
            </a:r>
            <a:r>
              <a:rPr lang="en-US" altLang="zh-CN" sz="2400" dirty="0"/>
              <a:t>2</a:t>
            </a:r>
            <a:r>
              <a:rPr lang="zh-CN" altLang="en-US" sz="2400" dirty="0"/>
              <a:t>）若采用</a:t>
            </a:r>
            <a:r>
              <a:rPr lang="en-US" altLang="zh-CN" sz="2400" dirty="0"/>
              <a:t>FIFO</a:t>
            </a:r>
            <a:r>
              <a:rPr lang="zh-CN" altLang="en-US" sz="2400" dirty="0"/>
              <a:t>置换算法，该逻辑地址对应的物理地址是多少？</a:t>
            </a:r>
            <a:endParaRPr lang="zh-CN" altLang="en-US" sz="2400" dirty="0"/>
          </a:p>
          <a:p>
            <a:pPr eaLnBrk="1" hangingPunct="1">
              <a:lnSpc>
                <a:spcPct val="90000"/>
              </a:lnSpc>
              <a:buNone/>
            </a:pPr>
            <a:r>
              <a:rPr lang="zh-CN" altLang="en-US" sz="2400" dirty="0"/>
              <a:t>（</a:t>
            </a:r>
            <a:r>
              <a:rPr lang="en-US" altLang="zh-CN" sz="2400" dirty="0"/>
              <a:t>3</a:t>
            </a:r>
            <a:r>
              <a:rPr lang="zh-CN" altLang="en-US" sz="2400" dirty="0"/>
              <a:t>）若采用时钟置换算法，该逻辑地址对应的物理地址是多少？（设搜索下一页的指针沿顺时针方向移动，且当前指向</a:t>
            </a:r>
            <a:r>
              <a:rPr lang="en-US" altLang="zh-CN" sz="2400" dirty="0"/>
              <a:t>2</a:t>
            </a:r>
            <a:r>
              <a:rPr lang="zh-CN" altLang="en-US" sz="2400" dirty="0"/>
              <a:t>号页框）</a:t>
            </a:r>
            <a:endParaRPr lang="zh-CN" altLang="en-US" sz="2400" dirty="0"/>
          </a:p>
        </p:txBody>
      </p:sp>
      <p:grpSp>
        <p:nvGrpSpPr>
          <p:cNvPr id="155650" name="Group 3"/>
          <p:cNvGrpSpPr/>
          <p:nvPr/>
        </p:nvGrpSpPr>
        <p:grpSpPr>
          <a:xfrm>
            <a:off x="3348038" y="4076700"/>
            <a:ext cx="2087562" cy="2087563"/>
            <a:chOff x="2109" y="2795"/>
            <a:chExt cx="1315" cy="1315"/>
          </a:xfrm>
        </p:grpSpPr>
        <p:sp>
          <p:nvSpPr>
            <p:cNvPr id="155651" name="Oval 4"/>
            <p:cNvSpPr/>
            <p:nvPr/>
          </p:nvSpPr>
          <p:spPr>
            <a:xfrm>
              <a:off x="2109" y="2795"/>
              <a:ext cx="1315" cy="1315"/>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55652" name="Oval 5"/>
            <p:cNvSpPr/>
            <p:nvPr/>
          </p:nvSpPr>
          <p:spPr>
            <a:xfrm>
              <a:off x="2381" y="3113"/>
              <a:ext cx="726" cy="726"/>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p>
              <a:pPr algn="ctr"/>
              <a:endParaRPr lang="zh-CN" altLang="en-US" sz="2400" dirty="0">
                <a:latin typeface="Tahoma" panose="020B0604030504040204" pitchFamily="34" charset="0"/>
                <a:ea typeface="宋体" panose="02010600030101010101" pitchFamily="2" charset="-122"/>
              </a:endParaRPr>
            </a:p>
          </p:txBody>
        </p:sp>
        <p:sp>
          <p:nvSpPr>
            <p:cNvPr id="155653" name="Line 6"/>
            <p:cNvSpPr/>
            <p:nvPr/>
          </p:nvSpPr>
          <p:spPr>
            <a:xfrm>
              <a:off x="2744" y="2795"/>
              <a:ext cx="0" cy="318"/>
            </a:xfrm>
            <a:prstGeom prst="line">
              <a:avLst/>
            </a:prstGeom>
            <a:ln w="28575" cap="flat" cmpd="sng">
              <a:solidFill>
                <a:schemeClr val="tx1"/>
              </a:solidFill>
              <a:prstDash val="solid"/>
              <a:round/>
              <a:headEnd type="none" w="med" len="med"/>
              <a:tailEnd type="none" w="med" len="med"/>
            </a:ln>
          </p:spPr>
        </p:sp>
        <p:sp>
          <p:nvSpPr>
            <p:cNvPr id="155654" name="Line 7"/>
            <p:cNvSpPr/>
            <p:nvPr/>
          </p:nvSpPr>
          <p:spPr>
            <a:xfrm>
              <a:off x="2744" y="3838"/>
              <a:ext cx="0" cy="272"/>
            </a:xfrm>
            <a:prstGeom prst="line">
              <a:avLst/>
            </a:prstGeom>
            <a:ln w="28575" cap="flat" cmpd="sng">
              <a:solidFill>
                <a:schemeClr val="tx1"/>
              </a:solidFill>
              <a:prstDash val="solid"/>
              <a:round/>
              <a:headEnd type="none" w="med" len="med"/>
              <a:tailEnd type="none" w="med" len="med"/>
            </a:ln>
          </p:spPr>
        </p:sp>
        <p:sp>
          <p:nvSpPr>
            <p:cNvPr id="155655" name="Line 8"/>
            <p:cNvSpPr/>
            <p:nvPr/>
          </p:nvSpPr>
          <p:spPr>
            <a:xfrm>
              <a:off x="2109" y="3430"/>
              <a:ext cx="272" cy="0"/>
            </a:xfrm>
            <a:prstGeom prst="line">
              <a:avLst/>
            </a:prstGeom>
            <a:ln w="28575" cap="flat" cmpd="sng">
              <a:solidFill>
                <a:schemeClr val="tx1"/>
              </a:solidFill>
              <a:prstDash val="solid"/>
              <a:round/>
              <a:headEnd type="none" w="med" len="med"/>
              <a:tailEnd type="none" w="med" len="med"/>
            </a:ln>
          </p:spPr>
        </p:sp>
        <p:sp>
          <p:nvSpPr>
            <p:cNvPr id="155656" name="Line 9"/>
            <p:cNvSpPr/>
            <p:nvPr/>
          </p:nvSpPr>
          <p:spPr>
            <a:xfrm>
              <a:off x="3107" y="3475"/>
              <a:ext cx="317" cy="0"/>
            </a:xfrm>
            <a:prstGeom prst="line">
              <a:avLst/>
            </a:prstGeom>
            <a:ln w="28575" cap="flat" cmpd="sng">
              <a:solidFill>
                <a:schemeClr val="tx1"/>
              </a:solidFill>
              <a:prstDash val="solid"/>
              <a:round/>
              <a:headEnd type="none" w="med" len="med"/>
              <a:tailEnd type="none" w="med" len="med"/>
            </a:ln>
          </p:spPr>
        </p:sp>
      </p:grpSp>
      <p:sp>
        <p:nvSpPr>
          <p:cNvPr id="155657" name="Text Box 10"/>
          <p:cNvSpPr txBox="1"/>
          <p:nvPr/>
        </p:nvSpPr>
        <p:spPr>
          <a:xfrm>
            <a:off x="4427538" y="5589588"/>
            <a:ext cx="936625" cy="366712"/>
          </a:xfrm>
          <a:prstGeom prst="rect">
            <a:avLst/>
          </a:prstGeom>
          <a:noFill/>
          <a:ln w="28575">
            <a:noFill/>
          </a:ln>
        </p:spPr>
        <p:txBody>
          <a:bodyPr anchor="t" anchorCtr="0">
            <a:spAutoFit/>
          </a:bodyPr>
          <a:p>
            <a:pPr algn="ctr">
              <a:spcBef>
                <a:spcPct val="50000"/>
              </a:spcBef>
            </a:pPr>
            <a:r>
              <a:rPr lang="en-US" altLang="zh-CN" dirty="0">
                <a:latin typeface="Tahoma" panose="020B0604030504040204" pitchFamily="34" charset="0"/>
              </a:rPr>
              <a:t>1</a:t>
            </a:r>
            <a:r>
              <a:rPr lang="zh-CN" altLang="en-US" dirty="0">
                <a:latin typeface="Tahoma" panose="020B0604030504040204" pitchFamily="34" charset="0"/>
                <a:ea typeface="宋体" panose="02010600030101010101" pitchFamily="2" charset="-122"/>
              </a:rPr>
              <a:t>号页</a:t>
            </a:r>
            <a:endParaRPr lang="zh-CN" altLang="en-US" dirty="0">
              <a:latin typeface="Tahoma" panose="020B0604030504040204" pitchFamily="34" charset="0"/>
              <a:ea typeface="宋体" panose="02010600030101010101" pitchFamily="2" charset="-122"/>
            </a:endParaRPr>
          </a:p>
        </p:txBody>
      </p:sp>
      <p:sp>
        <p:nvSpPr>
          <p:cNvPr id="155658" name="Text Box 11"/>
          <p:cNvSpPr txBox="1"/>
          <p:nvPr/>
        </p:nvSpPr>
        <p:spPr>
          <a:xfrm>
            <a:off x="4284663" y="4292600"/>
            <a:ext cx="936625" cy="366713"/>
          </a:xfrm>
          <a:prstGeom prst="rect">
            <a:avLst/>
          </a:prstGeom>
          <a:noFill/>
          <a:ln w="28575">
            <a:noFill/>
          </a:ln>
        </p:spPr>
        <p:txBody>
          <a:bodyPr anchor="t" anchorCtr="0">
            <a:spAutoFit/>
          </a:bodyPr>
          <a:p>
            <a:pPr algn="ctr">
              <a:spcBef>
                <a:spcPct val="50000"/>
              </a:spcBef>
            </a:pPr>
            <a:r>
              <a:rPr lang="en-US" altLang="zh-CN" dirty="0">
                <a:latin typeface="Tahoma" panose="020B0604030504040204" pitchFamily="34" charset="0"/>
              </a:rPr>
              <a:t>2</a:t>
            </a:r>
            <a:r>
              <a:rPr lang="zh-CN" altLang="en-US" dirty="0">
                <a:latin typeface="Tahoma" panose="020B0604030504040204" pitchFamily="34" charset="0"/>
                <a:ea typeface="宋体" panose="02010600030101010101" pitchFamily="2" charset="-122"/>
              </a:rPr>
              <a:t>号页</a:t>
            </a:r>
            <a:endParaRPr lang="zh-CN" altLang="en-US" dirty="0">
              <a:latin typeface="Tahoma" panose="020B0604030504040204" pitchFamily="34" charset="0"/>
              <a:ea typeface="宋体" panose="02010600030101010101" pitchFamily="2" charset="-122"/>
            </a:endParaRPr>
          </a:p>
        </p:txBody>
      </p:sp>
      <p:sp>
        <p:nvSpPr>
          <p:cNvPr id="155659" name="Text Box 12"/>
          <p:cNvSpPr txBox="1"/>
          <p:nvPr/>
        </p:nvSpPr>
        <p:spPr>
          <a:xfrm>
            <a:off x="3492500" y="4292600"/>
            <a:ext cx="936625" cy="366713"/>
          </a:xfrm>
          <a:prstGeom prst="rect">
            <a:avLst/>
          </a:prstGeom>
          <a:noFill/>
          <a:ln w="28575">
            <a:noFill/>
          </a:ln>
        </p:spPr>
        <p:txBody>
          <a:bodyPr anchor="t" anchorCtr="0">
            <a:spAutoFit/>
          </a:bodyPr>
          <a:p>
            <a:pPr algn="ctr">
              <a:spcBef>
                <a:spcPct val="50000"/>
              </a:spcBef>
            </a:pPr>
            <a:r>
              <a:rPr lang="en-US" altLang="zh-CN" dirty="0">
                <a:latin typeface="Tahoma" panose="020B0604030504040204" pitchFamily="34" charset="0"/>
              </a:rPr>
              <a:t>3</a:t>
            </a:r>
            <a:r>
              <a:rPr lang="zh-CN" altLang="en-US" dirty="0">
                <a:latin typeface="Tahoma" panose="020B0604030504040204" pitchFamily="34" charset="0"/>
                <a:ea typeface="宋体" panose="02010600030101010101" pitchFamily="2" charset="-122"/>
              </a:rPr>
              <a:t>号页</a:t>
            </a:r>
            <a:endParaRPr lang="zh-CN" altLang="en-US" dirty="0">
              <a:latin typeface="Tahoma" panose="020B0604030504040204" pitchFamily="34" charset="0"/>
              <a:ea typeface="宋体" panose="02010600030101010101" pitchFamily="2" charset="-122"/>
            </a:endParaRPr>
          </a:p>
        </p:txBody>
      </p:sp>
      <p:sp>
        <p:nvSpPr>
          <p:cNvPr id="155660" name="Text Box 13"/>
          <p:cNvSpPr txBox="1"/>
          <p:nvPr/>
        </p:nvSpPr>
        <p:spPr>
          <a:xfrm>
            <a:off x="3490913" y="5654675"/>
            <a:ext cx="936625" cy="366713"/>
          </a:xfrm>
          <a:prstGeom prst="rect">
            <a:avLst/>
          </a:prstGeom>
          <a:noFill/>
          <a:ln w="28575">
            <a:noFill/>
          </a:ln>
        </p:spPr>
        <p:txBody>
          <a:bodyPr anchor="t" anchorCtr="0">
            <a:spAutoFit/>
          </a:bodyPr>
          <a:p>
            <a:pPr algn="ctr">
              <a:spcBef>
                <a:spcPct val="50000"/>
              </a:spcBef>
            </a:pPr>
            <a:r>
              <a:rPr lang="en-US" altLang="zh-CN" dirty="0">
                <a:latin typeface="Tahoma" panose="020B0604030504040204" pitchFamily="34" charset="0"/>
              </a:rPr>
              <a:t>0</a:t>
            </a:r>
            <a:r>
              <a:rPr lang="zh-CN" altLang="en-US" dirty="0">
                <a:latin typeface="Tahoma" panose="020B0604030504040204" pitchFamily="34" charset="0"/>
                <a:ea typeface="宋体" panose="02010600030101010101" pitchFamily="2" charset="-122"/>
              </a:rPr>
              <a:t>号页</a:t>
            </a:r>
            <a:endParaRPr lang="zh-CN" altLang="en-US" dirty="0">
              <a:latin typeface="Tahoma" panose="020B0604030504040204" pitchFamily="34" charset="0"/>
              <a:ea typeface="宋体" panose="02010600030101010101" pitchFamily="2" charset="-122"/>
            </a:endParaRPr>
          </a:p>
        </p:txBody>
      </p:sp>
      <p:sp>
        <p:nvSpPr>
          <p:cNvPr id="155661" name="Line 14"/>
          <p:cNvSpPr/>
          <p:nvPr/>
        </p:nvSpPr>
        <p:spPr>
          <a:xfrm flipV="1">
            <a:off x="4427538" y="4797425"/>
            <a:ext cx="360362" cy="287338"/>
          </a:xfrm>
          <a:prstGeom prst="line">
            <a:avLst/>
          </a:prstGeom>
          <a:ln w="28575" cap="flat" cmpd="sng">
            <a:solidFill>
              <a:schemeClr val="tx1"/>
            </a:solidFill>
            <a:prstDash val="solid"/>
            <a:round/>
            <a:headEnd type="none" w="med" len="med"/>
            <a:tailEnd type="triangle" w="med" len="med"/>
          </a:ln>
        </p:spPr>
      </p:sp>
      <p:sp>
        <p:nvSpPr>
          <p:cNvPr id="155662" name="Text Box 15"/>
          <p:cNvSpPr txBox="1"/>
          <p:nvPr/>
        </p:nvSpPr>
        <p:spPr>
          <a:xfrm>
            <a:off x="5259388" y="4365625"/>
            <a:ext cx="1112837" cy="396875"/>
          </a:xfrm>
          <a:prstGeom prst="rect">
            <a:avLst/>
          </a:prstGeom>
          <a:noFill/>
          <a:ln w="28575">
            <a:noFill/>
          </a:ln>
        </p:spPr>
        <p:txBody>
          <a:bodyPr wrap="none" anchor="t" anchorCtr="0">
            <a:spAutoFit/>
          </a:bodyPr>
          <a:p>
            <a:pPr algn="ctr"/>
            <a:r>
              <a:rPr lang="en-US" altLang="zh-CN" sz="2000" dirty="0">
                <a:latin typeface="Tahoma" panose="020B0604030504040204" pitchFamily="34" charset="0"/>
              </a:rPr>
              <a:t>2</a:t>
            </a:r>
            <a:r>
              <a:rPr lang="zh-CN" altLang="en-US" sz="2000" dirty="0">
                <a:latin typeface="Tahoma" panose="020B0604030504040204" pitchFamily="34" charset="0"/>
                <a:ea typeface="宋体" panose="02010600030101010101" pitchFamily="2" charset="-122"/>
              </a:rPr>
              <a:t>号页框</a:t>
            </a:r>
            <a:endParaRPr lang="zh-CN" altLang="en-US" sz="2000" dirty="0">
              <a:latin typeface="Tahoma" panose="020B0604030504040204" pitchFamily="34" charset="0"/>
              <a:ea typeface="宋体" panose="02010600030101010101" pitchFamily="2" charset="-122"/>
            </a:endParaRPr>
          </a:p>
        </p:txBody>
      </p:sp>
      <p:sp>
        <p:nvSpPr>
          <p:cNvPr id="155663" name="Text Box 16"/>
          <p:cNvSpPr txBox="1"/>
          <p:nvPr/>
        </p:nvSpPr>
        <p:spPr>
          <a:xfrm>
            <a:off x="5259388" y="5480050"/>
            <a:ext cx="1112837" cy="396875"/>
          </a:xfrm>
          <a:prstGeom prst="rect">
            <a:avLst/>
          </a:prstGeom>
          <a:noFill/>
          <a:ln w="28575">
            <a:noFill/>
          </a:ln>
        </p:spPr>
        <p:txBody>
          <a:bodyPr wrap="none" anchor="t" anchorCtr="0">
            <a:spAutoFit/>
          </a:bodyPr>
          <a:p>
            <a:pPr algn="ctr"/>
            <a:r>
              <a:rPr lang="en-US" altLang="zh-CN" sz="2000" dirty="0">
                <a:latin typeface="Tahoma" panose="020B0604030504040204" pitchFamily="34" charset="0"/>
              </a:rPr>
              <a:t>4</a:t>
            </a:r>
            <a:r>
              <a:rPr lang="zh-CN" altLang="en-US" sz="2000" dirty="0">
                <a:latin typeface="Tahoma" panose="020B0604030504040204" pitchFamily="34" charset="0"/>
                <a:ea typeface="宋体" panose="02010600030101010101" pitchFamily="2" charset="-122"/>
              </a:rPr>
              <a:t>号页框</a:t>
            </a:r>
            <a:endParaRPr lang="zh-CN" altLang="en-US" sz="2000" dirty="0">
              <a:latin typeface="Tahoma" panose="020B0604030504040204" pitchFamily="34" charset="0"/>
              <a:ea typeface="宋体" panose="02010600030101010101" pitchFamily="2" charset="-122"/>
            </a:endParaRPr>
          </a:p>
        </p:txBody>
      </p:sp>
      <p:sp>
        <p:nvSpPr>
          <p:cNvPr id="155664" name="Text Box 17"/>
          <p:cNvSpPr txBox="1"/>
          <p:nvPr/>
        </p:nvSpPr>
        <p:spPr>
          <a:xfrm>
            <a:off x="2379663" y="4365625"/>
            <a:ext cx="1112837" cy="396875"/>
          </a:xfrm>
          <a:prstGeom prst="rect">
            <a:avLst/>
          </a:prstGeom>
          <a:noFill/>
          <a:ln w="28575">
            <a:noFill/>
          </a:ln>
        </p:spPr>
        <p:txBody>
          <a:bodyPr wrap="none" anchor="t" anchorCtr="0">
            <a:spAutoFit/>
          </a:bodyPr>
          <a:p>
            <a:pPr algn="ctr"/>
            <a:r>
              <a:rPr lang="en-US" altLang="zh-CN" sz="2000" dirty="0">
                <a:latin typeface="Tahoma" panose="020B0604030504040204" pitchFamily="34" charset="0"/>
              </a:rPr>
              <a:t>9</a:t>
            </a:r>
            <a:r>
              <a:rPr lang="zh-CN" altLang="en-US" sz="2000" dirty="0">
                <a:latin typeface="Tahoma" panose="020B0604030504040204" pitchFamily="34" charset="0"/>
                <a:ea typeface="宋体" panose="02010600030101010101" pitchFamily="2" charset="-122"/>
              </a:rPr>
              <a:t>号页框</a:t>
            </a:r>
            <a:endParaRPr lang="zh-CN" altLang="en-US" sz="2000" dirty="0">
              <a:latin typeface="Tahoma" panose="020B0604030504040204" pitchFamily="34" charset="0"/>
              <a:ea typeface="宋体" panose="02010600030101010101" pitchFamily="2" charset="-122"/>
            </a:endParaRPr>
          </a:p>
        </p:txBody>
      </p:sp>
      <p:sp>
        <p:nvSpPr>
          <p:cNvPr id="155665" name="Text Box 18"/>
          <p:cNvSpPr txBox="1"/>
          <p:nvPr/>
        </p:nvSpPr>
        <p:spPr>
          <a:xfrm>
            <a:off x="2339975" y="5337175"/>
            <a:ext cx="1112838" cy="396875"/>
          </a:xfrm>
          <a:prstGeom prst="rect">
            <a:avLst/>
          </a:prstGeom>
          <a:noFill/>
          <a:ln w="28575">
            <a:noFill/>
          </a:ln>
        </p:spPr>
        <p:txBody>
          <a:bodyPr wrap="none" anchor="t" anchorCtr="0">
            <a:spAutoFit/>
          </a:bodyPr>
          <a:p>
            <a:pPr algn="ctr"/>
            <a:r>
              <a:rPr lang="en-US" altLang="zh-CN" sz="2000" dirty="0">
                <a:latin typeface="Tahoma" panose="020B0604030504040204" pitchFamily="34" charset="0"/>
              </a:rPr>
              <a:t>7</a:t>
            </a:r>
            <a:r>
              <a:rPr lang="zh-CN" altLang="en-US" sz="2000" dirty="0">
                <a:latin typeface="Tahoma" panose="020B0604030504040204" pitchFamily="34" charset="0"/>
                <a:ea typeface="宋体" panose="02010600030101010101" pitchFamily="2" charset="-122"/>
              </a:rPr>
              <a:t>号页框</a:t>
            </a:r>
            <a:endParaRPr lang="zh-CN" altLang="en-US" sz="2000" dirty="0">
              <a:latin typeface="Tahoma" panose="020B0604030504040204" pitchFamily="34" charset="0"/>
              <a:ea typeface="宋体" panose="02010600030101010101" pitchFamily="2" charset="-122"/>
            </a:endParaRPr>
          </a:p>
        </p:txBody>
      </p:sp>
    </p:spTree>
  </p:cSld>
  <p:clrMapOvr>
    <a:masterClrMapping/>
  </p:clrMapOvr>
  <p:transition>
    <p:fade thruBlk="1"/>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2"/>
          <p:cNvSpPr>
            <a:spLocks noGrp="1"/>
          </p:cNvSpPr>
          <p:nvPr>
            <p:ph idx="1"/>
          </p:nvPr>
        </p:nvSpPr>
        <p:spPr>
          <a:xfrm>
            <a:off x="539750" y="1556703"/>
            <a:ext cx="7772400" cy="3019425"/>
          </a:xfrm>
        </p:spPr>
        <p:txBody>
          <a:bodyPr wrap="square" lIns="91440" tIns="45720" rIns="91440" bIns="45720" anchor="t" anchorCtr="0"/>
          <a:p>
            <a:pPr eaLnBrk="1" hangingPunct="1">
              <a:lnSpc>
                <a:spcPct val="90000"/>
              </a:lnSpc>
            </a:pPr>
            <a:r>
              <a:rPr lang="zh-CN" altLang="en-US" dirty="0"/>
              <a:t>答</a:t>
            </a:r>
            <a:r>
              <a:rPr lang="zh-CN" altLang="en-US" dirty="0">
                <a:sym typeface="Wingdings" panose="05000000000000000000" pitchFamily="2" charset="2"/>
              </a:rPr>
              <a:t>：（</a:t>
            </a:r>
            <a:r>
              <a:rPr lang="en-US" altLang="zh-CN" dirty="0">
                <a:sym typeface="Wingdings" panose="05000000000000000000" pitchFamily="2" charset="2"/>
              </a:rPr>
              <a:t>1</a:t>
            </a:r>
            <a:r>
              <a:rPr lang="zh-CN" altLang="en-US" dirty="0">
                <a:sym typeface="Wingdings" panose="05000000000000000000" pitchFamily="2" charset="2"/>
              </a:rPr>
              <a:t>） </a:t>
            </a:r>
            <a:r>
              <a:rPr lang="en-US" altLang="zh-CN" dirty="0">
                <a:sym typeface="Wingdings" panose="05000000000000000000" pitchFamily="2" charset="2"/>
              </a:rPr>
              <a:t>5</a:t>
            </a:r>
            <a:endParaRPr lang="en-US" altLang="zh-CN" dirty="0">
              <a:sym typeface="Wingdings" panose="05000000000000000000" pitchFamily="2" charset="2"/>
            </a:endParaRPr>
          </a:p>
          <a:p>
            <a:pPr eaLnBrk="1" hangingPunct="1">
              <a:lnSpc>
                <a:spcPct val="90000"/>
              </a:lnSpc>
            </a:pPr>
            <a:r>
              <a:rPr lang="en-US" altLang="zh-CN" dirty="0">
                <a:sym typeface="Wingdings" panose="05000000000000000000" pitchFamily="2" charset="2"/>
              </a:rPr>
              <a:t> </a:t>
            </a:r>
            <a:r>
              <a:rPr lang="zh-CN" altLang="en-US" dirty="0">
                <a:sym typeface="Wingdings" panose="05000000000000000000" pitchFamily="2" charset="2"/>
              </a:rPr>
              <a:t>（</a:t>
            </a:r>
            <a:r>
              <a:rPr lang="en-US" altLang="zh-CN"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1FCAH</a:t>
            </a:r>
            <a:endParaRPr lang="en-US" altLang="zh-CN" dirty="0">
              <a:sym typeface="Wingdings" panose="05000000000000000000" pitchFamily="2" charset="2"/>
            </a:endParaRPr>
          </a:p>
          <a:p>
            <a:pPr eaLnBrk="1" hangingPunct="1">
              <a:lnSpc>
                <a:spcPct val="90000"/>
              </a:lnSpc>
            </a:pPr>
            <a:r>
              <a:rPr lang="zh-CN" altLang="en-US" dirty="0">
                <a:sym typeface="Wingdings" panose="05000000000000000000" pitchFamily="2" charset="2"/>
              </a:rPr>
              <a:t>（</a:t>
            </a:r>
            <a:r>
              <a:rPr lang="en-US" altLang="zh-CN" dirty="0">
                <a:sym typeface="Wingdings" panose="05000000000000000000" pitchFamily="2" charset="2"/>
              </a:rPr>
              <a:t>3</a:t>
            </a:r>
            <a:r>
              <a:rPr lang="zh-CN" altLang="en-US" dirty="0">
                <a:sym typeface="Wingdings" panose="05000000000000000000" pitchFamily="2" charset="2"/>
              </a:rPr>
              <a:t>）第一次扫描所有页框的访问位置</a:t>
            </a:r>
            <a:r>
              <a:rPr lang="en-US" altLang="zh-CN" dirty="0">
                <a:sym typeface="Wingdings" panose="05000000000000000000" pitchFamily="2" charset="2"/>
              </a:rPr>
              <a:t>0</a:t>
            </a:r>
            <a:r>
              <a:rPr lang="zh-CN" altLang="en-US" dirty="0">
                <a:sym typeface="Wingdings" panose="05000000000000000000" pitchFamily="2" charset="2"/>
              </a:rPr>
              <a:t>。第二次扫描时置换</a:t>
            </a:r>
            <a:r>
              <a:rPr lang="en-US" altLang="zh-CN" dirty="0">
                <a:sym typeface="Wingdings" panose="05000000000000000000" pitchFamily="2" charset="2"/>
              </a:rPr>
              <a:t>2</a:t>
            </a:r>
            <a:r>
              <a:rPr lang="zh-CN" altLang="en-US" dirty="0">
                <a:sym typeface="Wingdings" panose="05000000000000000000" pitchFamily="2" charset="2"/>
              </a:rPr>
              <a:t>号页框，将</a:t>
            </a:r>
            <a:r>
              <a:rPr lang="en-US" altLang="zh-CN" dirty="0">
                <a:sym typeface="Wingdings" panose="05000000000000000000" pitchFamily="2" charset="2"/>
              </a:rPr>
              <a:t>5</a:t>
            </a:r>
            <a:r>
              <a:rPr lang="zh-CN" altLang="en-US" dirty="0">
                <a:sym typeface="Wingdings" panose="05000000000000000000" pitchFamily="2" charset="2"/>
              </a:rPr>
              <a:t>号逻辑页装入</a:t>
            </a:r>
            <a:r>
              <a:rPr lang="en-US" altLang="zh-CN" dirty="0">
                <a:sym typeface="Wingdings" panose="05000000000000000000" pitchFamily="2" charset="2"/>
              </a:rPr>
              <a:t>2</a:t>
            </a:r>
            <a:r>
              <a:rPr lang="zh-CN" altLang="en-US" dirty="0">
                <a:sym typeface="Wingdings" panose="05000000000000000000" pitchFamily="2" charset="2"/>
              </a:rPr>
              <a:t>号页框。</a:t>
            </a:r>
            <a:endParaRPr lang="zh-CN" altLang="en-US" dirty="0">
              <a:sym typeface="Wingdings" panose="05000000000000000000" pitchFamily="2" charset="2"/>
            </a:endParaRPr>
          </a:p>
          <a:p>
            <a:pPr eaLnBrk="1" hangingPunct="1">
              <a:lnSpc>
                <a:spcPct val="90000"/>
              </a:lnSpc>
            </a:pPr>
            <a:r>
              <a:rPr lang="zh-CN" altLang="en-US" dirty="0">
                <a:sym typeface="Wingdings" panose="05000000000000000000" pitchFamily="2" charset="2"/>
              </a:rPr>
              <a:t>所以物理地址为</a:t>
            </a:r>
            <a:r>
              <a:rPr lang="en-US" altLang="zh-CN" dirty="0">
                <a:sym typeface="Wingdings" panose="05000000000000000000" pitchFamily="2" charset="2"/>
              </a:rPr>
              <a:t>0BCAH</a:t>
            </a:r>
            <a:endParaRPr lang="en-US" altLang="zh-CN" dirty="0">
              <a:sym typeface="Wingdings" panose="05000000000000000000" pitchFamily="2" charset="2"/>
            </a:endParaRPr>
          </a:p>
          <a:p>
            <a:pPr eaLnBrk="1" hangingPunct="1">
              <a:lnSpc>
                <a:spcPct val="90000"/>
              </a:lnSpc>
            </a:pPr>
            <a:endParaRPr lang="en-US" altLang="zh-CN" dirty="0"/>
          </a:p>
        </p:txBody>
      </p:sp>
    </p:spTree>
  </p:cSld>
  <p:clrMapOvr>
    <a:masterClrMapping/>
  </p:clrMapOvr>
  <p:transition>
    <p:fade thruBlk="1"/>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Rectangle 2"/>
          <p:cNvSpPr>
            <a:spLocks noGrp="1"/>
          </p:cNvSpPr>
          <p:nvPr>
            <p:ph type="body" sz="half" idx="1"/>
          </p:nvPr>
        </p:nvSpPr>
        <p:spPr>
          <a:xfrm>
            <a:off x="539750" y="547688"/>
            <a:ext cx="7989888" cy="5538787"/>
          </a:xfrm>
        </p:spPr>
        <p:txBody>
          <a:bodyPr wrap="square" lIns="91440" tIns="45720" rIns="91440" bIns="45720" anchor="t" anchorCtr="0"/>
          <a:p>
            <a:pPr eaLnBrk="1" hangingPunct="1">
              <a:buClrTx/>
              <a:buSzTx/>
              <a:buFontTx/>
              <a:buNone/>
            </a:pPr>
            <a:r>
              <a:rPr lang="zh-CN" altLang="en-US" sz="2400" dirty="0"/>
              <a:t>例</a:t>
            </a:r>
            <a:r>
              <a:rPr lang="en-US" altLang="zh-CN" sz="2400" dirty="0"/>
              <a:t>2</a:t>
            </a:r>
            <a:r>
              <a:rPr lang="zh-CN" altLang="en-US" sz="2400" dirty="0"/>
              <a:t>：请求分页管理系统中，某进程的页表如下：</a:t>
            </a:r>
            <a:endParaRPr lang="zh-CN" altLang="en-US" sz="2400" dirty="0"/>
          </a:p>
          <a:p>
            <a:pPr eaLnBrk="1" hangingPunct="1">
              <a:buClrTx/>
              <a:buSzTx/>
              <a:buFontTx/>
            </a:pPr>
            <a:r>
              <a:rPr lang="zh-CN" altLang="en-US" sz="2400" dirty="0"/>
              <a:t>页面大小</a:t>
            </a:r>
            <a:r>
              <a:rPr lang="en-US" altLang="zh-CN" sz="2400" dirty="0"/>
              <a:t>4KB</a:t>
            </a:r>
            <a:r>
              <a:rPr lang="zh-CN" altLang="en-US" sz="2400" dirty="0"/>
              <a:t>，访存一次时间为</a:t>
            </a:r>
            <a:r>
              <a:rPr lang="en-US" altLang="zh-CN" sz="2400" dirty="0"/>
              <a:t>100ns</a:t>
            </a:r>
            <a:r>
              <a:rPr lang="zh-CN" altLang="en-US" sz="2400" dirty="0"/>
              <a:t>，访快表一次的时间为</a:t>
            </a:r>
            <a:r>
              <a:rPr lang="en-US" altLang="zh-CN" sz="2400" dirty="0"/>
              <a:t>10ns</a:t>
            </a:r>
            <a:r>
              <a:rPr lang="zh-CN" altLang="en-US" sz="2400" dirty="0"/>
              <a:t>，处理一次缺页的平均时间为</a:t>
            </a:r>
            <a:r>
              <a:rPr lang="en-US" altLang="zh-CN" sz="2400" dirty="0"/>
              <a:t>10</a:t>
            </a:r>
            <a:r>
              <a:rPr lang="en-US" altLang="zh-CN" sz="2400" baseline="30000" dirty="0"/>
              <a:t>8</a:t>
            </a:r>
            <a:r>
              <a:rPr lang="en-US" altLang="zh-CN" sz="2400" dirty="0"/>
              <a:t>ns</a:t>
            </a:r>
            <a:r>
              <a:rPr lang="zh-CN" altLang="en-US" sz="2400" dirty="0"/>
              <a:t>（已包括更新</a:t>
            </a:r>
            <a:r>
              <a:rPr lang="en-US" altLang="zh-CN" sz="2400" dirty="0"/>
              <a:t>TLB</a:t>
            </a:r>
            <a:r>
              <a:rPr lang="zh-CN" altLang="en-US" sz="2400" dirty="0"/>
              <a:t>和页表的时间），进程的驻留集大小固定为</a:t>
            </a:r>
            <a:r>
              <a:rPr lang="en-US" altLang="zh-CN" sz="2400" dirty="0"/>
              <a:t>2</a:t>
            </a:r>
            <a:r>
              <a:rPr lang="zh-CN" altLang="en-US" sz="2400" dirty="0"/>
              <a:t>，采用</a:t>
            </a:r>
            <a:r>
              <a:rPr lang="en-US" altLang="zh-CN" sz="2400" dirty="0"/>
              <a:t>LRU</a:t>
            </a:r>
            <a:r>
              <a:rPr lang="zh-CN" altLang="en-US" sz="2400" dirty="0"/>
              <a:t>置换算法和局部置换策略。设</a:t>
            </a:r>
            <a:r>
              <a:rPr lang="en-US" altLang="zh-CN" sz="2400" dirty="0"/>
              <a:t>TLB</a:t>
            </a:r>
            <a:r>
              <a:rPr lang="zh-CN" altLang="en-US" sz="2400" dirty="0"/>
              <a:t>初始为空；</a:t>
            </a:r>
            <a:r>
              <a:rPr lang="en-US" altLang="zh-CN" sz="2400" dirty="0"/>
              <a:t>TLB</a:t>
            </a:r>
            <a:r>
              <a:rPr lang="zh-CN" altLang="en-US" sz="2400" dirty="0"/>
              <a:t>未命中时，忽略</a:t>
            </a:r>
            <a:r>
              <a:rPr lang="en-US" altLang="zh-CN" sz="2400" dirty="0"/>
              <a:t>TLB</a:t>
            </a:r>
            <a:r>
              <a:rPr lang="zh-CN" altLang="en-US" sz="2400" dirty="0"/>
              <a:t>的更新时间。设有虚地址访问序列</a:t>
            </a:r>
            <a:r>
              <a:rPr lang="en-US" altLang="zh-CN" sz="2400" dirty="0"/>
              <a:t>2362H</a:t>
            </a:r>
            <a:r>
              <a:rPr lang="zh-CN" altLang="en-US" sz="2400" dirty="0"/>
              <a:t>、</a:t>
            </a:r>
            <a:r>
              <a:rPr lang="en-US" altLang="zh-CN" sz="2400" dirty="0"/>
              <a:t>1565H</a:t>
            </a:r>
            <a:r>
              <a:rPr lang="zh-CN" altLang="en-US" sz="2400" dirty="0"/>
              <a:t>、</a:t>
            </a:r>
            <a:r>
              <a:rPr lang="en-US" altLang="zh-CN" sz="2400" dirty="0"/>
              <a:t>25A5H</a:t>
            </a:r>
            <a:r>
              <a:rPr lang="zh-CN" altLang="en-US" sz="2400" dirty="0"/>
              <a:t>，请问：</a:t>
            </a:r>
            <a:endParaRPr lang="zh-CN" altLang="en-US" sz="2400" dirty="0"/>
          </a:p>
          <a:p>
            <a:pPr eaLnBrk="1" hangingPunct="1">
              <a:buClrTx/>
              <a:buSzTx/>
              <a:buFontTx/>
            </a:pPr>
            <a:r>
              <a:rPr lang="zh-CN" altLang="en-US" sz="2400" dirty="0"/>
              <a:t>（</a:t>
            </a:r>
            <a:r>
              <a:rPr lang="en-US" altLang="zh-CN" sz="2400" dirty="0"/>
              <a:t>1</a:t>
            </a:r>
            <a:r>
              <a:rPr lang="zh-CN" altLang="en-US" sz="2400" dirty="0"/>
              <a:t>）依次访问上述三个虚地址，各需多少时间？</a:t>
            </a:r>
            <a:endParaRPr lang="zh-CN" altLang="en-US" sz="2400" dirty="0"/>
          </a:p>
          <a:p>
            <a:pPr eaLnBrk="1" hangingPunct="1">
              <a:buClrTx/>
              <a:buSzTx/>
              <a:buFontTx/>
            </a:pPr>
            <a:r>
              <a:rPr lang="zh-CN" altLang="en-US" sz="2400" dirty="0"/>
              <a:t>（</a:t>
            </a:r>
            <a:r>
              <a:rPr lang="en-US" altLang="zh-CN" sz="2400" dirty="0"/>
              <a:t>2</a:t>
            </a:r>
            <a:r>
              <a:rPr lang="zh-CN" altLang="en-US" sz="2400" dirty="0"/>
              <a:t>）基于上述访问序列，虚地址</a:t>
            </a:r>
            <a:r>
              <a:rPr lang="en-US" altLang="zh-CN" sz="2400" dirty="0"/>
              <a:t>1565H</a:t>
            </a:r>
            <a:r>
              <a:rPr lang="zh-CN" altLang="en-US" sz="2400" dirty="0"/>
              <a:t>的物理地址是多少？</a:t>
            </a:r>
            <a:endParaRPr lang="zh-CN" altLang="en-US" sz="2400" dirty="0"/>
          </a:p>
        </p:txBody>
      </p:sp>
      <p:graphicFrame>
        <p:nvGraphicFramePr>
          <p:cNvPr id="865283" name="Group 3"/>
          <p:cNvGraphicFramePr>
            <a:graphicFrameLocks noGrp="1"/>
          </p:cNvGraphicFramePr>
          <p:nvPr>
            <p:ph sz="half" idx="1"/>
          </p:nvPr>
        </p:nvGraphicFramePr>
        <p:xfrm>
          <a:off x="2124075" y="4221163"/>
          <a:ext cx="4318000" cy="2070100"/>
        </p:xfrm>
        <a:graphic>
          <a:graphicData uri="http://schemas.openxmlformats.org/drawingml/2006/table">
            <a:tbl>
              <a:tblPr/>
              <a:tblGrid>
                <a:gridCol w="1443038"/>
                <a:gridCol w="1436687"/>
                <a:gridCol w="1438275"/>
              </a:tblGrid>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页号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页框号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存在位</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101H</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254H</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thruBlk="1"/>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2"/>
          <p:cNvSpPr>
            <a:spLocks noGrp="1"/>
          </p:cNvSpPr>
          <p:nvPr>
            <p:ph idx="1"/>
          </p:nvPr>
        </p:nvSpPr>
        <p:spPr>
          <a:xfrm>
            <a:off x="-1587" y="1068388"/>
            <a:ext cx="9144000" cy="5240337"/>
          </a:xfrm>
        </p:spPr>
        <p:txBody>
          <a:bodyPr wrap="square" lIns="91440" tIns="45720" rIns="91440" bIns="45720" anchor="t" anchorCtr="0"/>
          <a:p>
            <a:pPr eaLnBrk="1" hangingPunct="1"/>
            <a:r>
              <a:rPr lang="zh-CN" altLang="en-US" sz="2400" dirty="0"/>
              <a:t>（</a:t>
            </a:r>
            <a:r>
              <a:rPr lang="en-US" altLang="zh-CN" sz="2400" dirty="0"/>
              <a:t>1</a:t>
            </a:r>
            <a:r>
              <a:rPr lang="zh-CN" altLang="en-US" sz="2400" dirty="0"/>
              <a:t>） </a:t>
            </a:r>
            <a:r>
              <a:rPr lang="en-US" altLang="zh-CN" sz="2400" dirty="0"/>
              <a:t>2362H</a:t>
            </a:r>
            <a:r>
              <a:rPr lang="zh-CN" altLang="en-US" sz="2400" dirty="0"/>
              <a:t>：</a:t>
            </a:r>
            <a:r>
              <a:rPr lang="en-US" altLang="zh-CN" sz="2400" dirty="0"/>
              <a:t>10ns</a:t>
            </a:r>
            <a:r>
              <a:rPr lang="zh-CN" altLang="en-US" sz="2400" dirty="0"/>
              <a:t>＋</a:t>
            </a:r>
            <a:r>
              <a:rPr lang="en-US" altLang="zh-CN" sz="2400" dirty="0"/>
              <a:t>100ns</a:t>
            </a:r>
            <a:r>
              <a:rPr lang="zh-CN" altLang="en-US" sz="2400" dirty="0"/>
              <a:t>＋</a:t>
            </a:r>
            <a:r>
              <a:rPr lang="en-US" altLang="zh-CN" sz="2400" dirty="0"/>
              <a:t>100ns</a:t>
            </a:r>
            <a:r>
              <a:rPr lang="zh-CN" altLang="en-US" sz="2400" dirty="0"/>
              <a:t>＝</a:t>
            </a:r>
            <a:r>
              <a:rPr lang="en-US" altLang="zh-CN" sz="2400" dirty="0"/>
              <a:t>210ns</a:t>
            </a:r>
            <a:endParaRPr lang="en-US" altLang="zh-CN" sz="2400" dirty="0"/>
          </a:p>
          <a:p>
            <a:pPr eaLnBrk="1" hangingPunct="1"/>
            <a:r>
              <a:rPr lang="zh-CN" altLang="en-US" sz="2400" dirty="0"/>
              <a:t>初始快表为空。</a:t>
            </a:r>
            <a:endParaRPr lang="zh-CN" altLang="en-US" sz="2400" dirty="0"/>
          </a:p>
          <a:p>
            <a:pPr eaLnBrk="1" hangingPunct="1"/>
            <a:r>
              <a:rPr lang="en-US" altLang="zh-CN" sz="2400" dirty="0"/>
              <a:t>1565H</a:t>
            </a:r>
            <a:r>
              <a:rPr lang="zh-CN" altLang="en-US" sz="2400" dirty="0"/>
              <a:t>：</a:t>
            </a:r>
            <a:r>
              <a:rPr lang="en-US" altLang="zh-CN" sz="2400" dirty="0"/>
              <a:t>10ns</a:t>
            </a:r>
            <a:r>
              <a:rPr lang="zh-CN" altLang="en-US" sz="2400" dirty="0"/>
              <a:t>＋</a:t>
            </a:r>
            <a:r>
              <a:rPr lang="en-US" altLang="zh-CN" sz="2400" dirty="0"/>
              <a:t>100ns</a:t>
            </a:r>
            <a:r>
              <a:rPr lang="zh-CN" altLang="en-US" sz="2400" dirty="0"/>
              <a:t>＋</a:t>
            </a:r>
            <a:r>
              <a:rPr lang="en-US" altLang="zh-CN" sz="2400" dirty="0"/>
              <a:t>10</a:t>
            </a:r>
            <a:r>
              <a:rPr lang="en-US" altLang="zh-CN" sz="2400" baseline="30000" dirty="0"/>
              <a:t>8</a:t>
            </a:r>
            <a:r>
              <a:rPr lang="en-US" altLang="zh-CN" sz="2400" dirty="0"/>
              <a:t>ns</a:t>
            </a:r>
            <a:r>
              <a:rPr lang="zh-CN" altLang="en-US" sz="2400" dirty="0"/>
              <a:t>＋ </a:t>
            </a:r>
            <a:r>
              <a:rPr lang="en-US" altLang="zh-CN" sz="2400" dirty="0"/>
              <a:t>10ns</a:t>
            </a:r>
            <a:r>
              <a:rPr lang="zh-CN" altLang="en-US" sz="2400" dirty="0"/>
              <a:t>＋ </a:t>
            </a:r>
            <a:r>
              <a:rPr lang="en-US" altLang="zh-CN" sz="2400" dirty="0"/>
              <a:t>100ns</a:t>
            </a:r>
            <a:r>
              <a:rPr lang="zh-CN" altLang="en-US" sz="2400" dirty="0"/>
              <a:t>＝</a:t>
            </a:r>
            <a:r>
              <a:rPr lang="en-US" altLang="zh-CN" sz="2400" dirty="0"/>
              <a:t>100000220ns</a:t>
            </a:r>
            <a:endParaRPr lang="en-US" altLang="zh-CN" sz="2400" dirty="0"/>
          </a:p>
          <a:p>
            <a:pPr eaLnBrk="1" hangingPunct="1"/>
            <a:r>
              <a:rPr lang="zh-CN" altLang="en-US" sz="2400" dirty="0"/>
              <a:t>缺页时，所缺页调入内存后，同时更新快表。指令重执行。</a:t>
            </a:r>
            <a:endParaRPr lang="zh-CN" altLang="en-US" sz="2400" dirty="0"/>
          </a:p>
          <a:p>
            <a:pPr eaLnBrk="1" hangingPunct="1"/>
            <a:r>
              <a:rPr lang="en-US" altLang="zh-CN" sz="2400" dirty="0"/>
              <a:t>25A5H</a:t>
            </a:r>
            <a:r>
              <a:rPr lang="zh-CN" altLang="en-US" sz="2400" dirty="0"/>
              <a:t>：</a:t>
            </a:r>
            <a:r>
              <a:rPr lang="en-US" altLang="zh-CN" sz="2400" dirty="0"/>
              <a:t>10ns</a:t>
            </a:r>
            <a:r>
              <a:rPr lang="zh-CN" altLang="en-US" sz="2400" dirty="0"/>
              <a:t>＋</a:t>
            </a:r>
            <a:r>
              <a:rPr lang="en-US" altLang="zh-CN" sz="2400" dirty="0"/>
              <a:t>100ns</a:t>
            </a:r>
            <a:r>
              <a:rPr lang="zh-CN" altLang="en-US" sz="2400" dirty="0"/>
              <a:t>＝</a:t>
            </a:r>
            <a:r>
              <a:rPr lang="en-US" altLang="zh-CN" sz="2400" dirty="0"/>
              <a:t>110ns</a:t>
            </a:r>
            <a:endParaRPr lang="en-US" altLang="zh-CN" sz="2400" dirty="0"/>
          </a:p>
          <a:p>
            <a:pPr eaLnBrk="1" hangingPunct="1"/>
            <a:r>
              <a:rPr lang="zh-CN" altLang="en-US" sz="2400" dirty="0"/>
              <a:t>（</a:t>
            </a:r>
            <a:r>
              <a:rPr lang="en-US" altLang="zh-CN" sz="2400" dirty="0"/>
              <a:t>2</a:t>
            </a:r>
            <a:r>
              <a:rPr lang="zh-CN" altLang="en-US" sz="2400" dirty="0"/>
              <a:t>）实地址：</a:t>
            </a:r>
            <a:r>
              <a:rPr lang="en-US" altLang="zh-CN" sz="2400" dirty="0"/>
              <a:t>101565H</a:t>
            </a:r>
            <a:endParaRPr lang="en-US" altLang="zh-CN" sz="2400" dirty="0"/>
          </a:p>
        </p:txBody>
      </p:sp>
    </p:spTree>
  </p:cSld>
  <p:clrMapOvr>
    <a:masterClrMapping/>
  </p:clrMapOvr>
  <p:transition>
    <p:fade thruBlk="1"/>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Rectangle 2"/>
          <p:cNvSpPr>
            <a:spLocks noGrp="1"/>
          </p:cNvSpPr>
          <p:nvPr>
            <p:ph idx="1"/>
          </p:nvPr>
        </p:nvSpPr>
        <p:spPr>
          <a:xfrm>
            <a:off x="323850" y="584835"/>
            <a:ext cx="8134350" cy="5868670"/>
          </a:xfrm>
        </p:spPr>
        <p:txBody>
          <a:bodyPr wrap="square" lIns="91440" tIns="45720" rIns="91440" bIns="45720" anchor="t" anchorCtr="0"/>
          <a:p>
            <a:pPr eaLnBrk="1" hangingPunct="1">
              <a:lnSpc>
                <a:spcPct val="80000"/>
              </a:lnSpc>
              <a:buNone/>
            </a:pPr>
            <a:r>
              <a:rPr lang="zh-CN" altLang="en-US" sz="2400" dirty="0"/>
              <a:t>例</a:t>
            </a:r>
            <a:r>
              <a:rPr lang="en-US" altLang="zh-CN" sz="2400" dirty="0"/>
              <a:t>3</a:t>
            </a:r>
            <a:r>
              <a:rPr lang="zh-CN" altLang="en-US" sz="2400" dirty="0"/>
              <a:t>：请求分页系统的局部页面置换策略如下：</a:t>
            </a:r>
            <a:endParaRPr lang="zh-CN" altLang="en-US" sz="2400" dirty="0"/>
          </a:p>
          <a:p>
            <a:pPr eaLnBrk="1" hangingPunct="1">
              <a:lnSpc>
                <a:spcPct val="80000"/>
              </a:lnSpc>
              <a:buNone/>
            </a:pPr>
            <a:r>
              <a:rPr lang="zh-CN" altLang="en-US" sz="2400" dirty="0"/>
              <a:t>     系统从</a:t>
            </a:r>
            <a:r>
              <a:rPr lang="en-US" altLang="zh-CN" sz="2400" dirty="0"/>
              <a:t>0</a:t>
            </a:r>
            <a:r>
              <a:rPr lang="zh-CN" altLang="en-US" sz="2400" dirty="0"/>
              <a:t>时开始扫描，每隔</a:t>
            </a:r>
            <a:r>
              <a:rPr lang="en-US" altLang="zh-CN" sz="2400" dirty="0"/>
              <a:t>5</a:t>
            </a:r>
            <a:r>
              <a:rPr lang="zh-CN" altLang="en-US" sz="2400" dirty="0"/>
              <a:t>个时间单位扫描一轮驻留集（扫描时间忽略不计），本轮没有访问的页框被系统收回，并放入空闲页框链尾，其中内容在下一次被分配之前不被清空。当发生缺页时，如果该页曾被使用过且还在空闲页框表中，则重新放回进程的驻留集中，否则，从空闲页框链表头部取出一个页框。</a:t>
            </a:r>
            <a:endParaRPr lang="zh-CN" altLang="en-US" sz="2400" dirty="0"/>
          </a:p>
          <a:p>
            <a:pPr eaLnBrk="1" hangingPunct="1">
              <a:lnSpc>
                <a:spcPct val="80000"/>
              </a:lnSpc>
              <a:buNone/>
            </a:pPr>
            <a:r>
              <a:rPr lang="zh-CN" altLang="en-US" sz="2400" dirty="0"/>
              <a:t>     假设不考虑其他进程的影响和系统开销，初始时进程驻留集为空，目前系统空闲页框链表中页框号依次为</a:t>
            </a:r>
            <a:r>
              <a:rPr lang="en-US" altLang="zh-CN" sz="2400" dirty="0"/>
              <a:t>32</a:t>
            </a:r>
            <a:r>
              <a:rPr lang="zh-CN" altLang="en-US" sz="2400" dirty="0"/>
              <a:t>、</a:t>
            </a:r>
            <a:r>
              <a:rPr lang="en-US" altLang="zh-CN" sz="2400" dirty="0"/>
              <a:t>15</a:t>
            </a:r>
            <a:r>
              <a:rPr lang="zh-CN" altLang="en-US" sz="2400" dirty="0"/>
              <a:t>、</a:t>
            </a:r>
            <a:r>
              <a:rPr lang="en-US" altLang="zh-CN" sz="2400" dirty="0"/>
              <a:t>21</a:t>
            </a:r>
            <a:r>
              <a:rPr lang="zh-CN" altLang="en-US" sz="2400" dirty="0"/>
              <a:t>、</a:t>
            </a:r>
            <a:r>
              <a:rPr lang="en-US" altLang="zh-CN" sz="2400" dirty="0"/>
              <a:t>41</a:t>
            </a:r>
            <a:r>
              <a:rPr lang="zh-CN" altLang="en-US" sz="2400" dirty="0"/>
              <a:t>。进程</a:t>
            </a:r>
            <a:r>
              <a:rPr lang="en-US" altLang="zh-CN" sz="2400" dirty="0"/>
              <a:t>P</a:t>
            </a:r>
            <a:r>
              <a:rPr lang="zh-CN" altLang="en-US" sz="2400" dirty="0"/>
              <a:t>依次访问的</a:t>
            </a:r>
            <a:r>
              <a:rPr lang="en-US" altLang="zh-CN" sz="2400" dirty="0"/>
              <a:t>&lt;</a:t>
            </a:r>
            <a:r>
              <a:rPr lang="zh-CN" altLang="en-US" sz="2400" dirty="0"/>
              <a:t>虚拟页号，访问时刻</a:t>
            </a:r>
            <a:r>
              <a:rPr lang="en-US" altLang="zh-CN" sz="2400" dirty="0"/>
              <a:t>&gt;</a:t>
            </a:r>
            <a:r>
              <a:rPr lang="zh-CN" altLang="en-US" sz="2400" dirty="0"/>
              <a:t>是：</a:t>
            </a:r>
            <a:endParaRPr lang="zh-CN" altLang="en-US" sz="2400" dirty="0"/>
          </a:p>
          <a:p>
            <a:pPr eaLnBrk="1" hangingPunct="1">
              <a:lnSpc>
                <a:spcPct val="80000"/>
              </a:lnSpc>
              <a:buNone/>
            </a:pPr>
            <a:r>
              <a:rPr lang="en-US" altLang="zh-CN" sz="2400" dirty="0">
                <a:sym typeface="Wingdings" panose="05000000000000000000" pitchFamily="2" charset="2"/>
              </a:rPr>
              <a:t>     &lt;1,1&gt; &lt;3,2&gt; &lt;0,4&gt; &lt;0,6&gt; &lt;1,11&gt; &lt;0,13&gt; &lt;2,14&gt;</a:t>
            </a:r>
            <a:r>
              <a:rPr lang="zh-CN" altLang="en-US" sz="2400" dirty="0">
                <a:sym typeface="Wingdings" panose="05000000000000000000" pitchFamily="2" charset="2"/>
              </a:rPr>
              <a:t>。请回答下列问题：</a:t>
            </a:r>
            <a:endParaRPr lang="zh-CN" altLang="en-US" sz="2400" dirty="0">
              <a:sym typeface="Wingdings" panose="05000000000000000000" pitchFamily="2" charset="2"/>
            </a:endParaRPr>
          </a:p>
          <a:p>
            <a:pPr eaLnBrk="1" hangingPunct="1">
              <a:lnSpc>
                <a:spcPct val="80000"/>
              </a:lnSpc>
              <a:buNone/>
            </a:pPr>
            <a:r>
              <a:rPr lang="zh-CN" altLang="en-US" sz="2400" dirty="0"/>
              <a:t>（</a:t>
            </a:r>
            <a:r>
              <a:rPr lang="en-US" altLang="zh-CN" sz="2400" dirty="0"/>
              <a:t>1</a:t>
            </a:r>
            <a:r>
              <a:rPr lang="zh-CN" altLang="en-US" sz="2400" dirty="0"/>
              <a:t>）访问</a:t>
            </a:r>
            <a:r>
              <a:rPr lang="en-US" altLang="zh-CN" sz="2400" dirty="0"/>
              <a:t>&lt;0</a:t>
            </a:r>
            <a:r>
              <a:rPr lang="zh-CN" altLang="en-US" sz="2400" dirty="0"/>
              <a:t>，</a:t>
            </a:r>
            <a:r>
              <a:rPr lang="en-US" altLang="zh-CN" sz="2400" dirty="0"/>
              <a:t>4&gt;</a:t>
            </a:r>
            <a:r>
              <a:rPr lang="zh-CN" altLang="en-US" sz="2400" dirty="0"/>
              <a:t>时，对应的页框号是    </a:t>
            </a:r>
            <a:r>
              <a:rPr lang="en-US" altLang="zh-CN" sz="2400" dirty="0"/>
              <a:t>21</a:t>
            </a:r>
            <a:endParaRPr lang="en-US" altLang="zh-CN" sz="2400" dirty="0"/>
          </a:p>
          <a:p>
            <a:pPr eaLnBrk="1" hangingPunct="1">
              <a:lnSpc>
                <a:spcPct val="80000"/>
              </a:lnSpc>
              <a:buNone/>
            </a:pPr>
            <a:r>
              <a:rPr lang="zh-CN" altLang="en-US" sz="2400" dirty="0"/>
              <a:t>（</a:t>
            </a:r>
            <a:r>
              <a:rPr lang="en-US" altLang="zh-CN" sz="2400" dirty="0"/>
              <a:t>2</a:t>
            </a:r>
            <a:r>
              <a:rPr lang="zh-CN" altLang="en-US" sz="2400" dirty="0"/>
              <a:t>）访问</a:t>
            </a:r>
            <a:r>
              <a:rPr lang="en-US" altLang="zh-CN" sz="2400" dirty="0"/>
              <a:t>&lt;1</a:t>
            </a:r>
            <a:r>
              <a:rPr lang="zh-CN" altLang="en-US" sz="2400" dirty="0"/>
              <a:t>，</a:t>
            </a:r>
            <a:r>
              <a:rPr lang="en-US" altLang="zh-CN" sz="2400" dirty="0"/>
              <a:t>11&gt;</a:t>
            </a:r>
            <a:r>
              <a:rPr lang="zh-CN" altLang="en-US" sz="2400" dirty="0"/>
              <a:t>对应的页框号是    </a:t>
            </a:r>
            <a:r>
              <a:rPr lang="en-US" altLang="zh-CN" sz="2400" dirty="0"/>
              <a:t>32</a:t>
            </a:r>
            <a:endParaRPr lang="en-US" altLang="zh-CN" sz="2400" dirty="0"/>
          </a:p>
          <a:p>
            <a:pPr eaLnBrk="1" hangingPunct="1">
              <a:lnSpc>
                <a:spcPct val="80000"/>
              </a:lnSpc>
              <a:buNone/>
            </a:pPr>
            <a:r>
              <a:rPr lang="zh-CN" altLang="en-US" sz="2400" dirty="0"/>
              <a:t>（</a:t>
            </a:r>
            <a:r>
              <a:rPr lang="en-US" altLang="zh-CN" sz="2400" dirty="0"/>
              <a:t>3</a:t>
            </a:r>
            <a:r>
              <a:rPr lang="zh-CN" altLang="en-US" sz="2400" dirty="0"/>
              <a:t>）访问</a:t>
            </a:r>
            <a:r>
              <a:rPr lang="en-US" altLang="zh-CN" sz="2400" dirty="0"/>
              <a:t>&lt;2</a:t>
            </a:r>
            <a:r>
              <a:rPr lang="zh-CN" altLang="en-US" sz="2400" dirty="0"/>
              <a:t>，</a:t>
            </a:r>
            <a:r>
              <a:rPr lang="en-US" altLang="zh-CN" sz="2400" dirty="0"/>
              <a:t>14&gt;</a:t>
            </a:r>
            <a:r>
              <a:rPr lang="zh-CN" altLang="en-US" sz="2400" dirty="0"/>
              <a:t>时，对应的页框号是   </a:t>
            </a:r>
            <a:r>
              <a:rPr lang="en-US" altLang="zh-CN" sz="2400" dirty="0"/>
              <a:t>41</a:t>
            </a:r>
            <a:endParaRPr lang="en-US" altLang="zh-CN" sz="2400" dirty="0"/>
          </a:p>
          <a:p>
            <a:pPr eaLnBrk="1" hangingPunct="1">
              <a:lnSpc>
                <a:spcPct val="80000"/>
              </a:lnSpc>
              <a:buNone/>
            </a:pPr>
            <a:r>
              <a:rPr lang="zh-CN" altLang="en-US" sz="2400" dirty="0"/>
              <a:t>（</a:t>
            </a:r>
            <a:r>
              <a:rPr lang="en-US" altLang="zh-CN" sz="2400" dirty="0"/>
              <a:t>4</a:t>
            </a:r>
            <a:r>
              <a:rPr lang="zh-CN" altLang="en-US" sz="2400" dirty="0"/>
              <a:t>）该策略是否适用于时间局部性好的程序？</a:t>
            </a:r>
            <a:endParaRPr lang="zh-CN" altLang="en-US" sz="2400" dirty="0"/>
          </a:p>
          <a:p>
            <a:pPr eaLnBrk="1" hangingPunct="1">
              <a:lnSpc>
                <a:spcPct val="80000"/>
              </a:lnSpc>
              <a:buNone/>
            </a:pPr>
            <a:r>
              <a:rPr lang="zh-CN" altLang="en-US" sz="2400" dirty="0"/>
              <a:t>     适合。如果程序的时间局部性越好，从空闲页框链表中重新取回的机会越大，该策略的优势越明显。</a:t>
            </a:r>
            <a:endParaRPr lang="zh-CN" altLang="en-US" sz="2400" dirty="0"/>
          </a:p>
        </p:txBody>
      </p:sp>
    </p:spTree>
  </p:cSld>
  <p:clrMapOvr>
    <a:masterClrMapping/>
  </p:clrMapOvr>
  <p:transition>
    <p:fade thruBlk="1"/>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5.3.5 </a:t>
            </a:r>
            <a:r>
              <a:rPr lang="zh-CN" altLang="en-US" b="1" dirty="0">
                <a:latin typeface="宋体" panose="02010600030101010101" pitchFamily="2" charset="-122"/>
                <a:ea typeface="宋体" panose="02010600030101010101" pitchFamily="2" charset="-122"/>
              </a:rPr>
              <a:t>请求分页系统的性能分析</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60770" name="Rectangle 3"/>
          <p:cNvSpPr>
            <a:spLocks noGrp="1"/>
          </p:cNvSpPr>
          <p:nvPr>
            <p:ph idx="1"/>
          </p:nvPr>
        </p:nvSpPr>
        <p:spPr>
          <a:xfrm>
            <a:off x="179705" y="549275"/>
            <a:ext cx="8785225" cy="5927725"/>
          </a:xfrm>
        </p:spPr>
        <p:txBody>
          <a:bodyPr wrap="square" lIns="91440" tIns="45720" rIns="91440" bIns="45720" anchor="t" anchorCtr="0"/>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缺页率对</a:t>
            </a:r>
            <a:r>
              <a:rPr lang="zh-CN" altLang="en-US" sz="2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有效访问时间</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的影响</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设</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ma</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为主存的访问时间，约为100</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缺页率为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有效访问时间=（1-</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P）*ma + P*</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缺页中断时间</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缺页中断时间：</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（1）缺页中断服务时间</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（2）读入新页的时间</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buNone/>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（3）进程重执行的时间（不包括进程在就绪队列中等待的时间）</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1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其中（1）+（3）不超过1</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大概为24</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总计25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因此磁盘速度及接口性能至关重要。 </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1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则：有效访问时间=（1-</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P）*0.1 + P*25000= 0.1+24999.9*P (us)</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1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P=0.001，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则有效访问时间=25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降低为正常的1/250。</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1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若希望由于缺页引起的有效访问时间延长不超过10%，则缺页率：</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1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0.11&gt;0.1+24999.9*</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lvl="2" eaLnBrk="1" hangingPunct="1">
              <a:lnSpc>
                <a:spcPct val="11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P&lt;0.01/24999.9=0.0000004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意味着平均250万次访问才能有一次缺页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第</a:t>
            </a:r>
            <a:r>
              <a:rPr lang="en-US" altLang="zh-CN" dirty="0">
                <a:ea typeface="宋体" panose="02010600030101010101" pitchFamily="2" charset="-122"/>
              </a:rPr>
              <a:t>4</a:t>
            </a:r>
            <a:r>
              <a:rPr lang="zh-CN" altLang="en-US" dirty="0">
                <a:ea typeface="宋体" panose="02010600030101010101" pitchFamily="2" charset="-122"/>
              </a:rPr>
              <a:t>章 存储器管理</a:t>
            </a:r>
            <a:endParaRPr lang="zh-CN" altLang="en-US" dirty="0">
              <a:ea typeface="宋体" panose="02010600030101010101" pitchFamily="2" charset="-122"/>
            </a:endParaRPr>
          </a:p>
        </p:txBody>
      </p:sp>
      <p:sp>
        <p:nvSpPr>
          <p:cNvPr id="7170" name="Rectangle 3"/>
          <p:cNvSpPr>
            <a:spLocks noGrp="1"/>
          </p:cNvSpPr>
          <p:nvPr>
            <p:ph idx="1"/>
          </p:nvPr>
        </p:nvSpPr>
        <p:spPr/>
        <p:txBody>
          <a:bodyPr wrap="square" lIns="91440" tIns="45720" rIns="91440" bIns="45720" anchor="t" anchorCtr="0"/>
          <a:p>
            <a:pPr eaLnBrk="1" hangingPunct="1"/>
            <a:r>
              <a:rPr lang="zh-CN" altLang="en-US" dirty="0"/>
              <a:t>用户程序的主要处理阶段</a:t>
            </a:r>
            <a:endParaRPr lang="zh-CN" altLang="en-US" dirty="0"/>
          </a:p>
          <a:p>
            <a:pPr eaLnBrk="1" hangingPunct="1"/>
            <a:r>
              <a:rPr lang="zh-CN" altLang="en-US" dirty="0"/>
              <a:t>连续分配方式</a:t>
            </a:r>
            <a:endParaRPr lang="zh-CN" altLang="en-US" dirty="0"/>
          </a:p>
          <a:p>
            <a:pPr eaLnBrk="1" hangingPunct="1"/>
            <a:r>
              <a:rPr lang="zh-CN" altLang="en-US" dirty="0"/>
              <a:t>离散分配方式（分页式、分段式、页段式）</a:t>
            </a:r>
            <a:endParaRPr lang="zh-CN" altLang="en-US" dirty="0"/>
          </a:p>
          <a:p>
            <a:pPr eaLnBrk="1" hangingPunct="1"/>
            <a:r>
              <a:rPr lang="zh-CN" altLang="en-US" dirty="0"/>
              <a:t>虚拟存储器的基本特征</a:t>
            </a:r>
            <a:endParaRPr lang="zh-CN" altLang="en-US"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装入的三种方式</a:t>
            </a:r>
            <a:r>
              <a:rPr lang="en-US" altLang="zh-CN" sz="2400"/>
              <a:t>——</a:t>
            </a:r>
            <a:r>
              <a:rPr lang="zh-CN" altLang="en-US" sz="2400"/>
              <a:t>动态</a:t>
            </a:r>
            <a:r>
              <a:rPr lang="zh-CN" altLang="en-US" sz="2400"/>
              <a:t>运行时装入</a:t>
            </a:r>
            <a:endParaRPr lang="zh-CN" altLang="en-US" sz="2400"/>
          </a:p>
        </p:txBody>
      </p:sp>
      <p:sp>
        <p:nvSpPr>
          <p:cNvPr id="3" name="文本框 2"/>
          <p:cNvSpPr txBox="1"/>
          <p:nvPr/>
        </p:nvSpPr>
        <p:spPr>
          <a:xfrm>
            <a:off x="34290" y="570865"/>
            <a:ext cx="9074150" cy="1322070"/>
          </a:xfrm>
          <a:prstGeom prst="rect">
            <a:avLst/>
          </a:prstGeom>
          <a:noFill/>
        </p:spPr>
        <p:txBody>
          <a:bodyPr wrap="square" rtlCol="0">
            <a:spAutoFit/>
          </a:bodyPr>
          <a:p>
            <a:r>
              <a:rPr lang="zh-CN" altLang="en-US" sz="2000">
                <a:solidFill>
                  <a:srgbClr val="C00000"/>
                </a:solidFill>
              </a:rPr>
              <a:t>动态重定位</a:t>
            </a:r>
            <a:r>
              <a:rPr lang="en-US" altLang="zh-CN" sz="2000">
                <a:solidFill>
                  <a:srgbClr val="C00000"/>
                </a:solidFill>
              </a:rPr>
              <a:t>: </a:t>
            </a:r>
            <a:r>
              <a:rPr lang="zh-CN" altLang="en-US" sz="2000"/>
              <a:t>又称</a:t>
            </a:r>
            <a:r>
              <a:rPr lang="zh-CN" altLang="en-US" sz="2000">
                <a:solidFill>
                  <a:srgbClr val="C00000"/>
                </a:solidFill>
              </a:rPr>
              <a:t>动态运行时装入</a:t>
            </a:r>
            <a:r>
              <a:rPr lang="zh-CN" altLang="en-US" sz="2000"/>
              <a:t>。编译、链接后的装入模块的地址都是从</a:t>
            </a:r>
            <a:r>
              <a:rPr lang="en-US" altLang="zh-CN" sz="2000"/>
              <a:t>0</a:t>
            </a:r>
            <a:r>
              <a:rPr lang="zh-CN" altLang="en-US" sz="2000"/>
              <a:t>开始的。装入程序把装入模块装入内存后，并不会立即把逻辑地址转换为物理地址，而是</a:t>
            </a:r>
            <a:r>
              <a:rPr lang="zh-CN" altLang="en-US" sz="2000">
                <a:solidFill>
                  <a:srgbClr val="C00000"/>
                </a:solidFill>
              </a:rPr>
              <a:t>把地址转换推迟到程序真正要执行时才进行</a:t>
            </a:r>
            <a:r>
              <a:rPr lang="zh-CN" altLang="en-US" sz="2000"/>
              <a:t>。因此装入内存后所有的地址依然是逻辑地址，这种方式需要一个</a:t>
            </a:r>
            <a:r>
              <a:rPr lang="zh-CN" altLang="en-US" sz="2000">
                <a:solidFill>
                  <a:srgbClr val="C00000"/>
                </a:solidFill>
              </a:rPr>
              <a:t>重定位寄存器</a:t>
            </a:r>
            <a:r>
              <a:rPr lang="zh-CN" altLang="en-US" sz="2000"/>
              <a:t>的</a:t>
            </a:r>
            <a:r>
              <a:rPr lang="zh-CN" altLang="en-US" sz="2000"/>
              <a:t>支持。</a:t>
            </a:r>
            <a:endParaRPr lang="zh-CN" altLang="en-US" sz="2000"/>
          </a:p>
        </p:txBody>
      </p:sp>
      <p:sp>
        <p:nvSpPr>
          <p:cNvPr id="6" name="圆角矩形标注 5"/>
          <p:cNvSpPr/>
          <p:nvPr/>
        </p:nvSpPr>
        <p:spPr>
          <a:xfrm>
            <a:off x="396240" y="2240915"/>
            <a:ext cx="1849120" cy="904875"/>
          </a:xfrm>
          <a:prstGeom prst="wedgeRoundRectCallout">
            <a:avLst>
              <a:gd name="adj1" fmla="val 72596"/>
              <a:gd name="adj2" fmla="val 877"/>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重定位</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寄存器：</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存放装入模块</a:t>
            </a:r>
            <a:r>
              <a:rPr lang="zh-CN" altLang="en-US" sz="1800" smtClean="0">
                <a:ln>
                  <a:noFill/>
                </a:ln>
                <a:effectLst/>
                <a:sym typeface="+mn-ea"/>
              </a:rPr>
              <a:t>存</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just"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放的</a:t>
            </a:r>
            <a:r>
              <a:rPr kumimoji="0" lang="zh-CN"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起始位置</a:t>
            </a:r>
            <a:endParaRPr kumimoji="0" lang="zh-CN" altLang="en-US"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endParaRPr>
          </a:p>
        </p:txBody>
      </p:sp>
      <p:sp>
        <p:nvSpPr>
          <p:cNvPr id="7" name="矩形 6"/>
          <p:cNvSpPr/>
          <p:nvPr/>
        </p:nvSpPr>
        <p:spPr>
          <a:xfrm>
            <a:off x="6005830" y="258064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指令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 </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往地址为</a:t>
            </a:r>
            <a:r>
              <a:rPr kumimoji="0" lang="en-US" altLang="zh-CN" sz="1800" b="1" i="0" u="none" strike="noStrike" cap="none" normalizeH="0" baseline="0" smtClean="0">
                <a:ln>
                  <a:noFill/>
                </a:ln>
                <a:solidFill>
                  <a:srgbClr val="C00000"/>
                </a:solidFill>
                <a:effectLst/>
                <a:latin typeface="Arial" panose="020B0604020202020204" pitchFamily="34" charset="0"/>
                <a:ea typeface="宋体" panose="02010600030101010101" pitchFamily="2" charset="-122"/>
              </a:rPr>
              <a:t>79</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的存储单元中写入</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6005830" y="3228340"/>
            <a:ext cx="2303145" cy="64770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指令</a:t>
            </a:r>
            <a:r>
              <a:rPr lang="en-US" altLang="zh-CN" sz="1800" smtClean="0">
                <a:ln>
                  <a:noFill/>
                </a:ln>
                <a:effectLst/>
                <a:sym typeface="+mn-ea"/>
              </a:rPr>
              <a:t>1: </a:t>
            </a:r>
            <a:r>
              <a:rPr lang="zh-CN" altLang="en-US" sz="1800" smtClean="0">
                <a:ln>
                  <a:noFill/>
                </a:ln>
                <a:effectLst/>
                <a:sym typeface="+mn-ea"/>
              </a:rPr>
              <a:t>把地址为</a:t>
            </a:r>
            <a:r>
              <a:rPr lang="en-US" altLang="zh-CN" sz="1800" smtClean="0">
                <a:ln>
                  <a:noFill/>
                </a:ln>
                <a:solidFill>
                  <a:srgbClr val="C00000"/>
                </a:solidFill>
                <a:effectLst/>
                <a:sym typeface="+mn-ea"/>
              </a:rPr>
              <a:t>79</a:t>
            </a:r>
            <a:endParaRPr lang="en-US" altLang="zh-CN" sz="1800"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的数据读入寄存器</a:t>
            </a:r>
            <a:r>
              <a:rPr lang="en-US" altLang="zh-CN" sz="1800" smtClean="0">
                <a:ln>
                  <a:noFill/>
                </a:ln>
                <a:effectLst/>
                <a:sym typeface="+mn-ea"/>
              </a:rPr>
              <a:t>3</a:t>
            </a:r>
            <a:endParaRPr lang="en-US" altLang="zh-CN" sz="1800" smtClean="0">
              <a:ln>
                <a:noFill/>
              </a:ln>
              <a:effectLst/>
              <a:sym typeface="+mn-ea"/>
            </a:endParaRPr>
          </a:p>
        </p:txBody>
      </p:sp>
      <p:sp>
        <p:nvSpPr>
          <p:cNvPr id="9" name="矩形 8"/>
          <p:cNvSpPr/>
          <p:nvPr/>
        </p:nvSpPr>
        <p:spPr>
          <a:xfrm>
            <a:off x="6005830" y="387667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6005830" y="429450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rPr>
              <a:t>10</a:t>
            </a:r>
            <a:endParaRPr kumimoji="0" lang="en-US" altLang="en-US" sz="1800" b="1" i="0" u="none" strike="noStrike" cap="none" normalizeH="0" baseline="0" smtClean="0">
              <a:ln>
                <a:noFill/>
              </a:ln>
              <a:solidFill>
                <a:schemeClr val="accent6"/>
              </a:solidFill>
              <a:effectLst/>
              <a:latin typeface="Arial" panose="020B0604020202020204" pitchFamily="34" charset="0"/>
              <a:ea typeface="宋体" panose="02010600030101010101" pitchFamily="2" charset="-122"/>
            </a:endParaRPr>
          </a:p>
        </p:txBody>
      </p:sp>
      <p:sp>
        <p:nvSpPr>
          <p:cNvPr id="11" name="矩形 10"/>
          <p:cNvSpPr/>
          <p:nvPr/>
        </p:nvSpPr>
        <p:spPr>
          <a:xfrm>
            <a:off x="6005830" y="471233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6941820" y="3876040"/>
            <a:ext cx="473075" cy="368300"/>
          </a:xfrm>
          <a:prstGeom prst="rect">
            <a:avLst/>
          </a:prstGeom>
          <a:noFill/>
        </p:spPr>
        <p:txBody>
          <a:bodyPr wrap="square" rtlCol="0">
            <a:spAutoFit/>
          </a:bodyPr>
          <a:p>
            <a:r>
              <a:rPr lang="en-US" altLang="zh-CN"/>
              <a:t>...</a:t>
            </a:r>
            <a:endParaRPr lang="en-US" altLang="zh-CN"/>
          </a:p>
        </p:txBody>
      </p:sp>
      <p:sp>
        <p:nvSpPr>
          <p:cNvPr id="13" name="文本框 12"/>
          <p:cNvSpPr txBox="1"/>
          <p:nvPr/>
        </p:nvSpPr>
        <p:spPr>
          <a:xfrm>
            <a:off x="5574030" y="3926205"/>
            <a:ext cx="473075" cy="368300"/>
          </a:xfrm>
          <a:prstGeom prst="rect">
            <a:avLst/>
          </a:prstGeom>
          <a:noFill/>
        </p:spPr>
        <p:txBody>
          <a:bodyPr wrap="square" rtlCol="0">
            <a:spAutoFit/>
          </a:bodyPr>
          <a:p>
            <a:r>
              <a:rPr lang="en-US" altLang="zh-CN"/>
              <a:t>...</a:t>
            </a:r>
            <a:endParaRPr lang="en-US" altLang="zh-CN"/>
          </a:p>
        </p:txBody>
      </p:sp>
      <p:sp>
        <p:nvSpPr>
          <p:cNvPr id="21" name="文本框 20"/>
          <p:cNvSpPr txBox="1"/>
          <p:nvPr/>
        </p:nvSpPr>
        <p:spPr>
          <a:xfrm>
            <a:off x="5412740" y="2734310"/>
            <a:ext cx="593090" cy="399415"/>
          </a:xfrm>
          <a:prstGeom prst="rect">
            <a:avLst/>
          </a:prstGeom>
          <a:noFill/>
        </p:spPr>
        <p:txBody>
          <a:bodyPr wrap="square" rtlCol="0">
            <a:noAutofit/>
          </a:bodyPr>
          <a:p>
            <a:r>
              <a:rPr lang="en-US" altLang="zh-CN"/>
              <a:t>100</a:t>
            </a:r>
            <a:endParaRPr lang="en-US" altLang="zh-CN"/>
          </a:p>
        </p:txBody>
      </p:sp>
      <p:sp>
        <p:nvSpPr>
          <p:cNvPr id="22" name="文本框 21"/>
          <p:cNvSpPr txBox="1"/>
          <p:nvPr/>
        </p:nvSpPr>
        <p:spPr>
          <a:xfrm>
            <a:off x="5401945" y="4344670"/>
            <a:ext cx="603885" cy="368300"/>
          </a:xfrm>
          <a:prstGeom prst="rect">
            <a:avLst/>
          </a:prstGeom>
          <a:noFill/>
        </p:spPr>
        <p:txBody>
          <a:bodyPr wrap="square" rtlCol="0">
            <a:spAutoFit/>
          </a:bodyPr>
          <a:p>
            <a:r>
              <a:rPr lang="en-US" altLang="zh-CN"/>
              <a:t>179</a:t>
            </a:r>
            <a:endParaRPr lang="en-US" altLang="zh-CN"/>
          </a:p>
        </p:txBody>
      </p:sp>
      <p:sp>
        <p:nvSpPr>
          <p:cNvPr id="23" name="文本框 22"/>
          <p:cNvSpPr txBox="1"/>
          <p:nvPr/>
        </p:nvSpPr>
        <p:spPr>
          <a:xfrm>
            <a:off x="5419090" y="4763135"/>
            <a:ext cx="586740" cy="368300"/>
          </a:xfrm>
          <a:prstGeom prst="rect">
            <a:avLst/>
          </a:prstGeom>
          <a:noFill/>
        </p:spPr>
        <p:txBody>
          <a:bodyPr wrap="square" rtlCol="0">
            <a:spAutoFit/>
          </a:bodyPr>
          <a:p>
            <a:r>
              <a:rPr lang="en-US" altLang="zh-CN"/>
              <a:t>180</a:t>
            </a:r>
            <a:endParaRPr lang="en-US" altLang="zh-CN"/>
          </a:p>
        </p:txBody>
      </p:sp>
      <p:sp>
        <p:nvSpPr>
          <p:cNvPr id="14" name="矩形 13"/>
          <p:cNvSpPr/>
          <p:nvPr/>
        </p:nvSpPr>
        <p:spPr>
          <a:xfrm>
            <a:off x="6005830" y="5130800"/>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a:xfrm>
            <a:off x="6005830" y="5532755"/>
            <a:ext cx="2303145" cy="417830"/>
          </a:xfrm>
          <a:prstGeom prst="rect">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8" name="文本框 47"/>
          <p:cNvSpPr txBox="1"/>
          <p:nvPr/>
        </p:nvSpPr>
        <p:spPr>
          <a:xfrm>
            <a:off x="5574030" y="5156835"/>
            <a:ext cx="473075" cy="368300"/>
          </a:xfrm>
          <a:prstGeom prst="rect">
            <a:avLst/>
          </a:prstGeom>
          <a:noFill/>
        </p:spPr>
        <p:txBody>
          <a:bodyPr wrap="square" rtlCol="0">
            <a:spAutoFit/>
          </a:bodyPr>
          <a:p>
            <a:r>
              <a:rPr lang="en-US" altLang="zh-CN"/>
              <a:t>...</a:t>
            </a:r>
            <a:endParaRPr lang="en-US" altLang="zh-CN"/>
          </a:p>
        </p:txBody>
      </p:sp>
      <p:sp>
        <p:nvSpPr>
          <p:cNvPr id="50" name="文本框 49"/>
          <p:cNvSpPr txBox="1"/>
          <p:nvPr/>
        </p:nvSpPr>
        <p:spPr>
          <a:xfrm>
            <a:off x="6948805" y="5130800"/>
            <a:ext cx="473075" cy="368300"/>
          </a:xfrm>
          <a:prstGeom prst="rect">
            <a:avLst/>
          </a:prstGeom>
          <a:noFill/>
        </p:spPr>
        <p:txBody>
          <a:bodyPr wrap="square" rtlCol="0">
            <a:spAutoFit/>
          </a:bodyPr>
          <a:p>
            <a:r>
              <a:rPr lang="en-US" altLang="zh-CN"/>
              <a:t>...</a:t>
            </a:r>
            <a:endParaRPr lang="en-US" altLang="zh-CN"/>
          </a:p>
        </p:txBody>
      </p:sp>
      <p:sp>
        <p:nvSpPr>
          <p:cNvPr id="51" name="文本框 50"/>
          <p:cNvSpPr txBox="1"/>
          <p:nvPr/>
        </p:nvSpPr>
        <p:spPr>
          <a:xfrm>
            <a:off x="8316595" y="1916430"/>
            <a:ext cx="642620" cy="645160"/>
          </a:xfrm>
          <a:prstGeom prst="rect">
            <a:avLst/>
          </a:prstGeom>
          <a:noFill/>
        </p:spPr>
        <p:txBody>
          <a:bodyPr wrap="square" rtlCol="0">
            <a:spAutoFit/>
          </a:bodyPr>
          <a:p>
            <a:pPr algn="ctr"/>
            <a:r>
              <a:rPr lang="zh-CN" altLang="en-US"/>
              <a:t>物理</a:t>
            </a:r>
            <a:endParaRPr lang="zh-CN" altLang="en-US"/>
          </a:p>
          <a:p>
            <a:pPr algn="ctr"/>
            <a:r>
              <a:rPr lang="zh-CN" altLang="en-US"/>
              <a:t>地址</a:t>
            </a:r>
            <a:endParaRPr lang="en-US" altLang="zh-CN"/>
          </a:p>
        </p:txBody>
      </p:sp>
      <p:sp>
        <p:nvSpPr>
          <p:cNvPr id="52" name="文本框 51"/>
          <p:cNvSpPr txBox="1"/>
          <p:nvPr/>
        </p:nvSpPr>
        <p:spPr>
          <a:xfrm>
            <a:off x="8256270" y="2670175"/>
            <a:ext cx="626110" cy="368300"/>
          </a:xfrm>
          <a:prstGeom prst="rect">
            <a:avLst/>
          </a:prstGeom>
          <a:noFill/>
        </p:spPr>
        <p:txBody>
          <a:bodyPr wrap="square" rtlCol="0">
            <a:spAutoFit/>
          </a:bodyPr>
          <a:p>
            <a:r>
              <a:rPr lang="en-US" altLang="zh-CN"/>
              <a:t>100</a:t>
            </a:r>
            <a:endParaRPr lang="en-US" altLang="zh-CN"/>
          </a:p>
        </p:txBody>
      </p:sp>
      <p:sp>
        <p:nvSpPr>
          <p:cNvPr id="53" name="文本框 52"/>
          <p:cNvSpPr txBox="1"/>
          <p:nvPr/>
        </p:nvSpPr>
        <p:spPr>
          <a:xfrm>
            <a:off x="8256270" y="5598160"/>
            <a:ext cx="629920" cy="368300"/>
          </a:xfrm>
          <a:prstGeom prst="rect">
            <a:avLst/>
          </a:prstGeom>
          <a:noFill/>
        </p:spPr>
        <p:txBody>
          <a:bodyPr wrap="square" rtlCol="0">
            <a:spAutoFit/>
          </a:bodyPr>
          <a:p>
            <a:r>
              <a:rPr lang="en-US" altLang="zh-CN"/>
              <a:t>179</a:t>
            </a:r>
            <a:endParaRPr lang="en-US" altLang="zh-CN"/>
          </a:p>
        </p:txBody>
      </p:sp>
      <p:sp>
        <p:nvSpPr>
          <p:cNvPr id="54" name="文本框 53"/>
          <p:cNvSpPr txBox="1"/>
          <p:nvPr/>
        </p:nvSpPr>
        <p:spPr>
          <a:xfrm>
            <a:off x="5415280" y="5570855"/>
            <a:ext cx="579120" cy="368300"/>
          </a:xfrm>
          <a:prstGeom prst="rect">
            <a:avLst/>
          </a:prstGeom>
          <a:noFill/>
        </p:spPr>
        <p:txBody>
          <a:bodyPr wrap="square" rtlCol="0">
            <a:spAutoFit/>
          </a:bodyPr>
          <a:p>
            <a:r>
              <a:rPr lang="en-US" altLang="zh-CN"/>
              <a:t>279</a:t>
            </a:r>
            <a:endParaRPr lang="en-US" altLang="zh-CN"/>
          </a:p>
        </p:txBody>
      </p:sp>
      <p:sp>
        <p:nvSpPr>
          <p:cNvPr id="55" name="文本框 54"/>
          <p:cNvSpPr txBox="1"/>
          <p:nvPr/>
        </p:nvSpPr>
        <p:spPr>
          <a:xfrm>
            <a:off x="6942455" y="5547995"/>
            <a:ext cx="508000" cy="368300"/>
          </a:xfrm>
          <a:prstGeom prst="rect">
            <a:avLst/>
          </a:prstGeom>
          <a:noFill/>
        </p:spPr>
        <p:txBody>
          <a:bodyPr wrap="square" rtlCol="0">
            <a:spAutoFit/>
          </a:bodyPr>
          <a:p>
            <a:r>
              <a:rPr lang="en-US" altLang="zh-CN"/>
              <a:t>...</a:t>
            </a:r>
            <a:endParaRPr lang="en-US" altLang="zh-CN"/>
          </a:p>
        </p:txBody>
      </p:sp>
      <p:sp>
        <p:nvSpPr>
          <p:cNvPr id="56" name="矩形 55"/>
          <p:cNvSpPr/>
          <p:nvPr/>
        </p:nvSpPr>
        <p:spPr>
          <a:xfrm>
            <a:off x="6005830" y="5958205"/>
            <a:ext cx="2304415" cy="57023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7" name="文本框 56"/>
          <p:cNvSpPr txBox="1"/>
          <p:nvPr/>
        </p:nvSpPr>
        <p:spPr>
          <a:xfrm>
            <a:off x="6473825" y="6528435"/>
            <a:ext cx="1374140" cy="368300"/>
          </a:xfrm>
          <a:prstGeom prst="rect">
            <a:avLst/>
          </a:prstGeom>
          <a:noFill/>
        </p:spPr>
        <p:txBody>
          <a:bodyPr wrap="square" rtlCol="0">
            <a:spAutoFit/>
          </a:bodyPr>
          <a:p>
            <a:pPr algn="ctr"/>
            <a:r>
              <a:rPr lang="zh-CN" altLang="en-US">
                <a:solidFill>
                  <a:schemeClr val="accent6"/>
                </a:solidFill>
              </a:rPr>
              <a:t>内存</a:t>
            </a:r>
            <a:endParaRPr lang="zh-CN" altLang="en-US">
              <a:solidFill>
                <a:schemeClr val="accent6"/>
              </a:solidFill>
            </a:endParaRPr>
          </a:p>
        </p:txBody>
      </p:sp>
      <p:cxnSp>
        <p:nvCxnSpPr>
          <p:cNvPr id="58" name="直接箭头连接符 57"/>
          <p:cNvCxnSpPr/>
          <p:nvPr/>
        </p:nvCxnSpPr>
        <p:spPr>
          <a:xfrm flipH="1">
            <a:off x="8509000" y="2957830"/>
            <a:ext cx="1905" cy="2631440"/>
          </a:xfrm>
          <a:prstGeom prst="straightConnector1">
            <a:avLst/>
          </a:prstGeom>
          <a:solidFill>
            <a:schemeClr val="accent1"/>
          </a:solidFill>
          <a:ln w="28575" cap="flat" cmpd="sng" algn="ctr">
            <a:solidFill>
              <a:schemeClr val="tx1"/>
            </a:solidFill>
            <a:prstDash val="solid"/>
            <a:round/>
            <a:headEnd type="none" w="med" len="med"/>
            <a:tailEnd type="triangle" w="med" len="med"/>
          </a:ln>
        </p:spPr>
      </p:cxnSp>
      <p:sp>
        <p:nvSpPr>
          <p:cNvPr id="59" name="矩形 58"/>
          <p:cNvSpPr/>
          <p:nvPr/>
        </p:nvSpPr>
        <p:spPr>
          <a:xfrm>
            <a:off x="6012180" y="1892300"/>
            <a:ext cx="2297430" cy="680720"/>
          </a:xfrm>
          <a:prstGeom prst="rect">
            <a:avLst/>
          </a:prstGeom>
          <a:solidFill>
            <a:srgbClr val="0070C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0" name="文本框 59"/>
          <p:cNvSpPr txBox="1"/>
          <p:nvPr/>
        </p:nvSpPr>
        <p:spPr>
          <a:xfrm>
            <a:off x="5435600" y="3352800"/>
            <a:ext cx="593090" cy="399415"/>
          </a:xfrm>
          <a:prstGeom prst="rect">
            <a:avLst/>
          </a:prstGeom>
          <a:noFill/>
        </p:spPr>
        <p:txBody>
          <a:bodyPr wrap="square" rtlCol="0">
            <a:noAutofit/>
          </a:bodyPr>
          <a:p>
            <a:r>
              <a:rPr lang="en-US" altLang="zh-CN"/>
              <a:t>101</a:t>
            </a:r>
            <a:endParaRPr lang="en-US" altLang="zh-CN"/>
          </a:p>
        </p:txBody>
      </p:sp>
      <p:sp>
        <p:nvSpPr>
          <p:cNvPr id="4" name="矩形 3"/>
          <p:cNvSpPr/>
          <p:nvPr/>
        </p:nvSpPr>
        <p:spPr>
          <a:xfrm>
            <a:off x="2700020" y="2493010"/>
            <a:ext cx="1296035" cy="504190"/>
          </a:xfrm>
          <a:prstGeom prst="rect">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a:t>
            </a: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5" name="图片 14"/>
          <p:cNvPicPr>
            <a:picLocks noChangeAspect="1"/>
          </p:cNvPicPr>
          <p:nvPr/>
        </p:nvPicPr>
        <p:blipFill>
          <a:blip r:embed="rId1"/>
          <a:stretch>
            <a:fillRect/>
          </a:stretch>
        </p:blipFill>
        <p:spPr>
          <a:xfrm>
            <a:off x="1403350" y="3500755"/>
            <a:ext cx="904875" cy="880745"/>
          </a:xfrm>
          <a:prstGeom prst="rect">
            <a:avLst/>
          </a:prstGeom>
        </p:spPr>
      </p:pic>
      <p:sp>
        <p:nvSpPr>
          <p:cNvPr id="16" name="流程图: 或者 15"/>
          <p:cNvSpPr/>
          <p:nvPr/>
        </p:nvSpPr>
        <p:spPr>
          <a:xfrm>
            <a:off x="3183255" y="3789045"/>
            <a:ext cx="317500" cy="303530"/>
          </a:xfrm>
          <a:prstGeom prst="flowChartOr">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7" name="直接箭头连接符 16"/>
          <p:cNvCxnSpPr>
            <a:stCxn id="4" idx="2"/>
            <a:endCxn id="16" idx="0"/>
          </p:cNvCxnSpPr>
          <p:nvPr/>
        </p:nvCxnSpPr>
        <p:spPr>
          <a:xfrm flipH="1">
            <a:off x="3342005" y="2997200"/>
            <a:ext cx="6350" cy="79184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8" name="直接箭头连接符 17"/>
          <p:cNvCxnSpPr>
            <a:endCxn id="16" idx="2"/>
          </p:cNvCxnSpPr>
          <p:nvPr/>
        </p:nvCxnSpPr>
        <p:spPr>
          <a:xfrm>
            <a:off x="2339340" y="3932555"/>
            <a:ext cx="843915" cy="825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cxnSp>
        <p:nvCxnSpPr>
          <p:cNvPr id="19" name="直接箭头连接符 18"/>
          <p:cNvCxnSpPr>
            <a:endCxn id="16" idx="4"/>
          </p:cNvCxnSpPr>
          <p:nvPr/>
        </p:nvCxnSpPr>
        <p:spPr>
          <a:xfrm flipH="1" flipV="1">
            <a:off x="3342005" y="4092575"/>
            <a:ext cx="5715" cy="99250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0" name="矩形 19"/>
          <p:cNvSpPr/>
          <p:nvPr/>
        </p:nvSpPr>
        <p:spPr>
          <a:xfrm>
            <a:off x="2700020" y="5007610"/>
            <a:ext cx="1296035" cy="581660"/>
          </a:xfrm>
          <a:prstGeom prst="rect">
            <a:avLst/>
          </a:prstGeom>
          <a:solidFill>
            <a:srgbClr val="00B0F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逻辑地址：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79</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24" name="直接箭头连接符 23"/>
          <p:cNvCxnSpPr>
            <a:stCxn id="16" idx="6"/>
            <a:endCxn id="22" idx="1"/>
          </p:cNvCxnSpPr>
          <p:nvPr/>
        </p:nvCxnSpPr>
        <p:spPr>
          <a:xfrm>
            <a:off x="3500755" y="3940810"/>
            <a:ext cx="1901190" cy="588010"/>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5" name="文本框 24"/>
          <p:cNvSpPr txBox="1"/>
          <p:nvPr/>
        </p:nvSpPr>
        <p:spPr>
          <a:xfrm>
            <a:off x="179070" y="5916295"/>
            <a:ext cx="4826635" cy="368300"/>
          </a:xfrm>
          <a:prstGeom prst="rect">
            <a:avLst/>
          </a:prstGeom>
          <a:noFill/>
        </p:spPr>
        <p:txBody>
          <a:bodyPr wrap="square" rtlCol="0">
            <a:spAutoFit/>
          </a:bodyPr>
          <a:p>
            <a:r>
              <a:rPr lang="zh-CN" altLang="en-US"/>
              <a:t>采用动态重定位时</a:t>
            </a:r>
            <a:r>
              <a:rPr lang="zh-CN" altLang="en-US">
                <a:solidFill>
                  <a:srgbClr val="C00000"/>
                </a:solidFill>
              </a:rPr>
              <a:t>允许程序</a:t>
            </a:r>
            <a:r>
              <a:rPr lang="zh-CN" altLang="en-US">
                <a:solidFill>
                  <a:srgbClr val="C00000"/>
                </a:solidFill>
              </a:rPr>
              <a:t>在内存中发生移动。</a:t>
            </a:r>
            <a:endParaRPr lang="zh-CN" altLang="en-US">
              <a:solidFill>
                <a:srgbClr val="C00000"/>
              </a:solidFill>
            </a:endParaRPr>
          </a:p>
        </p:txBody>
      </p:sp>
      <p:sp>
        <p:nvSpPr>
          <p:cNvPr id="38" name="圆角矩形标注 37"/>
          <p:cNvSpPr/>
          <p:nvPr/>
        </p:nvSpPr>
        <p:spPr>
          <a:xfrm>
            <a:off x="102235" y="3429635"/>
            <a:ext cx="3186430" cy="2264410"/>
          </a:xfrm>
          <a:prstGeom prst="wedgeRoundRectCallout">
            <a:avLst>
              <a:gd name="adj1" fmla="val -3108"/>
              <a:gd name="adj2" fmla="val 60346"/>
              <a:gd name="adj3" fmla="val 16667"/>
            </a:avLst>
          </a:prstGeom>
          <a:solidFill>
            <a:schemeClr val="accent1"/>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并且可将程序分配到不连续</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的存储区中；在程序运行前</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只需装入它的部分代码即可</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投入运行，然后在程序运行</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期间，根据需要动态申请分</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配内存，可以向用户提供一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个比存储空间大得多的</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空间。</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8" grpId="1"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Rectangle 2"/>
          <p:cNvSpPr>
            <a:spLocks noGrp="1"/>
          </p:cNvSpPr>
          <p:nvPr>
            <p:ph idx="1"/>
          </p:nvPr>
        </p:nvSpPr>
        <p:spPr>
          <a:xfrm>
            <a:off x="0" y="528955"/>
            <a:ext cx="9144000" cy="5871845"/>
          </a:xfrm>
        </p:spPr>
        <p:txBody>
          <a:bodyPr wrap="square" lIns="91440" tIns="45720" rIns="91440" bIns="45720" anchor="t" anchorCtr="0"/>
          <a:p>
            <a:pPr eaLnBrk="1" hangingPunct="1"/>
            <a:r>
              <a:rPr lang="zh-CN" altLang="en-US" dirty="0"/>
              <a:t>磁盘</a:t>
            </a:r>
            <a:r>
              <a:rPr lang="en-US" altLang="zh-CN" dirty="0"/>
              <a:t>I/O</a:t>
            </a:r>
            <a:r>
              <a:rPr lang="zh-CN" altLang="en-US" dirty="0"/>
              <a:t>访问时间与页面大小</a:t>
            </a:r>
            <a:endParaRPr lang="zh-CN" altLang="en-US" dirty="0"/>
          </a:p>
          <a:p>
            <a:pPr lvl="1" eaLnBrk="1" hangingPunct="1"/>
            <a:r>
              <a:rPr lang="zh-CN" altLang="en-US" dirty="0"/>
              <a:t>磁盘访问时间由</a:t>
            </a:r>
            <a:r>
              <a:rPr lang="zh-CN" altLang="en-US" dirty="0">
                <a:solidFill>
                  <a:srgbClr val="C00000"/>
                </a:solidFill>
              </a:rPr>
              <a:t>寻道时间</a:t>
            </a:r>
            <a:r>
              <a:rPr lang="zh-CN" altLang="en-US" dirty="0"/>
              <a:t>、</a:t>
            </a:r>
            <a:r>
              <a:rPr lang="zh-CN" altLang="en-US" dirty="0">
                <a:solidFill>
                  <a:srgbClr val="C00000"/>
                </a:solidFill>
              </a:rPr>
              <a:t>旋转等待时间</a:t>
            </a:r>
            <a:r>
              <a:rPr lang="zh-CN" altLang="en-US" dirty="0"/>
              <a:t>和</a:t>
            </a:r>
            <a:r>
              <a:rPr lang="zh-CN" altLang="en-US" dirty="0">
                <a:solidFill>
                  <a:srgbClr val="C00000"/>
                </a:solidFill>
              </a:rPr>
              <a:t>读写时间</a:t>
            </a:r>
            <a:r>
              <a:rPr lang="zh-CN" altLang="en-US" dirty="0"/>
              <a:t>组成，其中前两者占80~90%。</a:t>
            </a:r>
            <a:endParaRPr lang="zh-CN" altLang="en-US" dirty="0"/>
          </a:p>
          <a:p>
            <a:pPr lvl="1" eaLnBrk="1" hangingPunct="1"/>
            <a:r>
              <a:rPr lang="zh-CN" altLang="en-US" dirty="0"/>
              <a:t>因此，采用较大的页面，相应交换区中由多个连续磁盘扇区组成存储单位，可以提高从交换区调页的</a:t>
            </a:r>
            <a:r>
              <a:rPr lang="en-US" altLang="zh-CN" dirty="0"/>
              <a:t>I/O</a:t>
            </a:r>
            <a:r>
              <a:rPr lang="zh-CN" altLang="en-US" dirty="0"/>
              <a:t>效率。</a:t>
            </a:r>
            <a:endParaRPr lang="zh-CN" altLang="en-US" dirty="0"/>
          </a:p>
          <a:p>
            <a:pPr marL="457200" lvl="1" indent="0" eaLnBrk="1" hangingPunct="1">
              <a:buNone/>
            </a:pPr>
            <a:endParaRPr lang="zh-CN" altLang="en-US" dirty="0"/>
          </a:p>
        </p:txBody>
      </p:sp>
      <p:sp>
        <p:nvSpPr>
          <p:cNvPr id="161794"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5.3.5</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请求分页系统的性能分析</a:t>
            </a:r>
            <a:endParaRPr lang="zh-CN" altLang="en-US" b="1" dirty="0">
              <a:latin typeface="宋体" panose="02010600030101010101" pitchFamily="2" charset="-122"/>
              <a:ea typeface="宋体" panose="02010600030101010101" pitchFamily="2" charset="-122"/>
            </a:endParaRPr>
          </a:p>
        </p:txBody>
      </p:sp>
      <p:pic>
        <p:nvPicPr>
          <p:cNvPr id="3" name="图片 2" descr="图片1"/>
          <p:cNvPicPr>
            <a:picLocks noChangeAspect="1"/>
          </p:cNvPicPr>
          <p:nvPr/>
        </p:nvPicPr>
        <p:blipFill>
          <a:blip r:embed="rId1"/>
          <a:stretch>
            <a:fillRect/>
          </a:stretch>
        </p:blipFill>
        <p:spPr>
          <a:xfrm>
            <a:off x="971550" y="2853055"/>
            <a:ext cx="7242175" cy="3011170"/>
          </a:xfrm>
          <a:prstGeom prst="rect">
            <a:avLst/>
          </a:prstGeom>
        </p:spPr>
      </p:pic>
    </p:spTree>
  </p:cSld>
  <p:clrMapOvr>
    <a:masterClrMapping/>
  </p:clrMapOvr>
  <p:transition>
    <p:fade thruBlk="1"/>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Rectangle 2"/>
          <p:cNvSpPr>
            <a:spLocks noGrp="1"/>
          </p:cNvSpPr>
          <p:nvPr>
            <p:ph type="title"/>
          </p:nvPr>
        </p:nvSpPr>
        <p:spPr>
          <a:xfrm>
            <a:off x="0" y="0"/>
            <a:ext cx="7772400" cy="4762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5.4</a:t>
            </a:r>
            <a:r>
              <a:rPr lang="en-US" altLang="zh-CN" b="1" dirty="0">
                <a:ea typeface="宋体" panose="02010600030101010101" pitchFamily="2" charset="-122"/>
              </a:rPr>
              <a:t> “</a:t>
            </a:r>
            <a:r>
              <a:rPr lang="zh-CN" altLang="en-US" b="1" dirty="0">
                <a:ea typeface="宋体" panose="02010600030101010101" pitchFamily="2" charset="-122"/>
              </a:rPr>
              <a:t>抖动</a:t>
            </a:r>
            <a:r>
              <a:rPr lang="en-US" altLang="zh-CN" b="1" dirty="0">
                <a:ea typeface="宋体" panose="02010600030101010101" pitchFamily="2" charset="-122"/>
              </a:rPr>
              <a:t>”</a:t>
            </a:r>
            <a:r>
              <a:rPr lang="zh-CN" altLang="en-US" b="1" dirty="0">
                <a:ea typeface="宋体" panose="02010600030101010101" pitchFamily="2" charset="-122"/>
              </a:rPr>
              <a:t>与工作集</a:t>
            </a:r>
            <a:endParaRPr lang="zh-CN" altLang="en-US" b="1" dirty="0">
              <a:ea typeface="宋体" panose="02010600030101010101" pitchFamily="2" charset="-122"/>
            </a:endParaRPr>
          </a:p>
        </p:txBody>
      </p:sp>
      <p:sp>
        <p:nvSpPr>
          <p:cNvPr id="162818" name="Rectangle 3"/>
          <p:cNvSpPr>
            <a:spLocks noGrp="1"/>
          </p:cNvSpPr>
          <p:nvPr>
            <p:ph idx="1"/>
          </p:nvPr>
        </p:nvSpPr>
        <p:spPr>
          <a:xfrm>
            <a:off x="107950" y="621030"/>
            <a:ext cx="8856980" cy="2580640"/>
          </a:xfrm>
        </p:spPr>
        <p:txBody>
          <a:bodyPr wrap="square" lIns="91440" tIns="45720" rIns="91440" bIns="45720" anchor="t" anchorCtr="0"/>
          <a:p>
            <a:pPr eaLnBrk="1" hangingPunct="1"/>
            <a:r>
              <a:rPr lang="zh-CN" altLang="en-US" dirty="0"/>
              <a:t>缺页率与页框数的关系</a:t>
            </a:r>
            <a:endParaRPr lang="en-US" altLang="zh-CN" dirty="0"/>
          </a:p>
          <a:p>
            <a:pPr lvl="1" eaLnBrk="1" hangingPunct="1"/>
            <a:r>
              <a:rPr lang="zh-CN" altLang="en-US" dirty="0"/>
              <a:t>缺页率表示</a:t>
            </a:r>
            <a:r>
              <a:rPr lang="zh-CN" altLang="en-US" dirty="0">
                <a:latin typeface="Arial" panose="020B0604020202020204" pitchFamily="34" charset="0"/>
              </a:rPr>
              <a:t>“</a:t>
            </a:r>
            <a:r>
              <a:rPr lang="zh-CN" altLang="en-US" dirty="0"/>
              <a:t>缺页次数 / 内存访问次数</a:t>
            </a:r>
            <a:r>
              <a:rPr lang="zh-CN" altLang="en-US" dirty="0">
                <a:latin typeface="Arial" panose="020B0604020202020204" pitchFamily="34" charset="0"/>
              </a:rPr>
              <a:t>”</a:t>
            </a:r>
            <a:endParaRPr lang="zh-CN" altLang="en-US" dirty="0"/>
          </a:p>
          <a:p>
            <a:pPr lvl="1" eaLnBrk="1" hangingPunct="1"/>
            <a:r>
              <a:rPr lang="zh-CN" altLang="en-US" dirty="0"/>
              <a:t>缺页率随着所分到的物理页框数的增加而降低。</a:t>
            </a:r>
            <a:endParaRPr lang="zh-CN" altLang="en-US" dirty="0"/>
          </a:p>
          <a:p>
            <a:pPr lvl="1" eaLnBrk="1" hangingPunct="1"/>
            <a:r>
              <a:rPr lang="zh-CN" altLang="en-US" dirty="0"/>
              <a:t>但分配给进程的页框数达到某个数目之后，再给它分配更多页框，缺页率不再明显下降。该数目是上述曲线上的拐弯点。</a:t>
            </a:r>
            <a:endParaRPr lang="zh-CN" altLang="en-US" dirty="0"/>
          </a:p>
        </p:txBody>
      </p:sp>
      <p:grpSp>
        <p:nvGrpSpPr>
          <p:cNvPr id="162819" name="Group 4"/>
          <p:cNvGrpSpPr/>
          <p:nvPr/>
        </p:nvGrpSpPr>
        <p:grpSpPr>
          <a:xfrm>
            <a:off x="1284288" y="3573463"/>
            <a:ext cx="6024562" cy="2057400"/>
            <a:chOff x="491" y="2115"/>
            <a:chExt cx="3795" cy="1296"/>
          </a:xfrm>
        </p:grpSpPr>
        <p:grpSp>
          <p:nvGrpSpPr>
            <p:cNvPr id="162820" name="Group 5"/>
            <p:cNvGrpSpPr/>
            <p:nvPr/>
          </p:nvGrpSpPr>
          <p:grpSpPr>
            <a:xfrm>
              <a:off x="491" y="2115"/>
              <a:ext cx="3795" cy="1296"/>
              <a:chOff x="480" y="2907"/>
              <a:chExt cx="3795" cy="1296"/>
            </a:xfrm>
          </p:grpSpPr>
          <p:sp>
            <p:nvSpPr>
              <p:cNvPr id="162821" name="Line 6"/>
              <p:cNvSpPr/>
              <p:nvPr/>
            </p:nvSpPr>
            <p:spPr>
              <a:xfrm>
                <a:off x="1056" y="3024"/>
                <a:ext cx="0" cy="1008"/>
              </a:xfrm>
              <a:prstGeom prst="line">
                <a:avLst/>
              </a:prstGeom>
              <a:ln w="28575" cap="flat" cmpd="sng">
                <a:solidFill>
                  <a:schemeClr val="tx1"/>
                </a:solidFill>
                <a:prstDash val="solid"/>
                <a:round/>
                <a:headEnd type="triangle" w="med" len="med"/>
                <a:tailEnd type="none" w="med" len="med"/>
              </a:ln>
            </p:spPr>
          </p:sp>
          <p:sp>
            <p:nvSpPr>
              <p:cNvPr id="162822" name="Line 7"/>
              <p:cNvSpPr/>
              <p:nvPr/>
            </p:nvSpPr>
            <p:spPr>
              <a:xfrm>
                <a:off x="1056" y="4032"/>
                <a:ext cx="2592" cy="0"/>
              </a:xfrm>
              <a:prstGeom prst="line">
                <a:avLst/>
              </a:prstGeom>
              <a:ln w="28575" cap="flat" cmpd="sng">
                <a:solidFill>
                  <a:schemeClr val="tx1"/>
                </a:solidFill>
                <a:prstDash val="solid"/>
                <a:round/>
                <a:headEnd type="none" w="med" len="med"/>
                <a:tailEnd type="triangle" w="med" len="med"/>
              </a:ln>
            </p:spPr>
          </p:sp>
          <p:sp>
            <p:nvSpPr>
              <p:cNvPr id="162823" name="Arc 8"/>
              <p:cNvSpPr/>
              <p:nvPr/>
            </p:nvSpPr>
            <p:spPr>
              <a:xfrm rot="10800000">
                <a:off x="1159" y="3068"/>
                <a:ext cx="2092" cy="868"/>
              </a:xfrm>
              <a:custGeom>
                <a:avLst/>
                <a:gdLst/>
                <a:ahLst/>
                <a:cxnLst>
                  <a:cxn ang="0">
                    <a:pos x="0" y="0"/>
                  </a:cxn>
                  <a:cxn ang="0">
                    <a:pos x="17" y="1"/>
                  </a:cxn>
                  <a:cxn ang="0">
                    <a:pos x="1" y="1"/>
                  </a:cxn>
                </a:cxnLst>
                <a:pathLst>
                  <a:path w="23535" h="21600" fill="none">
                    <a:moveTo>
                      <a:pt x="0" y="87"/>
                    </a:moveTo>
                    <a:cubicBezTo>
                      <a:pt x="645" y="29"/>
                      <a:pt x="1293" y="0"/>
                      <a:pt x="1942" y="0"/>
                    </a:cubicBezTo>
                    <a:cubicBezTo>
                      <a:pt x="13662" y="0"/>
                      <a:pt x="23244" y="9347"/>
                      <a:pt x="23535" y="21063"/>
                    </a:cubicBezTo>
                  </a:path>
                  <a:path w="23535" h="21600" stroke="0">
                    <a:moveTo>
                      <a:pt x="0" y="87"/>
                    </a:moveTo>
                    <a:cubicBezTo>
                      <a:pt x="645" y="29"/>
                      <a:pt x="1293" y="0"/>
                      <a:pt x="1942" y="0"/>
                    </a:cubicBezTo>
                    <a:cubicBezTo>
                      <a:pt x="13662" y="0"/>
                      <a:pt x="23244" y="9347"/>
                      <a:pt x="23535" y="21063"/>
                    </a:cubicBezTo>
                    <a:lnTo>
                      <a:pt x="1942" y="21600"/>
                    </a:lnTo>
                    <a:lnTo>
                      <a:pt x="0" y="87"/>
                    </a:lnTo>
                    <a:close/>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162824" name="Text Box 9"/>
              <p:cNvSpPr txBox="1"/>
              <p:nvPr/>
            </p:nvSpPr>
            <p:spPr>
              <a:xfrm>
                <a:off x="3792" y="4011"/>
                <a:ext cx="483" cy="192"/>
              </a:xfrm>
              <a:prstGeom prst="rect">
                <a:avLst/>
              </a:prstGeom>
              <a:noFill/>
              <a:ln w="9525">
                <a:noFill/>
              </a:ln>
            </p:spPr>
            <p:txBody>
              <a:bodyPr wrap="none" lIns="0" tIns="0" rIns="0" bIns="0" anchor="t" anchorCtr="0">
                <a:spAutoFit/>
              </a:bodyPr>
              <a:p>
                <a:r>
                  <a:rPr lang="zh-CN" altLang="en-US" sz="2000" dirty="0">
                    <a:latin typeface="宋体" panose="02010600030101010101" pitchFamily="2" charset="-122"/>
                    <a:ea typeface="宋体" panose="02010600030101010101" pitchFamily="2" charset="-122"/>
                  </a:rPr>
                  <a:t>页框数</a:t>
                </a:r>
                <a:endParaRPr lang="zh-CN" altLang="en-US" sz="2000" dirty="0">
                  <a:latin typeface="宋体" panose="02010600030101010101" pitchFamily="2" charset="-122"/>
                  <a:ea typeface="宋体" panose="02010600030101010101" pitchFamily="2" charset="-122"/>
                </a:endParaRPr>
              </a:p>
            </p:txBody>
          </p:sp>
          <p:sp>
            <p:nvSpPr>
              <p:cNvPr id="162825" name="Text Box 10"/>
              <p:cNvSpPr txBox="1"/>
              <p:nvPr/>
            </p:nvSpPr>
            <p:spPr>
              <a:xfrm>
                <a:off x="480" y="2907"/>
                <a:ext cx="483" cy="192"/>
              </a:xfrm>
              <a:prstGeom prst="rect">
                <a:avLst/>
              </a:prstGeom>
              <a:noFill/>
              <a:ln w="9525">
                <a:noFill/>
              </a:ln>
            </p:spPr>
            <p:txBody>
              <a:bodyPr wrap="none" lIns="0" tIns="0" rIns="0" bIns="0" anchor="t" anchorCtr="0">
                <a:spAutoFit/>
              </a:bodyPr>
              <a:p>
                <a:r>
                  <a:rPr lang="zh-CN" altLang="en-US" sz="2000" dirty="0">
                    <a:latin typeface="宋体" panose="02010600030101010101" pitchFamily="2" charset="-122"/>
                    <a:ea typeface="宋体" panose="02010600030101010101" pitchFamily="2" charset="-122"/>
                  </a:rPr>
                  <a:t>缺页率</a:t>
                </a:r>
                <a:endParaRPr lang="zh-CN" altLang="en-US" sz="2000" dirty="0">
                  <a:latin typeface="宋体" panose="02010600030101010101" pitchFamily="2" charset="-122"/>
                  <a:ea typeface="宋体" panose="02010600030101010101" pitchFamily="2" charset="-122"/>
                </a:endParaRPr>
              </a:p>
            </p:txBody>
          </p:sp>
        </p:grpSp>
        <p:grpSp>
          <p:nvGrpSpPr>
            <p:cNvPr id="162826" name="Group 11"/>
            <p:cNvGrpSpPr/>
            <p:nvPr/>
          </p:nvGrpSpPr>
          <p:grpSpPr>
            <a:xfrm>
              <a:off x="1126" y="2587"/>
              <a:ext cx="2208" cy="480"/>
              <a:chOff x="1104" y="3264"/>
              <a:chExt cx="2208" cy="480"/>
            </a:xfrm>
          </p:grpSpPr>
          <p:sp>
            <p:nvSpPr>
              <p:cNvPr id="162827" name="Line 12"/>
              <p:cNvSpPr/>
              <p:nvPr/>
            </p:nvSpPr>
            <p:spPr>
              <a:xfrm>
                <a:off x="1104" y="3264"/>
                <a:ext cx="2208" cy="0"/>
              </a:xfrm>
              <a:prstGeom prst="line">
                <a:avLst/>
              </a:prstGeom>
              <a:ln w="28575" cap="flat" cmpd="sng">
                <a:solidFill>
                  <a:srgbClr val="0000FF"/>
                </a:solidFill>
                <a:prstDash val="sysDot"/>
                <a:round/>
                <a:headEnd type="none" w="med" len="med"/>
                <a:tailEnd type="none" w="med" len="med"/>
              </a:ln>
            </p:spPr>
          </p:sp>
          <p:sp>
            <p:nvSpPr>
              <p:cNvPr id="162828" name="Line 13"/>
              <p:cNvSpPr/>
              <p:nvPr/>
            </p:nvSpPr>
            <p:spPr>
              <a:xfrm>
                <a:off x="1104" y="3744"/>
                <a:ext cx="2208" cy="0"/>
              </a:xfrm>
              <a:prstGeom prst="line">
                <a:avLst/>
              </a:prstGeom>
              <a:ln w="28575" cap="flat" cmpd="sng">
                <a:solidFill>
                  <a:srgbClr val="0000FF"/>
                </a:solidFill>
                <a:prstDash val="sysDot"/>
                <a:round/>
                <a:headEnd type="none" w="med" len="med"/>
                <a:tailEnd type="none" w="med" len="med"/>
              </a:ln>
            </p:spPr>
          </p:sp>
        </p:grpSp>
      </p:grpSp>
    </p:spTree>
  </p:cSld>
  <p:clrMapOvr>
    <a:masterClrMapping/>
  </p:clrMapOvr>
  <p:transition>
    <p:fade thruBlk="1"/>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Rectangle 2"/>
          <p:cNvSpPr>
            <a:spLocks noGrp="1"/>
          </p:cNvSpPr>
          <p:nvPr>
            <p:ph idx="1"/>
          </p:nvPr>
        </p:nvSpPr>
        <p:spPr>
          <a:xfrm>
            <a:off x="323850" y="663575"/>
            <a:ext cx="8353425" cy="5718175"/>
          </a:xfrm>
        </p:spPr>
        <p:txBody>
          <a:bodyPr wrap="square" lIns="91440" tIns="45720" rIns="91440" bIns="45720" anchor="t" anchorCtr="0"/>
          <a:p>
            <a:pPr eaLnBrk="1" hangingPunct="1"/>
            <a:r>
              <a:rPr lang="zh-CN" altLang="en-US" sz="2400" dirty="0"/>
              <a:t>工作集策略(</a:t>
            </a:r>
            <a:r>
              <a:rPr lang="en-US" altLang="zh-CN" sz="2400" dirty="0"/>
              <a:t>working set strategy)</a:t>
            </a:r>
            <a:endParaRPr lang="en-US" altLang="zh-CN" sz="2400" dirty="0"/>
          </a:p>
          <a:p>
            <a:pPr lvl="1" eaLnBrk="1" hangingPunct="1">
              <a:lnSpc>
                <a:spcPct val="105000"/>
              </a:lnSpc>
            </a:pPr>
            <a:r>
              <a:rPr lang="en-US" altLang="zh-CN" dirty="0"/>
              <a:t>1968</a:t>
            </a:r>
            <a:r>
              <a:rPr lang="zh-CN" altLang="en-US" dirty="0"/>
              <a:t>年由</a:t>
            </a:r>
            <a:r>
              <a:rPr lang="en-US" altLang="zh-CN" dirty="0"/>
              <a:t>Denning</a:t>
            </a:r>
            <a:r>
              <a:rPr lang="zh-CN" altLang="en-US" dirty="0"/>
              <a:t>提出，他认为程序运行时对页面的访问是不均匀的，即局部性原理。</a:t>
            </a:r>
            <a:endParaRPr lang="zh-CN" altLang="en-US" dirty="0"/>
          </a:p>
          <a:p>
            <a:pPr lvl="1" eaLnBrk="1" hangingPunct="1">
              <a:lnSpc>
                <a:spcPct val="105000"/>
              </a:lnSpc>
            </a:pPr>
            <a:r>
              <a:rPr lang="zh-CN" altLang="en-US" dirty="0">
                <a:solidFill>
                  <a:srgbClr val="0000FF"/>
                </a:solidFill>
              </a:rPr>
              <a:t>工作集</a:t>
            </a:r>
            <a:r>
              <a:rPr lang="zh-CN" altLang="en-US" dirty="0"/>
              <a:t>是在某段时间间隔</a:t>
            </a:r>
            <a:r>
              <a:rPr lang="en-US" altLang="zh-CN" dirty="0">
                <a:sym typeface="Symbol" panose="05050102010706020507" pitchFamily="18" charset="2"/>
              </a:rPr>
              <a:t></a:t>
            </a:r>
            <a:r>
              <a:rPr lang="zh-CN" altLang="en-US" dirty="0">
                <a:sym typeface="Symbol" panose="05050102010706020507" pitchFamily="18" charset="2"/>
              </a:rPr>
              <a:t>里，</a:t>
            </a:r>
            <a:r>
              <a:rPr lang="zh-CN" altLang="en-US" dirty="0"/>
              <a:t>进程实际要访问页面的集合。</a:t>
            </a:r>
            <a:endParaRPr lang="zh-CN" altLang="en-US" dirty="0"/>
          </a:p>
          <a:p>
            <a:pPr lvl="1" eaLnBrk="1" hangingPunct="1">
              <a:lnSpc>
                <a:spcPct val="105000"/>
              </a:lnSpc>
            </a:pPr>
            <a:r>
              <a:rPr lang="zh-CN" altLang="en-US" dirty="0"/>
              <a:t>可用一个二元函数</a:t>
            </a:r>
            <a:r>
              <a:rPr lang="en-US" altLang="zh-CN" dirty="0"/>
              <a:t>W(t, </a:t>
            </a:r>
            <a:r>
              <a:rPr lang="en-US" altLang="zh-CN" dirty="0">
                <a:sym typeface="Symbol" panose="05050102010706020507" pitchFamily="18" charset="2"/>
              </a:rPr>
              <a:t></a:t>
            </a:r>
            <a:r>
              <a:rPr lang="en-US" altLang="zh-CN" dirty="0"/>
              <a:t>)</a:t>
            </a:r>
            <a:r>
              <a:rPr lang="zh-CN" altLang="en-US" dirty="0"/>
              <a:t>表示，其中： </a:t>
            </a:r>
            <a:endParaRPr lang="zh-CN" altLang="en-US" dirty="0"/>
          </a:p>
          <a:p>
            <a:pPr lvl="2" eaLnBrk="1" hangingPunct="1">
              <a:lnSpc>
                <a:spcPct val="105000"/>
              </a:lnSpc>
            </a:pPr>
            <a:r>
              <a:rPr lang="en-US" altLang="zh-CN" dirty="0"/>
              <a:t>t</a:t>
            </a:r>
            <a:r>
              <a:rPr lang="zh-CN" altLang="en-US" dirty="0"/>
              <a:t>是执行时刻；</a:t>
            </a:r>
            <a:endParaRPr lang="zh-CN" altLang="en-US" dirty="0"/>
          </a:p>
          <a:p>
            <a:pPr lvl="2" eaLnBrk="1" hangingPunct="1"/>
            <a:r>
              <a:rPr lang="zh-CN" altLang="en-US" dirty="0">
                <a:sym typeface="Symbol" panose="05050102010706020507" pitchFamily="18" charset="2"/>
              </a:rPr>
              <a:t></a:t>
            </a:r>
            <a:r>
              <a:rPr lang="zh-CN" altLang="en-US" dirty="0"/>
              <a:t>是一个虚拟时间段，称为窗口大小(</a:t>
            </a:r>
            <a:r>
              <a:rPr lang="en-US" altLang="zh-CN" dirty="0"/>
              <a:t>window size)，</a:t>
            </a:r>
            <a:r>
              <a:rPr lang="zh-CN" altLang="en-US" dirty="0"/>
              <a:t>它采用“虚拟时间”单位(即阻塞时不计时)，大致可以用执行的指令数目，或处理器执行时间来计算；</a:t>
            </a:r>
            <a:endParaRPr lang="zh-CN" altLang="en-US" dirty="0"/>
          </a:p>
          <a:p>
            <a:pPr lvl="2" eaLnBrk="1" hangingPunct="1"/>
            <a:r>
              <a:rPr lang="zh-CN" altLang="en-US" dirty="0"/>
              <a:t>工作集是在[</a:t>
            </a:r>
            <a:r>
              <a:rPr lang="en-US" altLang="zh-CN" dirty="0"/>
              <a:t>t - </a:t>
            </a:r>
            <a:r>
              <a:rPr lang="en-US" altLang="zh-CN" dirty="0">
                <a:sym typeface="Symbol" panose="05050102010706020507" pitchFamily="18" charset="2"/>
              </a:rPr>
              <a:t></a:t>
            </a:r>
            <a:r>
              <a:rPr lang="en-US" altLang="zh-CN" dirty="0"/>
              <a:t>, t]</a:t>
            </a:r>
            <a:r>
              <a:rPr lang="zh-CN" altLang="en-US" dirty="0"/>
              <a:t>时间段内所访问的页面的集合。| </a:t>
            </a:r>
            <a:r>
              <a:rPr lang="en-US" altLang="zh-CN" dirty="0"/>
              <a:t>W(t, </a:t>
            </a:r>
            <a:r>
              <a:rPr lang="en-US" altLang="zh-CN" dirty="0">
                <a:sym typeface="Symbol" panose="05050102010706020507" pitchFamily="18" charset="2"/>
              </a:rPr>
              <a:t></a:t>
            </a:r>
            <a:r>
              <a:rPr lang="en-US" altLang="zh-CN" dirty="0"/>
              <a:t>) | </a:t>
            </a:r>
            <a:r>
              <a:rPr lang="zh-CN" altLang="en-US" dirty="0"/>
              <a:t>指工作集大小即页面数目。 </a:t>
            </a:r>
            <a:endParaRPr lang="zh-CN" altLang="en-US" dirty="0"/>
          </a:p>
        </p:txBody>
      </p:sp>
      <p:sp>
        <p:nvSpPr>
          <p:cNvPr id="16384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5.4</a:t>
            </a:r>
            <a:r>
              <a:rPr lang="en-US" altLang="zh-CN" b="1" dirty="0">
                <a:ea typeface="宋体" panose="02010600030101010101" pitchFamily="2" charset="-122"/>
              </a:rPr>
              <a:t> </a:t>
            </a:r>
            <a:r>
              <a:rPr lang="zh-CN" altLang="en-US" b="1" dirty="0">
                <a:ea typeface="宋体" panose="02010600030101010101" pitchFamily="2" charset="-122"/>
              </a:rPr>
              <a:t>工作集</a:t>
            </a:r>
            <a:endParaRPr lang="zh-CN" altLang="en-US" b="1" dirty="0">
              <a:ea typeface="宋体" panose="02010600030101010101" pitchFamily="2" charset="-122"/>
            </a:endParaRPr>
          </a:p>
        </p:txBody>
      </p:sp>
    </p:spTree>
  </p:cSld>
  <p:clrMapOvr>
    <a:masterClrMapping/>
  </p:clrMapOvr>
  <p:transition>
    <p:fade thruBlk="1"/>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工作集模型</a:t>
            </a:r>
            <a:endParaRPr lang="zh-CN" altLang="en-US" dirty="0">
              <a:ea typeface="宋体" panose="02010600030101010101" pitchFamily="2" charset="-122"/>
            </a:endParaRPr>
          </a:p>
        </p:txBody>
      </p:sp>
      <p:pic>
        <p:nvPicPr>
          <p:cNvPr id="164866" name="Picture 3"/>
          <p:cNvPicPr>
            <a:picLocks noChangeAspect="1"/>
          </p:cNvPicPr>
          <p:nvPr/>
        </p:nvPicPr>
        <p:blipFill>
          <a:blip r:embed="rId1"/>
          <a:srcRect l="667" t="34583" r="3287" b="34836"/>
          <a:stretch>
            <a:fillRect/>
          </a:stretch>
        </p:blipFill>
        <p:spPr>
          <a:xfrm>
            <a:off x="612140" y="1628458"/>
            <a:ext cx="8191500" cy="1955800"/>
          </a:xfrm>
          <a:prstGeom prst="rect">
            <a:avLst/>
          </a:prstGeom>
          <a:noFill/>
          <a:ln w="57150" cap="flat" cmpd="thickThin">
            <a:solidFill>
              <a:schemeClr val="tx1"/>
            </a:solidFill>
            <a:prstDash val="solid"/>
            <a:miter/>
            <a:headEnd type="none" w="med" len="med"/>
            <a:tailEnd type="none" w="med" len="med"/>
          </a:ln>
        </p:spPr>
      </p:pic>
      <p:sp>
        <p:nvSpPr>
          <p:cNvPr id="164867" name="Text Box 4"/>
          <p:cNvSpPr txBox="1"/>
          <p:nvPr/>
        </p:nvSpPr>
        <p:spPr>
          <a:xfrm>
            <a:off x="879475" y="4508500"/>
            <a:ext cx="184150" cy="457200"/>
          </a:xfrm>
          <a:prstGeom prst="rect">
            <a:avLst/>
          </a:prstGeom>
          <a:noFill/>
          <a:ln w="28575">
            <a:noFill/>
          </a:ln>
        </p:spPr>
        <p:txBody>
          <a:bodyPr wrap="none" anchor="t" anchorCtr="0">
            <a:spAutoFit/>
          </a:bodyPr>
          <a:p>
            <a:pPr algn="ctr"/>
            <a:endParaRPr lang="zh-CN" altLang="en-US" sz="2400" dirty="0">
              <a:latin typeface="Tahoma" panose="020B0604030504040204" pitchFamily="34" charset="0"/>
              <a:ea typeface="宋体" panose="02010600030101010101" pitchFamily="2" charset="-122"/>
            </a:endParaRPr>
          </a:p>
        </p:txBody>
      </p:sp>
      <p:sp>
        <p:nvSpPr>
          <p:cNvPr id="164868" name="Text Box 5"/>
          <p:cNvSpPr txBox="1"/>
          <p:nvPr/>
        </p:nvSpPr>
        <p:spPr>
          <a:xfrm>
            <a:off x="2627313" y="4220845"/>
            <a:ext cx="1065212" cy="457200"/>
          </a:xfrm>
          <a:prstGeom prst="rect">
            <a:avLst/>
          </a:prstGeom>
          <a:noFill/>
          <a:ln w="28575">
            <a:noFill/>
          </a:ln>
        </p:spPr>
        <p:txBody>
          <a:bodyPr wrap="none" anchor="t" anchorCtr="0">
            <a:spAutoFit/>
          </a:bodyPr>
          <a:p>
            <a:pPr algn="ctr"/>
            <a:r>
              <a:rPr lang="en-US" altLang="zh-CN" sz="2400" dirty="0">
                <a:latin typeface="Tahoma" panose="020B0604030504040204" pitchFamily="34" charset="0"/>
                <a:sym typeface="Symbol" panose="05050102010706020507" pitchFamily="18" charset="2"/>
              </a:rPr>
              <a:t></a:t>
            </a:r>
            <a:r>
              <a:rPr lang="zh-CN" altLang="en-US" sz="2400" dirty="0">
                <a:latin typeface="Tahoma" panose="020B0604030504040204" pitchFamily="34" charset="0"/>
                <a:ea typeface="宋体" panose="02010600030101010101" pitchFamily="2" charset="-122"/>
                <a:sym typeface="Symbol" panose="05050102010706020507" pitchFamily="18" charset="2"/>
              </a:rPr>
              <a:t>＝</a:t>
            </a:r>
            <a:r>
              <a:rPr lang="en-US" altLang="zh-CN" sz="2400" dirty="0">
                <a:latin typeface="Tahoma" panose="020B0604030504040204" pitchFamily="34" charset="0"/>
                <a:sym typeface="Symbol" panose="05050102010706020507" pitchFamily="18" charset="2"/>
              </a:rPr>
              <a:t>10</a:t>
            </a:r>
            <a:endParaRPr lang="en-US" altLang="zh-CN" sz="2400" dirty="0">
              <a:latin typeface="Tahoma" panose="020B0604030504040204" pitchFamily="34" charset="0"/>
              <a:sym typeface="Symbol" panose="05050102010706020507" pitchFamily="18" charset="2"/>
            </a:endParaRPr>
          </a:p>
        </p:txBody>
      </p:sp>
    </p:spTree>
  </p:cSld>
  <p:clrMapOvr>
    <a:masterClrMapping/>
  </p:clrMapOvr>
  <p:transition>
    <p:fade thruBlk="1"/>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5.4</a:t>
            </a:r>
            <a:r>
              <a:rPr lang="en-US" altLang="zh-CN" b="1" dirty="0">
                <a:ea typeface="宋体" panose="02010600030101010101" pitchFamily="2" charset="-122"/>
              </a:rPr>
              <a:t> </a:t>
            </a:r>
            <a:r>
              <a:rPr lang="zh-CN" altLang="en-US" b="1" dirty="0">
                <a:ea typeface="宋体" panose="02010600030101010101" pitchFamily="2" charset="-122"/>
              </a:rPr>
              <a:t>工作集</a:t>
            </a:r>
            <a:endParaRPr lang="zh-CN" altLang="en-US" b="1" dirty="0">
              <a:ea typeface="宋体" panose="02010600030101010101" pitchFamily="2" charset="-122"/>
            </a:endParaRPr>
          </a:p>
        </p:txBody>
      </p:sp>
      <p:sp>
        <p:nvSpPr>
          <p:cNvPr id="165890" name="Rectangle 2"/>
          <p:cNvSpPr>
            <a:spLocks noGrp="1"/>
          </p:cNvSpPr>
          <p:nvPr>
            <p:ph type="body" sz="half" idx="1"/>
          </p:nvPr>
        </p:nvSpPr>
        <p:spPr>
          <a:xfrm>
            <a:off x="0" y="490855"/>
            <a:ext cx="8946515" cy="5909945"/>
          </a:xfrm>
        </p:spPr>
        <p:txBody>
          <a:bodyPr wrap="square" lIns="91440" tIns="45720" rIns="91440" bIns="45720" anchor="t" anchorCtr="0"/>
          <a:p>
            <a:pPr eaLnBrk="1" hangingPunct="1">
              <a:lnSpc>
                <a:spcPct val="90000"/>
              </a:lnSpc>
              <a:buClrTx/>
              <a:buSzTx/>
              <a:buFontTx/>
            </a:pPr>
            <a:r>
              <a:rPr lang="zh-CN" altLang="en-US" sz="2400" dirty="0"/>
              <a:t>工作集的性质：</a:t>
            </a:r>
            <a:endParaRPr lang="zh-CN" altLang="en-US" sz="2400" dirty="0"/>
          </a:p>
          <a:p>
            <a:pPr lvl="1" eaLnBrk="1" hangingPunct="1">
              <a:lnSpc>
                <a:spcPct val="90000"/>
              </a:lnSpc>
            </a:pPr>
            <a:r>
              <a:rPr lang="zh-CN" altLang="en-US" sz="2000" dirty="0"/>
              <a:t>随</a:t>
            </a:r>
            <a:r>
              <a:rPr lang="zh-CN" altLang="en-US" sz="2000" dirty="0">
                <a:sym typeface="Symbol" panose="05050102010706020507" pitchFamily="18" charset="2"/>
              </a:rPr>
              <a:t></a:t>
            </a:r>
            <a:r>
              <a:rPr lang="zh-CN" altLang="en-US" sz="2000" dirty="0"/>
              <a:t>单调递增：</a:t>
            </a:r>
            <a:r>
              <a:rPr lang="en-US" altLang="zh-CN" sz="2000" dirty="0"/>
              <a:t>W(t, </a:t>
            </a:r>
            <a:r>
              <a:rPr lang="en-US" altLang="zh-CN" sz="2000" dirty="0">
                <a:sym typeface="Symbol" panose="05050102010706020507" pitchFamily="18" charset="2"/>
              </a:rPr>
              <a:t></a:t>
            </a:r>
            <a:r>
              <a:rPr lang="en-US" altLang="zh-CN" sz="2000" dirty="0"/>
              <a:t>) </a:t>
            </a:r>
            <a:r>
              <a:rPr lang="en-US" altLang="zh-CN" sz="2000" dirty="0">
                <a:sym typeface="Symbol" panose="05050102010706020507" pitchFamily="18" charset="2"/>
              </a:rPr>
              <a:t></a:t>
            </a:r>
            <a:r>
              <a:rPr lang="en-US" altLang="zh-CN" sz="2000" dirty="0"/>
              <a:t> W(t, </a:t>
            </a:r>
            <a:r>
              <a:rPr lang="en-US" altLang="zh-CN" sz="2000" dirty="0">
                <a:sym typeface="Symbol" panose="05050102010706020507" pitchFamily="18" charset="2"/>
              </a:rPr>
              <a:t></a:t>
            </a:r>
            <a:r>
              <a:rPr lang="en-US" altLang="zh-CN" sz="2000" dirty="0"/>
              <a:t> + a)，</a:t>
            </a:r>
            <a:r>
              <a:rPr lang="zh-CN" altLang="en-US" sz="2000" dirty="0"/>
              <a:t>其中</a:t>
            </a:r>
            <a:r>
              <a:rPr lang="en-US" altLang="zh-CN" sz="2000" dirty="0"/>
              <a:t>a&gt;0；</a:t>
            </a:r>
            <a:endParaRPr lang="en-US" altLang="zh-CN" sz="2000" dirty="0"/>
          </a:p>
          <a:p>
            <a:pPr eaLnBrk="1" hangingPunct="1">
              <a:lnSpc>
                <a:spcPct val="90000"/>
              </a:lnSpc>
              <a:buClrTx/>
              <a:buSzTx/>
              <a:buFontTx/>
            </a:pPr>
            <a:r>
              <a:rPr lang="zh-CN" altLang="en-US" sz="2400" dirty="0"/>
              <a:t>工作集大小的变化：</a:t>
            </a:r>
            <a:endParaRPr lang="zh-CN" altLang="en-US" sz="2400" dirty="0"/>
          </a:p>
          <a:p>
            <a:pPr lvl="1" eaLnBrk="1" hangingPunct="1">
              <a:lnSpc>
                <a:spcPct val="90000"/>
              </a:lnSpc>
            </a:pPr>
            <a:r>
              <a:rPr lang="zh-CN" altLang="en-US" sz="2000" dirty="0"/>
              <a:t>进程开始执行后，随着访问新页面逐步建立较稳定的工作集。当内存访问的局部性区域的位置大致稳定时，工作集大小也大致稳定；局部性区域的位置改变时，工作集快速扩张和收缩过渡到下一个稳定值。</a:t>
            </a:r>
            <a:endParaRPr lang="zh-CN" altLang="en-US" sz="2000" dirty="0"/>
          </a:p>
          <a:p>
            <a:pPr eaLnBrk="1" hangingPunct="1">
              <a:lnSpc>
                <a:spcPct val="105000"/>
              </a:lnSpc>
              <a:buClrTx/>
              <a:buSzTx/>
              <a:buFontTx/>
            </a:pPr>
            <a:r>
              <a:rPr lang="zh-CN" altLang="en-US" sz="2400" dirty="0"/>
              <a:t>引入工作集的目的是依据进程在过去的一段时间内访问的页面来调整进程分配到的物理页框数目。即用过去预测未来。</a:t>
            </a:r>
            <a:endParaRPr lang="zh-CN" altLang="en-US" sz="2400" dirty="0"/>
          </a:p>
        </p:txBody>
      </p:sp>
      <p:graphicFrame>
        <p:nvGraphicFramePr>
          <p:cNvPr id="165891" name="Object 4"/>
          <p:cNvGraphicFramePr>
            <a:graphicFrameLocks noGrp="1" noChangeAspect="1"/>
          </p:cNvGraphicFramePr>
          <p:nvPr>
            <p:ph sz="half" idx="2"/>
          </p:nvPr>
        </p:nvGraphicFramePr>
        <p:xfrm>
          <a:off x="1908175" y="3717290"/>
          <a:ext cx="4824413" cy="2436813"/>
        </p:xfrm>
        <a:graphic>
          <a:graphicData uri="http://schemas.openxmlformats.org/presentationml/2006/ole">
            <mc:AlternateContent xmlns:mc="http://schemas.openxmlformats.org/markup-compatibility/2006">
              <mc:Choice xmlns:v="urn:schemas-microsoft-com:vml" Requires="v">
                <p:oleObj spid="_x0000_s3086" name="" r:id="rId1" imgW="4164965" imgH="2103120" progId="Visio.Drawing.6">
                  <p:embed/>
                </p:oleObj>
              </mc:Choice>
              <mc:Fallback>
                <p:oleObj name="" r:id="rId1" imgW="4164965" imgH="2103120" progId="Visio.Drawing.6">
                  <p:embed/>
                  <p:pic>
                    <p:nvPicPr>
                      <p:cNvPr id="0" name="图片 3085"/>
                      <p:cNvPicPr/>
                      <p:nvPr/>
                    </p:nvPicPr>
                    <p:blipFill>
                      <a:blip r:embed="rId2"/>
                      <a:stretch>
                        <a:fillRect/>
                      </a:stretch>
                    </p:blipFill>
                    <p:spPr>
                      <a:xfrm>
                        <a:off x="1908175" y="3717290"/>
                        <a:ext cx="4824413" cy="2436813"/>
                      </a:xfrm>
                      <a:prstGeom prst="rect">
                        <a:avLst/>
                      </a:prstGeom>
                      <a:solidFill>
                        <a:schemeClr val="bg1"/>
                      </a:solidFill>
                      <a:ln w="38100">
                        <a:miter/>
                      </a:ln>
                    </p:spPr>
                  </p:pic>
                </p:oleObj>
              </mc:Fallback>
            </mc:AlternateContent>
          </a:graphicData>
        </a:graphic>
      </p:graphicFrame>
    </p:spTree>
  </p:cSld>
  <p:clrMapOvr>
    <a:masterClrMapping/>
  </p:clrMapOvr>
  <p:transition>
    <p:fade thruBlk="1"/>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2"/>
          <p:cNvSpPr>
            <a:spLocks noGrp="1"/>
          </p:cNvSpPr>
          <p:nvPr>
            <p:ph idx="1"/>
          </p:nvPr>
        </p:nvSpPr>
        <p:spPr>
          <a:xfrm>
            <a:off x="71438" y="692150"/>
            <a:ext cx="8964612" cy="5708650"/>
          </a:xfrm>
        </p:spPr>
        <p:txBody>
          <a:bodyPr wrap="square" lIns="91440" tIns="45720" rIns="91440" bIns="45720" anchor="t" anchorCtr="0"/>
          <a:p>
            <a:pPr eaLnBrk="1" hangingPunct="1">
              <a:lnSpc>
                <a:spcPct val="90000"/>
              </a:lnSpc>
            </a:pPr>
            <a:r>
              <a:rPr lang="zh-CN" altLang="en-US" dirty="0"/>
              <a:t>利用工作集动态调整多道程序度：</a:t>
            </a:r>
            <a:endParaRPr lang="zh-CN" altLang="en-US" dirty="0"/>
          </a:p>
          <a:p>
            <a:pPr lvl="1" eaLnBrk="1" hangingPunct="1">
              <a:lnSpc>
                <a:spcPct val="90000"/>
              </a:lnSpc>
            </a:pPr>
            <a:r>
              <a:rPr lang="en-US" altLang="zh-CN" dirty="0"/>
              <a:t>OS</a:t>
            </a:r>
            <a:r>
              <a:rPr lang="zh-CN" altLang="en-US" dirty="0"/>
              <a:t>跟踪每个进程的工作集，并为进程分配大于其工作集的帧数。如果有空闲帧，可以启动另一个进程。</a:t>
            </a:r>
            <a:endParaRPr lang="zh-CN" altLang="en-US" dirty="0"/>
          </a:p>
          <a:p>
            <a:pPr lvl="1" eaLnBrk="1" hangingPunct="1">
              <a:lnSpc>
                <a:spcPct val="90000"/>
              </a:lnSpc>
            </a:pPr>
            <a:r>
              <a:rPr lang="zh-CN" altLang="en-US" dirty="0"/>
              <a:t>如果所有工作集之和大于可用帧总数，则</a:t>
            </a:r>
            <a:r>
              <a:rPr lang="en-US" altLang="zh-CN" dirty="0"/>
              <a:t>OS</a:t>
            </a:r>
            <a:r>
              <a:rPr lang="zh-CN" altLang="en-US" dirty="0"/>
              <a:t>选择挂起某个进程。</a:t>
            </a:r>
            <a:endParaRPr lang="zh-CN" altLang="en-US" dirty="0"/>
          </a:p>
          <a:p>
            <a:pPr lvl="1" eaLnBrk="1" hangingPunct="1">
              <a:lnSpc>
                <a:spcPct val="90000"/>
              </a:lnSpc>
            </a:pPr>
            <a:r>
              <a:rPr lang="zh-CN" altLang="en-US" dirty="0"/>
              <a:t>工作集策略防止了抖动，提高了多道程序的并发度。</a:t>
            </a:r>
            <a:endParaRPr lang="zh-CN" altLang="en-US" dirty="0"/>
          </a:p>
          <a:p>
            <a:pPr eaLnBrk="1" hangingPunct="1">
              <a:lnSpc>
                <a:spcPct val="90000"/>
              </a:lnSpc>
              <a:buNone/>
            </a:pPr>
            <a:r>
              <a:rPr lang="en-US" altLang="zh-CN" dirty="0"/>
              <a:t>. </a:t>
            </a:r>
            <a:r>
              <a:rPr lang="zh-CN" altLang="en-US" dirty="0"/>
              <a:t>困难：</a:t>
            </a:r>
            <a:endParaRPr lang="zh-CN" altLang="en-US" dirty="0"/>
          </a:p>
          <a:p>
            <a:pPr lvl="1" eaLnBrk="1" hangingPunct="1">
              <a:lnSpc>
                <a:spcPct val="90000"/>
              </a:lnSpc>
            </a:pPr>
            <a:r>
              <a:rPr lang="zh-CN" altLang="en-US" dirty="0"/>
              <a:t>工作集的过去变化未必能够预示工作集的将来大小或组成页面的变化；</a:t>
            </a:r>
            <a:endParaRPr lang="zh-CN" altLang="en-US" dirty="0"/>
          </a:p>
          <a:p>
            <a:pPr lvl="1" eaLnBrk="1" hangingPunct="1">
              <a:lnSpc>
                <a:spcPct val="90000"/>
              </a:lnSpc>
            </a:pPr>
            <a:r>
              <a:rPr lang="zh-CN" altLang="en-US" dirty="0"/>
              <a:t>记录工作集变化要求开销太大；</a:t>
            </a:r>
            <a:endParaRPr lang="zh-CN" altLang="en-US" dirty="0"/>
          </a:p>
          <a:p>
            <a:pPr lvl="1" eaLnBrk="1" hangingPunct="1">
              <a:lnSpc>
                <a:spcPct val="90000"/>
              </a:lnSpc>
            </a:pPr>
            <a:r>
              <a:rPr lang="zh-CN" altLang="en-US" dirty="0"/>
              <a:t>对工作集窗口大小</a:t>
            </a:r>
            <a:r>
              <a:rPr lang="zh-CN" altLang="en-US" dirty="0">
                <a:sym typeface="Symbol" panose="05050102010706020507" pitchFamily="18" charset="2"/>
              </a:rPr>
              <a:t></a:t>
            </a:r>
            <a:r>
              <a:rPr lang="zh-CN" altLang="en-US" dirty="0"/>
              <a:t>的取值难以优化，而且通常该值是不断变化的</a:t>
            </a:r>
            <a:endParaRPr lang="zh-CN" altLang="en-US" dirty="0"/>
          </a:p>
        </p:txBody>
      </p:sp>
      <p:sp>
        <p:nvSpPr>
          <p:cNvPr id="166914"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5.4</a:t>
            </a:r>
            <a:r>
              <a:rPr lang="en-US" altLang="zh-CN" b="1" dirty="0">
                <a:ea typeface="宋体" panose="02010600030101010101" pitchFamily="2" charset="-122"/>
              </a:rPr>
              <a:t> </a:t>
            </a:r>
            <a:r>
              <a:rPr lang="zh-CN" altLang="en-US" b="1" dirty="0">
                <a:ea typeface="宋体" panose="02010600030101010101" pitchFamily="2" charset="-122"/>
              </a:rPr>
              <a:t>工作集</a:t>
            </a:r>
            <a:endParaRPr lang="zh-CN" altLang="en-US" b="1" dirty="0">
              <a:ea typeface="宋体" panose="02010600030101010101" pitchFamily="2" charset="-122"/>
            </a:endParaRPr>
          </a:p>
        </p:txBody>
      </p:sp>
    </p:spTree>
  </p:cSld>
  <p:clrMapOvr>
    <a:masterClrMapping/>
  </p:clrMapOvr>
  <p:transition>
    <p:fade thruBlk="1"/>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5.4</a:t>
            </a: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抖动产生的原因和预防方法</a:t>
            </a:r>
            <a:endParaRPr lang="zh-CN" altLang="en-US" b="1" dirty="0">
              <a:latin typeface="宋体" panose="02010600030101010101" pitchFamily="2" charset="-122"/>
              <a:ea typeface="宋体" panose="02010600030101010101" pitchFamily="2" charset="-122"/>
            </a:endParaRPr>
          </a:p>
        </p:txBody>
      </p:sp>
      <p:sp>
        <p:nvSpPr>
          <p:cNvPr id="167938" name="Rectangle 3"/>
          <p:cNvSpPr>
            <a:spLocks noGrp="1"/>
          </p:cNvSpPr>
          <p:nvPr>
            <p:ph idx="1"/>
          </p:nvPr>
        </p:nvSpPr>
        <p:spPr>
          <a:xfrm>
            <a:off x="0" y="457200"/>
            <a:ext cx="9036050" cy="5943600"/>
          </a:xfrm>
        </p:spPr>
        <p:txBody>
          <a:bodyPr wrap="square" lIns="91440" tIns="45720" rIns="91440" bIns="45720" anchor="t" anchorCtr="0"/>
          <a:p>
            <a:pPr eaLnBrk="1" hangingPunct="1">
              <a:lnSpc>
                <a:spcPct val="90000"/>
              </a:lnSpc>
            </a:pPr>
            <a:r>
              <a:rPr lang="zh-CN" altLang="en-US" sz="2400" dirty="0"/>
              <a:t>抖动产生原因</a:t>
            </a:r>
            <a:endParaRPr lang="zh-CN" altLang="en-US" sz="2400" dirty="0"/>
          </a:p>
          <a:p>
            <a:pPr lvl="1" eaLnBrk="1" hangingPunct="1">
              <a:lnSpc>
                <a:spcPct val="90000"/>
              </a:lnSpc>
            </a:pPr>
            <a:r>
              <a:rPr lang="zh-CN" altLang="en-US" dirty="0"/>
              <a:t>随着驻留内存的进程数目增加，或者说进程并发度(</a:t>
            </a:r>
            <a:r>
              <a:rPr lang="en-US" altLang="zh-CN" dirty="0"/>
              <a:t>multiprogramming level)</a:t>
            </a:r>
            <a:r>
              <a:rPr lang="zh-CN" altLang="en-US" dirty="0"/>
              <a:t>的上升，处理器利用率先是上升，然后下降。</a:t>
            </a:r>
            <a:endParaRPr lang="zh-CN" altLang="en-US" dirty="0"/>
          </a:p>
          <a:p>
            <a:pPr lvl="1" eaLnBrk="1" hangingPunct="1">
              <a:lnSpc>
                <a:spcPct val="90000"/>
              </a:lnSpc>
            </a:pPr>
            <a:r>
              <a:rPr lang="zh-CN" altLang="en-US" dirty="0"/>
              <a:t>因为随着并发进程数目的增加，每个进程所分到的物理页框数不断减小，缺页率不断上升，使运行进程的大部分时间都用于</a:t>
            </a:r>
            <a:r>
              <a:rPr lang="zh-CN" altLang="en-US" dirty="0">
                <a:solidFill>
                  <a:srgbClr val="0000FF"/>
                </a:solidFill>
              </a:rPr>
              <a:t>页面置换</a:t>
            </a:r>
            <a:r>
              <a:rPr lang="zh-CN" altLang="en-US" dirty="0"/>
              <a:t>，而几乎不能完成任何有效的工作，即发生了</a:t>
            </a:r>
            <a:r>
              <a:rPr lang="zh-CN" altLang="en-US" dirty="0">
                <a:solidFill>
                  <a:srgbClr val="0000FF"/>
                </a:solidFill>
              </a:rPr>
              <a:t>抖动</a:t>
            </a:r>
            <a:r>
              <a:rPr lang="zh-CN" altLang="en-US" dirty="0"/>
              <a:t>。</a:t>
            </a:r>
            <a:endParaRPr lang="zh-CN" altLang="en-US" dirty="0"/>
          </a:p>
          <a:p>
            <a:pPr lvl="1" eaLnBrk="1" hangingPunct="1">
              <a:lnSpc>
                <a:spcPct val="90000"/>
              </a:lnSpc>
            </a:pPr>
            <a:r>
              <a:rPr lang="en-US" altLang="zh-CN" dirty="0"/>
              <a:t>OS</a:t>
            </a:r>
            <a:r>
              <a:rPr lang="zh-CN" altLang="en-US" dirty="0"/>
              <a:t>要选择一个适当的进程数目，以在并发水平和缺页率之间达到一个平衡。 </a:t>
            </a:r>
            <a:endParaRPr lang="zh-CN" altLang="en-US" dirty="0"/>
          </a:p>
        </p:txBody>
      </p:sp>
    </p:spTree>
  </p:cSld>
  <p:clrMapOvr>
    <a:masterClrMapping/>
  </p:clrMapOvr>
  <p:transition>
    <p:fade thruBlk="1"/>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Rectangle 2"/>
          <p:cNvSpPr>
            <a:spLocks noGrp="1"/>
          </p:cNvSpPr>
          <p:nvPr>
            <p:ph idx="1"/>
          </p:nvPr>
        </p:nvSpPr>
        <p:spPr>
          <a:xfrm>
            <a:off x="251460" y="621030"/>
            <a:ext cx="8404860" cy="5313045"/>
          </a:xfrm>
        </p:spPr>
        <p:txBody>
          <a:bodyPr wrap="square" lIns="91440" tIns="45720" rIns="91440" bIns="45720" anchor="t" anchorCtr="0"/>
          <a:p>
            <a:pPr algn="just" eaLnBrk="1" hangingPunct="1">
              <a:lnSpc>
                <a:spcPct val="90000"/>
              </a:lnSpc>
            </a:pPr>
            <a:r>
              <a:rPr lang="zh-CN" altLang="en-US" dirty="0"/>
              <a:t>抖动的预防</a:t>
            </a:r>
            <a:endParaRPr lang="zh-CN" altLang="en-US" dirty="0"/>
          </a:p>
          <a:p>
            <a:pPr lvl="1" algn="just" eaLnBrk="1" hangingPunct="1">
              <a:lnSpc>
                <a:spcPct val="90000"/>
              </a:lnSpc>
              <a:buNone/>
            </a:pPr>
            <a:r>
              <a:rPr lang="zh-CN" altLang="en-US" dirty="0"/>
              <a:t>（</a:t>
            </a:r>
            <a:r>
              <a:rPr lang="en-US" altLang="zh-CN" dirty="0"/>
              <a:t>1</a:t>
            </a:r>
            <a:r>
              <a:rPr lang="zh-CN" altLang="en-US" dirty="0"/>
              <a:t>）</a:t>
            </a:r>
            <a:r>
              <a:rPr lang="en-US" altLang="zh-CN" dirty="0"/>
              <a:t>CPU</a:t>
            </a:r>
            <a:r>
              <a:rPr lang="zh-CN" altLang="en-US" dirty="0"/>
              <a:t>调度程序中引入工作集算法。保证为每个进程分配的物理页框数能包括该进程当前的局部性。</a:t>
            </a:r>
            <a:endParaRPr lang="zh-CN" altLang="en-US" dirty="0"/>
          </a:p>
          <a:p>
            <a:pPr lvl="1" algn="just" eaLnBrk="1" hangingPunct="1">
              <a:lnSpc>
                <a:spcPct val="90000"/>
              </a:lnSpc>
              <a:buNone/>
            </a:pPr>
            <a:r>
              <a:rPr lang="zh-CN" altLang="en-US" dirty="0"/>
              <a:t>（</a:t>
            </a:r>
            <a:r>
              <a:rPr lang="en-US" altLang="zh-CN" dirty="0"/>
              <a:t>2</a:t>
            </a:r>
            <a:r>
              <a:rPr lang="zh-CN" altLang="en-US" dirty="0"/>
              <a:t>）挂起若干进程</a:t>
            </a:r>
            <a:endParaRPr lang="zh-CN" altLang="en-US" dirty="0"/>
          </a:p>
          <a:p>
            <a:pPr lvl="1" algn="just" eaLnBrk="1" hangingPunct="1">
              <a:lnSpc>
                <a:spcPct val="90000"/>
              </a:lnSpc>
              <a:buNone/>
            </a:pPr>
            <a:r>
              <a:rPr lang="zh-CN" altLang="en-US" dirty="0"/>
              <a:t>（</a:t>
            </a:r>
            <a:r>
              <a:rPr lang="en-US" altLang="zh-CN" dirty="0"/>
              <a:t>3</a:t>
            </a:r>
            <a:r>
              <a:rPr lang="zh-CN" altLang="en-US" dirty="0"/>
              <a:t>）采用局部置换策略，可以把抖动局限在较小的范围。但某进程发生抖动，会长时间处于磁盘</a:t>
            </a:r>
            <a:r>
              <a:rPr lang="en-US" altLang="zh-CN" dirty="0"/>
              <a:t>I/O</a:t>
            </a:r>
            <a:r>
              <a:rPr lang="zh-CN" altLang="en-US" dirty="0"/>
              <a:t>等待队列中，使其他进程的缺页中断处理时间加长。</a:t>
            </a:r>
            <a:endParaRPr lang="zh-CN" altLang="en-US" dirty="0"/>
          </a:p>
          <a:p>
            <a:pPr lvl="1" algn="just" eaLnBrk="1" hangingPunct="1">
              <a:lnSpc>
                <a:spcPct val="90000"/>
              </a:lnSpc>
              <a:buNone/>
            </a:pPr>
            <a:r>
              <a:rPr lang="zh-CN" altLang="en-US" dirty="0"/>
              <a:t>（</a:t>
            </a:r>
            <a:r>
              <a:rPr lang="en-US" altLang="zh-CN" dirty="0"/>
              <a:t>4</a:t>
            </a:r>
            <a:r>
              <a:rPr lang="zh-CN" altLang="en-US" dirty="0"/>
              <a:t>）</a:t>
            </a:r>
            <a:r>
              <a:rPr lang="en-US" altLang="zh-CN" dirty="0"/>
              <a:t>L=S </a:t>
            </a:r>
            <a:r>
              <a:rPr lang="zh-CN" altLang="en-US" dirty="0"/>
              <a:t>准则</a:t>
            </a:r>
            <a:endParaRPr lang="zh-CN" altLang="en-US" dirty="0"/>
          </a:p>
          <a:p>
            <a:pPr lvl="2" algn="just" eaLnBrk="1" hangingPunct="1">
              <a:lnSpc>
                <a:spcPct val="90000"/>
              </a:lnSpc>
            </a:pPr>
            <a:r>
              <a:rPr lang="en-US" altLang="zh-CN" dirty="0"/>
              <a:t>Denning</a:t>
            </a:r>
            <a:r>
              <a:rPr lang="zh-CN" altLang="en-US" dirty="0"/>
              <a:t>在</a:t>
            </a:r>
            <a:r>
              <a:rPr lang="en-US" altLang="zh-CN" dirty="0"/>
              <a:t>1980</a:t>
            </a:r>
            <a:r>
              <a:rPr lang="zh-CN" altLang="en-US" dirty="0"/>
              <a:t>年提出，用于调整多道程序度，使</a:t>
            </a:r>
            <a:r>
              <a:rPr lang="zh-CN" altLang="en-US" dirty="0">
                <a:solidFill>
                  <a:srgbClr val="C00000"/>
                </a:solidFill>
              </a:rPr>
              <a:t>产生缺页的时间（</a:t>
            </a:r>
            <a:r>
              <a:rPr lang="en-US" altLang="zh-CN" dirty="0">
                <a:solidFill>
                  <a:srgbClr val="C00000"/>
                </a:solidFill>
              </a:rPr>
              <a:t>L</a:t>
            </a:r>
            <a:r>
              <a:rPr lang="zh-CN" altLang="en-US" dirty="0">
                <a:solidFill>
                  <a:srgbClr val="C00000"/>
                </a:solidFill>
              </a:rPr>
              <a:t>）</a:t>
            </a:r>
            <a:r>
              <a:rPr lang="zh-CN" altLang="en-US" dirty="0"/>
              <a:t>等于</a:t>
            </a:r>
            <a:r>
              <a:rPr lang="zh-CN" altLang="en-US" dirty="0">
                <a:solidFill>
                  <a:srgbClr val="C00000"/>
                </a:solidFill>
              </a:rPr>
              <a:t>系统处理进程缺页的平均时间（</a:t>
            </a:r>
            <a:r>
              <a:rPr lang="en-US" altLang="zh-CN" dirty="0">
                <a:solidFill>
                  <a:srgbClr val="C00000"/>
                </a:solidFill>
              </a:rPr>
              <a:t>S</a:t>
            </a:r>
            <a:r>
              <a:rPr lang="zh-CN" altLang="en-US" dirty="0">
                <a:solidFill>
                  <a:srgbClr val="C00000"/>
                </a:solidFill>
              </a:rPr>
              <a:t>）</a:t>
            </a:r>
            <a:r>
              <a:rPr lang="zh-CN" altLang="en-US" dirty="0"/>
              <a:t>。理论和实践表明，此时</a:t>
            </a:r>
            <a:r>
              <a:rPr lang="en-US" altLang="zh-CN" dirty="0"/>
              <a:t>CPU</a:t>
            </a:r>
            <a:r>
              <a:rPr lang="zh-CN" altLang="en-US" dirty="0"/>
              <a:t>利用率最好。</a:t>
            </a:r>
            <a:endParaRPr lang="zh-CN" altLang="en-US" dirty="0"/>
          </a:p>
          <a:p>
            <a:pPr lvl="2" algn="just" eaLnBrk="1" hangingPunct="1">
              <a:lnSpc>
                <a:spcPct val="90000"/>
              </a:lnSpc>
            </a:pPr>
            <a:r>
              <a:rPr lang="zh-CN" altLang="en-US" dirty="0"/>
              <a:t>解决抖动并不是分配给每个进程的页框越多越好。因为每个进程都有当前的局部性，分配给它的页框只要能包括它当前的局部性就是最佳的，即工作集。</a:t>
            </a:r>
            <a:endParaRPr lang="zh-CN" altLang="en-US" dirty="0"/>
          </a:p>
        </p:txBody>
      </p:sp>
      <p:sp>
        <p:nvSpPr>
          <p:cNvPr id="168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5.4  </a:t>
            </a:r>
            <a:r>
              <a:rPr lang="zh-CN" altLang="en-US" b="1" dirty="0">
                <a:latin typeface="宋体" panose="02010600030101010101" pitchFamily="2" charset="-122"/>
                <a:ea typeface="宋体" panose="02010600030101010101" pitchFamily="2" charset="-122"/>
              </a:rPr>
              <a:t>抖动产生的原因和预防方法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Rectangle 2"/>
          <p:cNvSpPr>
            <a:spLocks noGrp="1"/>
          </p:cNvSpPr>
          <p:nvPr>
            <p:ph idx="1"/>
          </p:nvPr>
        </p:nvSpPr>
        <p:spPr/>
        <p:txBody>
          <a:bodyPr wrap="square" lIns="91440" tIns="45720" rIns="91440" bIns="45720" anchor="t" anchorCtr="0"/>
          <a:p>
            <a:pPr eaLnBrk="1" hangingPunct="1"/>
            <a:r>
              <a:rPr lang="zh-CN" altLang="en-US" dirty="0"/>
              <a:t>例：当系统发生抖动时，可以采取的有效措施是：</a:t>
            </a:r>
            <a:endParaRPr lang="zh-CN" altLang="en-US" dirty="0"/>
          </a:p>
          <a:p>
            <a:pPr eaLnBrk="1" hangingPunct="1"/>
            <a:r>
              <a:rPr lang="en-US" altLang="zh-CN" dirty="0"/>
              <a:t>A </a:t>
            </a:r>
            <a:r>
              <a:rPr lang="zh-CN" altLang="en-US" dirty="0"/>
              <a:t>撤销部分进程</a:t>
            </a:r>
            <a:endParaRPr lang="zh-CN" altLang="en-US" dirty="0"/>
          </a:p>
          <a:p>
            <a:pPr eaLnBrk="1" hangingPunct="1"/>
            <a:r>
              <a:rPr lang="en-US" altLang="zh-CN" dirty="0"/>
              <a:t>B </a:t>
            </a:r>
            <a:r>
              <a:rPr lang="zh-CN" altLang="en-US" dirty="0"/>
              <a:t>增加磁盘交换区的容量</a:t>
            </a:r>
            <a:endParaRPr lang="zh-CN" altLang="en-US" dirty="0"/>
          </a:p>
          <a:p>
            <a:pPr eaLnBrk="1" hangingPunct="1"/>
            <a:r>
              <a:rPr lang="en-US" altLang="zh-CN" dirty="0"/>
              <a:t>C </a:t>
            </a:r>
            <a:r>
              <a:rPr lang="zh-CN" altLang="en-US" dirty="0"/>
              <a:t>提高用户进程的优先级</a:t>
            </a:r>
            <a:endParaRPr lang="zh-CN" altLang="en-US" dirty="0"/>
          </a:p>
        </p:txBody>
      </p:sp>
      <p:sp>
        <p:nvSpPr>
          <p:cNvPr id="168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5.4  </a:t>
            </a:r>
            <a:r>
              <a:rPr lang="zh-CN" altLang="en-US" b="1" dirty="0">
                <a:latin typeface="宋体" panose="02010600030101010101" pitchFamily="2" charset="-122"/>
                <a:ea typeface="宋体" panose="02010600030101010101" pitchFamily="2" charset="-122"/>
              </a:rPr>
              <a:t>抖动产生的原因和预防方法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53602" name="Rectangle 3"/>
          <p:cNvSpPr>
            <a:spLocks noGrp="1"/>
          </p:cNvSpPr>
          <p:nvPr>
            <p:ph idx="1"/>
          </p:nvPr>
        </p:nvSpPr>
        <p:spPr>
          <a:xfrm>
            <a:off x="0" y="457200"/>
            <a:ext cx="9144000" cy="5924550"/>
          </a:xfrm>
        </p:spPr>
        <p:txBody>
          <a:bodyPr wrap="square" lIns="91440" tIns="45720" rIns="91440" bIns="45720" anchor="t" anchorCtr="0"/>
          <a:p>
            <a:r>
              <a:rPr lang="zh-CN" altLang="zh-CN" sz="2400" dirty="0"/>
              <a:t>请求分页管理系统中，页面大小</a:t>
            </a:r>
            <a:r>
              <a:rPr lang="en-US" altLang="zh-CN" sz="2400" dirty="0"/>
              <a:t>1KB</a:t>
            </a:r>
            <a:r>
              <a:rPr lang="zh-CN" altLang="zh-CN" sz="2400" dirty="0"/>
              <a:t>，采用固定分配局部置换策略。访存一次时间为</a:t>
            </a:r>
            <a:r>
              <a:rPr lang="en-US" altLang="zh-CN" sz="2400" dirty="0"/>
              <a:t>50ns</a:t>
            </a:r>
            <a:r>
              <a:rPr lang="zh-CN" altLang="zh-CN" sz="2400" dirty="0"/>
              <a:t>，访快表一次的时间为</a:t>
            </a:r>
            <a:r>
              <a:rPr lang="en-US" altLang="zh-CN" sz="2400" dirty="0"/>
              <a:t>10ns</a:t>
            </a:r>
            <a:r>
              <a:rPr lang="zh-CN" altLang="zh-CN" sz="2400" dirty="0"/>
              <a:t>，处理一次缺页的平均时间为</a:t>
            </a:r>
            <a:r>
              <a:rPr lang="en-US" altLang="zh-CN" sz="2400" dirty="0"/>
              <a:t>50ms</a:t>
            </a:r>
            <a:r>
              <a:rPr lang="zh-CN" altLang="zh-CN" sz="2400" dirty="0"/>
              <a:t>（已包括更新</a:t>
            </a:r>
            <a:r>
              <a:rPr lang="en-US" altLang="zh-CN" sz="2400" dirty="0"/>
              <a:t>TLB</a:t>
            </a:r>
            <a:r>
              <a:rPr lang="zh-CN" altLang="zh-CN" sz="2400" dirty="0"/>
              <a:t>和页表的时间）。设快表初始为空，快表未命中时，忽略快表的更新时间。系统为某进程分配</a:t>
            </a:r>
            <a:r>
              <a:rPr lang="en-US" altLang="zh-CN" sz="2400" dirty="0"/>
              <a:t>3</a:t>
            </a:r>
            <a:r>
              <a:rPr lang="zh-CN" altLang="zh-CN" sz="2400" dirty="0"/>
              <a:t>个页框，其页表如表</a:t>
            </a:r>
            <a:r>
              <a:rPr lang="en-US" altLang="zh-CN" sz="2400" dirty="0"/>
              <a:t>2</a:t>
            </a:r>
            <a:r>
              <a:rPr lang="zh-CN" altLang="zh-CN" sz="2400" dirty="0"/>
              <a:t>所示。设该进程有逻辑地址访问序列</a:t>
            </a:r>
            <a:r>
              <a:rPr lang="en-US" altLang="zh-CN" sz="2400" dirty="0"/>
              <a:t>256H</a:t>
            </a:r>
            <a:r>
              <a:rPr lang="zh-CN" altLang="zh-CN" sz="2400" dirty="0"/>
              <a:t>、</a:t>
            </a:r>
            <a:r>
              <a:rPr lang="en-US" altLang="zh-CN" sz="2400" dirty="0"/>
              <a:t>D65H</a:t>
            </a:r>
            <a:r>
              <a:rPr lang="zh-CN" altLang="zh-CN" sz="2400" dirty="0"/>
              <a:t>、</a:t>
            </a:r>
            <a:r>
              <a:rPr lang="en-US" altLang="zh-CN" sz="2400" dirty="0"/>
              <a:t>AB7H</a:t>
            </a:r>
            <a:r>
              <a:rPr lang="zh-CN" altLang="zh-CN" sz="2400" dirty="0"/>
              <a:t>、</a:t>
            </a:r>
            <a:r>
              <a:rPr lang="en-US" altLang="zh-CN" sz="2400" dirty="0"/>
              <a:t>456H</a:t>
            </a:r>
            <a:r>
              <a:rPr lang="zh-CN" altLang="zh-CN" sz="2400" dirty="0"/>
              <a:t>、</a:t>
            </a:r>
            <a:r>
              <a:rPr lang="en-US" altLang="zh-CN" sz="2400" dirty="0"/>
              <a:t>6B7H</a:t>
            </a:r>
            <a:r>
              <a:rPr lang="zh-CN" altLang="zh-CN" sz="2400" dirty="0"/>
              <a:t>（十六进制表示），若采用</a:t>
            </a:r>
            <a:r>
              <a:rPr lang="en-US" altLang="zh-CN" sz="2400" dirty="0"/>
              <a:t>CLOCK</a:t>
            </a:r>
            <a:r>
              <a:rPr lang="zh-CN" altLang="zh-CN" sz="2400" dirty="0"/>
              <a:t>置换算法（查询被置换页的指针初始在</a:t>
            </a:r>
            <a:r>
              <a:rPr lang="en-US" altLang="zh-CN" sz="2400" dirty="0"/>
              <a:t>0</a:t>
            </a:r>
            <a:r>
              <a:rPr lang="zh-CN" altLang="zh-CN" sz="2400" dirty="0"/>
              <a:t>号页，查找顺序按表由上至下），请问：</a:t>
            </a:r>
            <a:endParaRPr lang="zh-CN" altLang="zh-CN" sz="2400" dirty="0"/>
          </a:p>
          <a:p>
            <a:r>
              <a:rPr lang="zh-CN" altLang="zh-CN" sz="2400" dirty="0"/>
              <a:t>（</a:t>
            </a:r>
            <a:r>
              <a:rPr lang="en-US" altLang="zh-CN" sz="2400" dirty="0"/>
              <a:t>1</a:t>
            </a:r>
            <a:r>
              <a:rPr lang="zh-CN" altLang="zh-CN" sz="2400" dirty="0"/>
              <a:t>）遵循上述地址访问序列，访问虚地址</a:t>
            </a:r>
            <a:r>
              <a:rPr lang="en-US" altLang="zh-CN" sz="2400" dirty="0"/>
              <a:t>256H</a:t>
            </a:r>
            <a:r>
              <a:rPr lang="zh-CN" altLang="zh-CN" sz="2400" dirty="0"/>
              <a:t>、</a:t>
            </a:r>
            <a:r>
              <a:rPr lang="en-US" altLang="zh-CN" sz="2400" dirty="0"/>
              <a:t>D65H</a:t>
            </a:r>
            <a:r>
              <a:rPr lang="zh-CN" altLang="zh-CN" sz="2400" dirty="0"/>
              <a:t>、</a:t>
            </a:r>
            <a:r>
              <a:rPr lang="en-US" altLang="zh-CN" sz="2400" dirty="0"/>
              <a:t>6B7H</a:t>
            </a:r>
            <a:r>
              <a:rPr lang="zh-CN" altLang="zh-CN" sz="2400" dirty="0"/>
              <a:t>各需多少时间？</a:t>
            </a:r>
            <a:endParaRPr lang="zh-CN" altLang="zh-CN" sz="2400" dirty="0"/>
          </a:p>
          <a:p>
            <a:r>
              <a:rPr lang="zh-CN" altLang="zh-CN" sz="2400" dirty="0"/>
              <a:t>（</a:t>
            </a:r>
            <a:r>
              <a:rPr lang="en-US" altLang="zh-CN" sz="2400" dirty="0"/>
              <a:t>2</a:t>
            </a:r>
            <a:r>
              <a:rPr lang="zh-CN" altLang="zh-CN" sz="2400" dirty="0"/>
              <a:t>）遵循题目中给出的地址访问序列，写出逻辑地址</a:t>
            </a:r>
            <a:r>
              <a:rPr lang="en-US" altLang="zh-CN" sz="2400" dirty="0"/>
              <a:t>256H</a:t>
            </a:r>
            <a:r>
              <a:rPr lang="zh-CN" altLang="zh-CN" sz="2400" dirty="0"/>
              <a:t>、</a:t>
            </a:r>
            <a:r>
              <a:rPr lang="en-US" altLang="zh-CN" sz="2400" dirty="0"/>
              <a:t>D65H</a:t>
            </a:r>
            <a:r>
              <a:rPr lang="zh-CN" altLang="zh-CN" sz="2400" dirty="0"/>
              <a:t>、</a:t>
            </a:r>
            <a:r>
              <a:rPr lang="en-US" altLang="zh-CN" sz="2400" dirty="0"/>
              <a:t>456H</a:t>
            </a:r>
            <a:r>
              <a:rPr lang="zh-CN" altLang="zh-CN" sz="2400" dirty="0"/>
              <a:t>对应的物理地址（十六进制表示）。</a:t>
            </a:r>
            <a:endParaRPr lang="zh-CN" altLang="en-US" sz="2400" dirty="0"/>
          </a:p>
        </p:txBody>
      </p:sp>
      <p:graphicFrame>
        <p:nvGraphicFramePr>
          <p:cNvPr id="2" name="表格 1"/>
          <p:cNvGraphicFramePr>
            <a:graphicFrameLocks noGrp="1"/>
          </p:cNvGraphicFramePr>
          <p:nvPr/>
        </p:nvGraphicFramePr>
        <p:xfrm>
          <a:off x="2627313" y="5157788"/>
          <a:ext cx="3384550" cy="1368425"/>
        </p:xfrm>
        <a:graphic>
          <a:graphicData uri="http://schemas.openxmlformats.org/drawingml/2006/table">
            <a:tbl>
              <a:tblPr firstRow="1" firstCol="1" lastRow="1" lastCol="1" bandRow="1" bandCol="1">
                <a:tableStyleId>{5C22544A-7EE6-4342-B048-85BDC9FD1C3A}</a:tableStyleId>
              </a:tblPr>
              <a:tblGrid>
                <a:gridCol w="895864"/>
                <a:gridCol w="1244256"/>
                <a:gridCol w="1244256"/>
              </a:tblGrid>
              <a:tr h="342038">
                <a:tc>
                  <a:txBody>
                    <a:bodyPr/>
                    <a:lstStyle/>
                    <a:p>
                      <a:pPr algn="just">
                        <a:spcAft>
                          <a:spcPts val="0"/>
                        </a:spcAft>
                      </a:pPr>
                      <a:r>
                        <a:rPr lang="zh-CN" sz="2000" kern="100">
                          <a:solidFill>
                            <a:schemeClr val="tx1"/>
                          </a:solidFill>
                          <a:effectLst/>
                        </a:rPr>
                        <a:t>页号</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2000" kern="100">
                          <a:solidFill>
                            <a:schemeClr val="tx1"/>
                          </a:solidFill>
                          <a:effectLst/>
                        </a:rPr>
                        <a:t>页框号</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2000" kern="100">
                          <a:solidFill>
                            <a:schemeClr val="tx1"/>
                          </a:solidFill>
                          <a:effectLst/>
                        </a:rPr>
                        <a:t>访问位</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038">
                <a:tc>
                  <a:txBody>
                    <a:bodyPr/>
                    <a:lstStyle/>
                    <a:p>
                      <a:pPr algn="just">
                        <a:spcAft>
                          <a:spcPts val="0"/>
                        </a:spcAft>
                      </a:pPr>
                      <a:r>
                        <a:rPr lang="en-US" sz="2000" kern="100">
                          <a:solidFill>
                            <a:schemeClr val="tx1"/>
                          </a:solidFill>
                          <a:effectLst/>
                        </a:rPr>
                        <a:t>0</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6</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1</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038">
                <a:tc>
                  <a:txBody>
                    <a:bodyPr/>
                    <a:lstStyle/>
                    <a:p>
                      <a:pPr algn="just">
                        <a:spcAft>
                          <a:spcPts val="0"/>
                        </a:spcAft>
                      </a:pPr>
                      <a:r>
                        <a:rPr lang="en-US" sz="2000" kern="100">
                          <a:solidFill>
                            <a:schemeClr val="tx1"/>
                          </a:solidFill>
                          <a:effectLst/>
                        </a:rPr>
                        <a:t>1</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7</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0</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038">
                <a:tc>
                  <a:txBody>
                    <a:bodyPr/>
                    <a:lstStyle/>
                    <a:p>
                      <a:pPr algn="just">
                        <a:spcAft>
                          <a:spcPts val="0"/>
                        </a:spcAft>
                      </a:pPr>
                      <a:r>
                        <a:rPr lang="en-US" sz="2000" kern="100">
                          <a:solidFill>
                            <a:schemeClr val="tx1"/>
                          </a:solidFill>
                          <a:effectLst/>
                        </a:rPr>
                        <a:t>2</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a:solidFill>
                            <a:schemeClr val="tx1"/>
                          </a:solidFill>
                          <a:effectLst/>
                        </a:rPr>
                        <a:t>4</a:t>
                      </a:r>
                      <a:endParaRPr lang="zh-CN" sz="2000" kern="10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2000" kern="100" dirty="0">
                          <a:solidFill>
                            <a:schemeClr val="tx1"/>
                          </a:solidFill>
                          <a:effectLst/>
                        </a:rPr>
                        <a:t>0</a:t>
                      </a:r>
                      <a:endParaRPr lang="zh-CN" sz="2000" kern="100" dirty="0">
                        <a:solidFill>
                          <a:schemeClr val="tx1"/>
                        </a:solidFill>
                        <a:effectLst/>
                        <a:latin typeface="Times New Roman" panose="02020603050405020304"/>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从写程序到</a:t>
            </a:r>
            <a:r>
              <a:rPr lang="zh-CN" altLang="en-US" sz="2400"/>
              <a:t>程序运行</a:t>
            </a:r>
            <a:endParaRPr lang="zh-CN" altLang="en-US" sz="2400"/>
          </a:p>
        </p:txBody>
      </p:sp>
      <p:pic>
        <p:nvPicPr>
          <p:cNvPr id="3" name="图片 2"/>
          <p:cNvPicPr>
            <a:picLocks noChangeAspect="1"/>
          </p:cNvPicPr>
          <p:nvPr/>
        </p:nvPicPr>
        <p:blipFill>
          <a:blip r:embed="rId1"/>
          <a:stretch>
            <a:fillRect/>
          </a:stretch>
        </p:blipFill>
        <p:spPr>
          <a:xfrm>
            <a:off x="107315" y="836295"/>
            <a:ext cx="8918575" cy="3037205"/>
          </a:xfrm>
          <a:prstGeom prst="rect">
            <a:avLst/>
          </a:prstGeom>
        </p:spPr>
      </p:pic>
      <p:sp>
        <p:nvSpPr>
          <p:cNvPr id="4" name="文本框 3"/>
          <p:cNvSpPr txBox="1"/>
          <p:nvPr/>
        </p:nvSpPr>
        <p:spPr>
          <a:xfrm>
            <a:off x="64770" y="4112895"/>
            <a:ext cx="8971280" cy="1476375"/>
          </a:xfrm>
          <a:prstGeom prst="rect">
            <a:avLst/>
          </a:prstGeom>
          <a:noFill/>
        </p:spPr>
        <p:txBody>
          <a:bodyPr wrap="square" rtlCol="0">
            <a:spAutoFit/>
          </a:bodyPr>
          <a:p>
            <a:r>
              <a:rPr lang="zh-CN" altLang="en-US"/>
              <a:t>编译：由编译程序将用户源代码编译成若干个目标模块（编译就是把高级语言</a:t>
            </a:r>
            <a:r>
              <a:rPr lang="zh-CN" altLang="en-US">
                <a:solidFill>
                  <a:srgbClr val="C00000"/>
                </a:solidFill>
              </a:rPr>
              <a:t>翻译为机器语言</a:t>
            </a:r>
            <a:r>
              <a:rPr lang="zh-CN" altLang="en-US"/>
              <a:t>）</a:t>
            </a:r>
            <a:endParaRPr lang="zh-CN" altLang="en-US"/>
          </a:p>
          <a:p>
            <a:r>
              <a:rPr lang="zh-CN" altLang="en-US"/>
              <a:t>链接：由链接程序将编译后形成的一组目标模块，以及所需库函数链接在一起，形成一个完整的</a:t>
            </a:r>
            <a:r>
              <a:rPr lang="zh-CN" altLang="en-US"/>
              <a:t>装入模块。</a:t>
            </a:r>
            <a:endParaRPr lang="zh-CN" altLang="en-US"/>
          </a:p>
          <a:p>
            <a:r>
              <a:rPr lang="zh-CN" altLang="en-US"/>
              <a:t>装入（装载）：由装入程序将装入模块装入内存</a:t>
            </a:r>
            <a:r>
              <a:rPr lang="zh-CN" altLang="en-US"/>
              <a:t>运行</a:t>
            </a:r>
            <a:endParaRPr lang="zh-CN" altLang="en-US"/>
          </a:p>
        </p:txBody>
      </p:sp>
    </p:spTree>
  </p:cSld>
  <p:clrMapOvr>
    <a:masterClrMapping/>
  </p:clrMapOvr>
  <p:transition>
    <p:fade thruBlk="1"/>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Rectangle 2"/>
          <p:cNvSpPr>
            <a:spLocks noGrp="1"/>
          </p:cNvSpPr>
          <p:nvPr>
            <p:ph type="body" sz="half" idx="1"/>
          </p:nvPr>
        </p:nvSpPr>
        <p:spPr>
          <a:xfrm>
            <a:off x="539750" y="547688"/>
            <a:ext cx="7989888" cy="5538787"/>
          </a:xfrm>
        </p:spPr>
        <p:txBody>
          <a:bodyPr wrap="square" lIns="91440" tIns="45720" rIns="91440" bIns="45720" anchor="t" anchorCtr="0"/>
          <a:p>
            <a:pPr eaLnBrk="1" hangingPunct="1">
              <a:buClrTx/>
              <a:buSzTx/>
              <a:buFontTx/>
              <a:buNone/>
            </a:pPr>
            <a:r>
              <a:rPr lang="zh-CN" altLang="en-US" sz="2400" dirty="0"/>
              <a:t>例</a:t>
            </a:r>
            <a:r>
              <a:rPr lang="en-US" altLang="zh-CN" sz="2400" dirty="0"/>
              <a:t>2</a:t>
            </a:r>
            <a:r>
              <a:rPr lang="zh-CN" altLang="en-US" sz="2400" dirty="0"/>
              <a:t>：请求分页管理系统中，某进程的页表如下：</a:t>
            </a:r>
            <a:endParaRPr lang="zh-CN" altLang="en-US" sz="2400" dirty="0"/>
          </a:p>
          <a:p>
            <a:pPr eaLnBrk="1" hangingPunct="1">
              <a:buClrTx/>
              <a:buSzTx/>
              <a:buFontTx/>
            </a:pPr>
            <a:r>
              <a:rPr lang="zh-CN" altLang="en-US" sz="2400" dirty="0"/>
              <a:t>页面大小</a:t>
            </a:r>
            <a:r>
              <a:rPr lang="en-US" altLang="zh-CN" sz="2400" dirty="0"/>
              <a:t>4KB</a:t>
            </a:r>
            <a:r>
              <a:rPr lang="zh-CN" altLang="en-US" sz="2400" dirty="0"/>
              <a:t>，访存一次时间为</a:t>
            </a:r>
            <a:r>
              <a:rPr lang="en-US" altLang="zh-CN" sz="2400" dirty="0"/>
              <a:t>100ns</a:t>
            </a:r>
            <a:r>
              <a:rPr lang="zh-CN" altLang="en-US" sz="2400" dirty="0"/>
              <a:t>，访快表一次的时间为</a:t>
            </a:r>
            <a:r>
              <a:rPr lang="en-US" altLang="zh-CN" sz="2400" dirty="0"/>
              <a:t>10ns</a:t>
            </a:r>
            <a:r>
              <a:rPr lang="zh-CN" altLang="en-US" sz="2400" dirty="0"/>
              <a:t>，处理一次缺页的平均时间为</a:t>
            </a:r>
            <a:r>
              <a:rPr lang="en-US" altLang="zh-CN" sz="2400" dirty="0"/>
              <a:t>10</a:t>
            </a:r>
            <a:r>
              <a:rPr lang="en-US" altLang="zh-CN" sz="2400" baseline="30000" dirty="0"/>
              <a:t>8</a:t>
            </a:r>
            <a:r>
              <a:rPr lang="en-US" altLang="zh-CN" sz="2400" dirty="0"/>
              <a:t>ns</a:t>
            </a:r>
            <a:r>
              <a:rPr lang="zh-CN" altLang="en-US" sz="2400" dirty="0"/>
              <a:t>（已包括更新</a:t>
            </a:r>
            <a:r>
              <a:rPr lang="en-US" altLang="zh-CN" sz="2400" dirty="0"/>
              <a:t>TLB</a:t>
            </a:r>
            <a:r>
              <a:rPr lang="zh-CN" altLang="en-US" sz="2400" dirty="0"/>
              <a:t>和页表的时间），进程的驻留集大小固定为</a:t>
            </a:r>
            <a:r>
              <a:rPr lang="en-US" altLang="zh-CN" sz="2400" dirty="0"/>
              <a:t>2</a:t>
            </a:r>
            <a:r>
              <a:rPr lang="zh-CN" altLang="en-US" sz="2400" dirty="0"/>
              <a:t>，采用</a:t>
            </a:r>
            <a:r>
              <a:rPr lang="en-US" altLang="zh-CN" sz="2400" dirty="0"/>
              <a:t>LRU</a:t>
            </a:r>
            <a:r>
              <a:rPr lang="zh-CN" altLang="en-US" sz="2400" dirty="0"/>
              <a:t>置换算法和局部置换策略。设</a:t>
            </a:r>
            <a:r>
              <a:rPr lang="en-US" altLang="zh-CN" sz="2400" dirty="0"/>
              <a:t>TLB</a:t>
            </a:r>
            <a:r>
              <a:rPr lang="zh-CN" altLang="en-US" sz="2400" dirty="0"/>
              <a:t>初始为空；</a:t>
            </a:r>
            <a:r>
              <a:rPr lang="en-US" altLang="zh-CN" sz="2400" dirty="0"/>
              <a:t>TLB</a:t>
            </a:r>
            <a:r>
              <a:rPr lang="zh-CN" altLang="en-US" sz="2400" dirty="0"/>
              <a:t>未命中时，忽略</a:t>
            </a:r>
            <a:r>
              <a:rPr lang="en-US" altLang="zh-CN" sz="2400" dirty="0"/>
              <a:t>TLB</a:t>
            </a:r>
            <a:r>
              <a:rPr lang="zh-CN" altLang="en-US" sz="2400" dirty="0"/>
              <a:t>的更新时间。设有虚地址访问序列</a:t>
            </a:r>
            <a:r>
              <a:rPr lang="en-US" altLang="zh-CN" sz="2400" dirty="0"/>
              <a:t>2362H</a:t>
            </a:r>
            <a:r>
              <a:rPr lang="zh-CN" altLang="en-US" sz="2400" dirty="0"/>
              <a:t>、</a:t>
            </a:r>
            <a:r>
              <a:rPr lang="en-US" altLang="zh-CN" sz="2400" dirty="0"/>
              <a:t>1565H</a:t>
            </a:r>
            <a:r>
              <a:rPr lang="zh-CN" altLang="en-US" sz="2400" dirty="0"/>
              <a:t>、</a:t>
            </a:r>
            <a:r>
              <a:rPr lang="en-US" altLang="zh-CN" sz="2400" dirty="0"/>
              <a:t>25A5H</a:t>
            </a:r>
            <a:r>
              <a:rPr lang="zh-CN" altLang="en-US" sz="2400" dirty="0"/>
              <a:t>，请问：</a:t>
            </a:r>
            <a:endParaRPr lang="zh-CN" altLang="en-US" sz="2400" dirty="0"/>
          </a:p>
          <a:p>
            <a:pPr eaLnBrk="1" hangingPunct="1">
              <a:buClrTx/>
              <a:buSzTx/>
              <a:buFontTx/>
            </a:pPr>
            <a:r>
              <a:rPr lang="zh-CN" altLang="en-US" sz="2400" dirty="0"/>
              <a:t>（</a:t>
            </a:r>
            <a:r>
              <a:rPr lang="en-US" altLang="zh-CN" sz="2400" dirty="0"/>
              <a:t>1</a:t>
            </a:r>
            <a:r>
              <a:rPr lang="zh-CN" altLang="en-US" sz="2400" dirty="0"/>
              <a:t>）依次访问上述三个虚地址，各需多少时间？</a:t>
            </a:r>
            <a:endParaRPr lang="zh-CN" altLang="en-US" sz="2400" dirty="0"/>
          </a:p>
          <a:p>
            <a:pPr eaLnBrk="1" hangingPunct="1">
              <a:buClrTx/>
              <a:buSzTx/>
              <a:buFontTx/>
            </a:pPr>
            <a:r>
              <a:rPr lang="zh-CN" altLang="en-US" sz="2400" dirty="0"/>
              <a:t>（</a:t>
            </a:r>
            <a:r>
              <a:rPr lang="en-US" altLang="zh-CN" sz="2400" dirty="0"/>
              <a:t>2</a:t>
            </a:r>
            <a:r>
              <a:rPr lang="zh-CN" altLang="en-US" sz="2400" dirty="0"/>
              <a:t>）基于上述访问序列，虚地址</a:t>
            </a:r>
            <a:r>
              <a:rPr lang="en-US" altLang="zh-CN" sz="2400" dirty="0"/>
              <a:t>1565H</a:t>
            </a:r>
            <a:r>
              <a:rPr lang="zh-CN" altLang="en-US" sz="2400" dirty="0"/>
              <a:t>的物理地址是多少？</a:t>
            </a:r>
            <a:endParaRPr lang="zh-CN" altLang="en-US" sz="2400" dirty="0"/>
          </a:p>
        </p:txBody>
      </p:sp>
      <p:graphicFrame>
        <p:nvGraphicFramePr>
          <p:cNvPr id="865283" name="Group 3"/>
          <p:cNvGraphicFramePr>
            <a:graphicFrameLocks noGrp="1"/>
          </p:cNvGraphicFramePr>
          <p:nvPr>
            <p:ph sz="half" idx="1"/>
          </p:nvPr>
        </p:nvGraphicFramePr>
        <p:xfrm>
          <a:off x="2124075" y="4221163"/>
          <a:ext cx="4318000" cy="2070100"/>
        </p:xfrm>
        <a:graphic>
          <a:graphicData uri="http://schemas.openxmlformats.org/drawingml/2006/table">
            <a:tbl>
              <a:tblPr/>
              <a:tblGrid>
                <a:gridCol w="1443038"/>
                <a:gridCol w="1436687"/>
                <a:gridCol w="1438275"/>
              </a:tblGrid>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页号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页框号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存在位</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101H</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254H</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thruBlk="1"/>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2"/>
          <p:cNvSpPr>
            <a:spLocks noGrp="1"/>
          </p:cNvSpPr>
          <p:nvPr>
            <p:ph idx="1"/>
          </p:nvPr>
        </p:nvSpPr>
        <p:spPr>
          <a:xfrm>
            <a:off x="-1587" y="1068388"/>
            <a:ext cx="9144000" cy="5240337"/>
          </a:xfrm>
        </p:spPr>
        <p:txBody>
          <a:bodyPr wrap="square" lIns="91440" tIns="45720" rIns="91440" bIns="45720" anchor="t" anchorCtr="0"/>
          <a:p>
            <a:pPr eaLnBrk="1" hangingPunct="1"/>
            <a:r>
              <a:rPr lang="zh-CN" altLang="en-US" sz="2400" dirty="0"/>
              <a:t>（</a:t>
            </a:r>
            <a:r>
              <a:rPr lang="en-US" altLang="zh-CN" sz="2400" dirty="0"/>
              <a:t>1</a:t>
            </a:r>
            <a:r>
              <a:rPr lang="zh-CN" altLang="en-US" sz="2400" dirty="0"/>
              <a:t>） </a:t>
            </a:r>
            <a:r>
              <a:rPr lang="en-US" altLang="zh-CN" sz="2400" dirty="0"/>
              <a:t>2362H</a:t>
            </a:r>
            <a:r>
              <a:rPr lang="zh-CN" altLang="en-US" sz="2400" dirty="0"/>
              <a:t>：</a:t>
            </a:r>
            <a:r>
              <a:rPr lang="en-US" altLang="zh-CN" sz="2400" dirty="0"/>
              <a:t>10ns</a:t>
            </a:r>
            <a:r>
              <a:rPr lang="zh-CN" altLang="en-US" sz="2400" dirty="0"/>
              <a:t>＋</a:t>
            </a:r>
            <a:r>
              <a:rPr lang="en-US" altLang="zh-CN" sz="2400" dirty="0"/>
              <a:t>100ns</a:t>
            </a:r>
            <a:r>
              <a:rPr lang="zh-CN" altLang="en-US" sz="2400" dirty="0"/>
              <a:t>＋</a:t>
            </a:r>
            <a:r>
              <a:rPr lang="en-US" altLang="zh-CN" sz="2400" dirty="0"/>
              <a:t>100ns</a:t>
            </a:r>
            <a:r>
              <a:rPr lang="zh-CN" altLang="en-US" sz="2400" dirty="0"/>
              <a:t>＝</a:t>
            </a:r>
            <a:r>
              <a:rPr lang="en-US" altLang="zh-CN" sz="2400" dirty="0"/>
              <a:t>210ns</a:t>
            </a:r>
            <a:endParaRPr lang="en-US" altLang="zh-CN" sz="2400" dirty="0"/>
          </a:p>
          <a:p>
            <a:pPr eaLnBrk="1" hangingPunct="1"/>
            <a:r>
              <a:rPr lang="zh-CN" altLang="en-US" sz="2400" dirty="0"/>
              <a:t>初始快表为空。</a:t>
            </a:r>
            <a:endParaRPr lang="zh-CN" altLang="en-US" sz="2400" dirty="0"/>
          </a:p>
          <a:p>
            <a:pPr eaLnBrk="1" hangingPunct="1"/>
            <a:r>
              <a:rPr lang="en-US" altLang="zh-CN" sz="2400" dirty="0"/>
              <a:t>1565H</a:t>
            </a:r>
            <a:r>
              <a:rPr lang="zh-CN" altLang="en-US" sz="2400" dirty="0"/>
              <a:t>：</a:t>
            </a:r>
            <a:r>
              <a:rPr lang="en-US" altLang="zh-CN" sz="2400" dirty="0"/>
              <a:t>10ns</a:t>
            </a:r>
            <a:r>
              <a:rPr lang="zh-CN" altLang="en-US" sz="2400" dirty="0"/>
              <a:t>＋</a:t>
            </a:r>
            <a:r>
              <a:rPr lang="en-US" altLang="zh-CN" sz="2400" dirty="0"/>
              <a:t>100ns</a:t>
            </a:r>
            <a:r>
              <a:rPr lang="zh-CN" altLang="en-US" sz="2400" dirty="0"/>
              <a:t>＋</a:t>
            </a:r>
            <a:r>
              <a:rPr lang="en-US" altLang="zh-CN" sz="2400" dirty="0"/>
              <a:t>10</a:t>
            </a:r>
            <a:r>
              <a:rPr lang="en-US" altLang="zh-CN" sz="2400" baseline="30000" dirty="0"/>
              <a:t>8</a:t>
            </a:r>
            <a:r>
              <a:rPr lang="en-US" altLang="zh-CN" sz="2400" dirty="0"/>
              <a:t>ns</a:t>
            </a:r>
            <a:r>
              <a:rPr lang="zh-CN" altLang="en-US" sz="2400" dirty="0"/>
              <a:t>＋ </a:t>
            </a:r>
            <a:r>
              <a:rPr lang="en-US" altLang="zh-CN" sz="2400" dirty="0"/>
              <a:t>10ns</a:t>
            </a:r>
            <a:r>
              <a:rPr lang="zh-CN" altLang="en-US" sz="2400" dirty="0"/>
              <a:t>＋ </a:t>
            </a:r>
            <a:r>
              <a:rPr lang="en-US" altLang="zh-CN" sz="2400" dirty="0"/>
              <a:t>100ns</a:t>
            </a:r>
            <a:r>
              <a:rPr lang="zh-CN" altLang="en-US" sz="2400" dirty="0"/>
              <a:t>＝</a:t>
            </a:r>
            <a:r>
              <a:rPr lang="en-US" altLang="zh-CN" sz="2400" dirty="0"/>
              <a:t>100000220ns</a:t>
            </a:r>
            <a:endParaRPr lang="en-US" altLang="zh-CN" sz="2400" dirty="0"/>
          </a:p>
          <a:p>
            <a:pPr eaLnBrk="1" hangingPunct="1"/>
            <a:r>
              <a:rPr lang="zh-CN" altLang="en-US" sz="2400" dirty="0"/>
              <a:t>缺页时，所缺页调入内存后，同时更新快表。指令重执行。</a:t>
            </a:r>
            <a:endParaRPr lang="zh-CN" altLang="en-US" sz="2400" dirty="0"/>
          </a:p>
          <a:p>
            <a:pPr eaLnBrk="1" hangingPunct="1"/>
            <a:r>
              <a:rPr lang="en-US" altLang="zh-CN" sz="2400" dirty="0"/>
              <a:t>25A5H</a:t>
            </a:r>
            <a:r>
              <a:rPr lang="zh-CN" altLang="en-US" sz="2400" dirty="0"/>
              <a:t>：</a:t>
            </a:r>
            <a:r>
              <a:rPr lang="en-US" altLang="zh-CN" sz="2400" dirty="0"/>
              <a:t>10ns</a:t>
            </a:r>
            <a:r>
              <a:rPr lang="zh-CN" altLang="en-US" sz="2400" dirty="0"/>
              <a:t>＋</a:t>
            </a:r>
            <a:r>
              <a:rPr lang="en-US" altLang="zh-CN" sz="2400" dirty="0"/>
              <a:t>100ns</a:t>
            </a:r>
            <a:r>
              <a:rPr lang="zh-CN" altLang="en-US" sz="2400" dirty="0"/>
              <a:t>＝</a:t>
            </a:r>
            <a:r>
              <a:rPr lang="en-US" altLang="zh-CN" sz="2400" dirty="0"/>
              <a:t>110ns</a:t>
            </a:r>
            <a:endParaRPr lang="en-US" altLang="zh-CN" sz="2400" dirty="0"/>
          </a:p>
          <a:p>
            <a:pPr eaLnBrk="1" hangingPunct="1"/>
            <a:r>
              <a:rPr lang="zh-CN" altLang="en-US" sz="2400" dirty="0"/>
              <a:t>（</a:t>
            </a:r>
            <a:r>
              <a:rPr lang="en-US" altLang="zh-CN" sz="2400" dirty="0"/>
              <a:t>2</a:t>
            </a:r>
            <a:r>
              <a:rPr lang="zh-CN" altLang="en-US" sz="2400" dirty="0"/>
              <a:t>）实地址：</a:t>
            </a:r>
            <a:r>
              <a:rPr lang="en-US" altLang="zh-CN" sz="2400" dirty="0"/>
              <a:t>101565H</a:t>
            </a:r>
            <a:endParaRPr lang="en-US" altLang="zh-CN" sz="2400" dirty="0"/>
          </a:p>
        </p:txBody>
      </p:sp>
    </p:spTree>
  </p:cSld>
  <p:clrMapOvr>
    <a:masterClrMapping/>
  </p:clrMapOvr>
  <p:transition>
    <p:fade thruBlk="1"/>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Rectangle 3"/>
          <p:cNvSpPr>
            <a:spLocks noGrp="1"/>
          </p:cNvSpPr>
          <p:nvPr>
            <p:ph idx="1"/>
          </p:nvPr>
        </p:nvSpPr>
        <p:spPr>
          <a:xfrm>
            <a:off x="0" y="502285"/>
            <a:ext cx="9144000" cy="5898515"/>
          </a:xfrm>
        </p:spPr>
        <p:txBody>
          <a:bodyPr wrap="square" lIns="91440" tIns="45720" rIns="91440" bIns="45720" anchor="t" anchorCtr="0"/>
          <a:p>
            <a:pPr marL="0" indent="0" eaLnBrk="1" hangingPunct="1">
              <a:buNone/>
            </a:pPr>
            <a:r>
              <a:rPr lang="zh-CN" altLang="en-US" dirty="0"/>
              <a:t>实现中的一些其他</a:t>
            </a:r>
            <a:r>
              <a:rPr lang="zh-CN" altLang="en-US" dirty="0"/>
              <a:t>问题：</a:t>
            </a:r>
            <a:endParaRPr lang="zh-CN" altLang="en-US" dirty="0"/>
          </a:p>
          <a:p>
            <a:pPr eaLnBrk="1" hangingPunct="1"/>
            <a:r>
              <a:rPr lang="zh-CN" altLang="en-US" dirty="0"/>
              <a:t>内存页锁定</a:t>
            </a:r>
            <a:endParaRPr lang="zh-CN" altLang="en-US" dirty="0"/>
          </a:p>
          <a:p>
            <a:pPr lvl="1" eaLnBrk="1" hangingPunct="1"/>
            <a:r>
              <a:rPr lang="zh-CN" altLang="en-US" dirty="0"/>
              <a:t>正在进行</a:t>
            </a:r>
            <a:r>
              <a:rPr lang="en-US" altLang="zh-CN" dirty="0"/>
              <a:t>I/O</a:t>
            </a:r>
            <a:r>
              <a:rPr lang="zh-CN" altLang="en-US" dirty="0"/>
              <a:t>操作的页不应该换出，即要锁定。</a:t>
            </a:r>
            <a:endParaRPr lang="zh-CN" altLang="en-US" dirty="0"/>
          </a:p>
          <a:p>
            <a:pPr lvl="1" eaLnBrk="1" hangingPunct="1"/>
            <a:r>
              <a:rPr lang="zh-CN" altLang="en-US" dirty="0"/>
              <a:t>另一种解决是</a:t>
            </a:r>
            <a:r>
              <a:rPr lang="en-US" altLang="zh-CN" dirty="0"/>
              <a:t>I/O</a:t>
            </a:r>
            <a:r>
              <a:rPr lang="zh-CN" altLang="en-US" dirty="0"/>
              <a:t>操作在核心缓冲区进行（不占用页框），操作完成后复制到用户页。（</a:t>
            </a:r>
            <a:r>
              <a:rPr lang="en-US" altLang="zh-CN" dirty="0"/>
              <a:t>UNIX</a:t>
            </a:r>
            <a:r>
              <a:rPr lang="zh-CN" altLang="en-US" dirty="0"/>
              <a:t>做法）</a:t>
            </a:r>
            <a:endParaRPr lang="zh-CN" altLang="en-US" dirty="0"/>
          </a:p>
          <a:p>
            <a:pPr eaLnBrk="1" hangingPunct="1"/>
            <a:endParaRPr lang="zh-CN" altLang="en-US" dirty="0"/>
          </a:p>
        </p:txBody>
      </p:sp>
      <p:sp>
        <p:nvSpPr>
          <p:cNvPr id="168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5.4  </a:t>
            </a:r>
            <a:r>
              <a:rPr lang="zh-CN" altLang="en-US" b="1" dirty="0">
                <a:latin typeface="宋体" panose="02010600030101010101" pitchFamily="2" charset="-122"/>
                <a:ea typeface="宋体" panose="02010600030101010101" pitchFamily="2" charset="-122"/>
              </a:rPr>
              <a:t>抖动产生的原因和预防方法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3"/>
          <p:cNvSpPr>
            <a:spLocks noGrp="1"/>
          </p:cNvSpPr>
          <p:nvPr>
            <p:ph idx="1"/>
          </p:nvPr>
        </p:nvSpPr>
        <p:spPr>
          <a:xfrm>
            <a:off x="468630" y="581025"/>
            <a:ext cx="8604250" cy="5612765"/>
          </a:xfrm>
        </p:spPr>
        <p:txBody>
          <a:bodyPr wrap="square" lIns="91440" tIns="45720" rIns="91440" bIns="45720" anchor="t" anchorCtr="0"/>
          <a:p>
            <a:pPr eaLnBrk="1" hangingPunct="1">
              <a:lnSpc>
                <a:spcPct val="90000"/>
              </a:lnSpc>
            </a:pPr>
            <a:r>
              <a:rPr lang="zh-CN" altLang="en-US" sz="2400" dirty="0"/>
              <a:t>程序结构</a:t>
            </a:r>
            <a:endParaRPr lang="en-US" altLang="zh-CN" sz="2400" dirty="0"/>
          </a:p>
          <a:p>
            <a:pPr eaLnBrk="1" hangingPunct="1">
              <a:lnSpc>
                <a:spcPct val="90000"/>
              </a:lnSpc>
              <a:buNone/>
            </a:pPr>
            <a:r>
              <a:rPr lang="zh-CN" altLang="en-US" sz="2400" dirty="0"/>
              <a:t>   </a:t>
            </a:r>
            <a:r>
              <a:rPr lang="en-US" altLang="zh-CN" sz="2400" dirty="0"/>
              <a:t>int a[128][128];</a:t>
            </a:r>
            <a:endParaRPr lang="en-US" altLang="zh-CN" sz="2400" dirty="0"/>
          </a:p>
          <a:p>
            <a:pPr eaLnBrk="1" hangingPunct="1">
              <a:lnSpc>
                <a:spcPct val="90000"/>
              </a:lnSpc>
              <a:buNone/>
            </a:pPr>
            <a:r>
              <a:rPr lang="zh-CN" altLang="en-US" sz="2400" dirty="0"/>
              <a:t>       </a:t>
            </a:r>
            <a:r>
              <a:rPr lang="en-US" altLang="zh-CN" sz="2400" dirty="0"/>
              <a:t>for(int j=0;j&lt;128;j++)</a:t>
            </a:r>
            <a:endParaRPr lang="en-US" altLang="zh-CN" sz="2400" dirty="0"/>
          </a:p>
          <a:p>
            <a:pPr eaLnBrk="1" hangingPunct="1">
              <a:lnSpc>
                <a:spcPct val="90000"/>
              </a:lnSpc>
              <a:buNone/>
            </a:pPr>
            <a:r>
              <a:rPr lang="zh-CN" altLang="en-US" sz="2400" dirty="0"/>
              <a:t>          </a:t>
            </a:r>
            <a:r>
              <a:rPr lang="en-US" altLang="zh-CN" sz="2400" dirty="0"/>
              <a:t>for(int i=0;i&lt;128;i++)</a:t>
            </a:r>
            <a:endParaRPr lang="en-US" altLang="zh-CN" sz="2400" dirty="0"/>
          </a:p>
          <a:p>
            <a:pPr eaLnBrk="1" hangingPunct="1">
              <a:lnSpc>
                <a:spcPct val="90000"/>
              </a:lnSpc>
              <a:buNone/>
            </a:pPr>
            <a:r>
              <a:rPr lang="zh-CN" altLang="en-US" sz="2400" dirty="0"/>
              <a:t>              </a:t>
            </a:r>
            <a:r>
              <a:rPr lang="en-US" altLang="zh-CN" sz="2400" dirty="0"/>
              <a:t>a[</a:t>
            </a:r>
            <a:r>
              <a:rPr lang="en-US" altLang="zh-CN" sz="2400" dirty="0"/>
              <a:t>i][j]=0;</a:t>
            </a:r>
            <a:endParaRPr lang="en-US" altLang="zh-CN" sz="2400" dirty="0"/>
          </a:p>
          <a:p>
            <a:pPr eaLnBrk="1" hangingPunct="1">
              <a:lnSpc>
                <a:spcPct val="90000"/>
              </a:lnSpc>
            </a:pPr>
            <a:r>
              <a:rPr lang="zh-CN" altLang="en-US" sz="2400" dirty="0"/>
              <a:t>假设</a:t>
            </a:r>
            <a:r>
              <a:rPr lang="zh-CN" altLang="en-US" sz="2400" dirty="0">
                <a:solidFill>
                  <a:srgbClr val="C00000"/>
                </a:solidFill>
              </a:rPr>
              <a:t>页大小为</a:t>
            </a:r>
            <a:r>
              <a:rPr lang="en-US" altLang="zh-CN" sz="2400" dirty="0">
                <a:solidFill>
                  <a:srgbClr val="C00000"/>
                </a:solidFill>
              </a:rPr>
              <a:t>512</a:t>
            </a:r>
            <a:r>
              <a:rPr lang="zh-CN" altLang="en-US" sz="2400" dirty="0">
                <a:solidFill>
                  <a:srgbClr val="C00000"/>
                </a:solidFill>
              </a:rPr>
              <a:t>字节</a:t>
            </a:r>
            <a:r>
              <a:rPr lang="zh-CN" altLang="en-US" sz="2400" dirty="0"/>
              <a:t>。</a:t>
            </a:r>
            <a:endParaRPr lang="zh-CN" altLang="en-US" sz="2400" dirty="0"/>
          </a:p>
          <a:p>
            <a:pPr eaLnBrk="1" hangingPunct="1">
              <a:lnSpc>
                <a:spcPct val="90000"/>
              </a:lnSpc>
            </a:pPr>
            <a:r>
              <a:rPr lang="zh-CN" altLang="en-US" sz="2400" dirty="0"/>
              <a:t>如果数据区工作页是</a:t>
            </a:r>
            <a:r>
              <a:rPr lang="en-US" altLang="zh-CN" sz="2400" dirty="0"/>
              <a:t>1</a:t>
            </a:r>
            <a:r>
              <a:rPr lang="zh-CN" altLang="en-US" sz="2400" dirty="0"/>
              <a:t>，问：缺页中断多少次？</a:t>
            </a:r>
            <a:r>
              <a:rPr lang="en-US" altLang="zh-CN" sz="2400" dirty="0"/>
              <a:t>128*128=16384</a:t>
            </a:r>
            <a:r>
              <a:rPr lang="zh-CN" altLang="en-US" sz="2400" dirty="0"/>
              <a:t>次   ！！！</a:t>
            </a:r>
            <a:endParaRPr lang="zh-CN" altLang="en-US" sz="2400" dirty="0"/>
          </a:p>
          <a:p>
            <a:pPr eaLnBrk="1" hangingPunct="1">
              <a:lnSpc>
                <a:spcPct val="90000"/>
              </a:lnSpc>
            </a:pPr>
            <a:r>
              <a:rPr lang="zh-CN" altLang="en-US" sz="2400" dirty="0"/>
              <a:t>改变程序结构</a:t>
            </a:r>
            <a:endParaRPr lang="zh-CN" altLang="en-US" sz="2400" dirty="0"/>
          </a:p>
          <a:p>
            <a:pPr eaLnBrk="1" hangingPunct="1">
              <a:lnSpc>
                <a:spcPct val="90000"/>
              </a:lnSpc>
              <a:buNone/>
            </a:pPr>
            <a:r>
              <a:rPr lang="en-US" altLang="zh-CN" sz="2400" dirty="0"/>
              <a:t>   int a[128][128];</a:t>
            </a:r>
            <a:endParaRPr lang="en-US" altLang="zh-CN" sz="2400" dirty="0"/>
          </a:p>
          <a:p>
            <a:pPr eaLnBrk="1" hangingPunct="1">
              <a:lnSpc>
                <a:spcPct val="90000"/>
              </a:lnSpc>
              <a:buNone/>
            </a:pPr>
            <a:r>
              <a:rPr lang="zh-CN" altLang="en-US" sz="2400" dirty="0"/>
              <a:t>       </a:t>
            </a:r>
            <a:r>
              <a:rPr lang="en-US" altLang="zh-CN" sz="2400" dirty="0"/>
              <a:t>for(int i=0;i&lt;128;i++)</a:t>
            </a:r>
            <a:endParaRPr lang="en-US" altLang="zh-CN" sz="2400" dirty="0"/>
          </a:p>
          <a:p>
            <a:pPr eaLnBrk="1" hangingPunct="1">
              <a:lnSpc>
                <a:spcPct val="90000"/>
              </a:lnSpc>
              <a:buNone/>
            </a:pPr>
            <a:r>
              <a:rPr lang="zh-CN" altLang="en-US" sz="2400" dirty="0"/>
              <a:t>          </a:t>
            </a:r>
            <a:r>
              <a:rPr lang="en-US" altLang="zh-CN" sz="2400" dirty="0"/>
              <a:t>for(int j=0;j&lt;128;j++)</a:t>
            </a:r>
            <a:endParaRPr lang="en-US" altLang="zh-CN" sz="2400" dirty="0"/>
          </a:p>
          <a:p>
            <a:pPr eaLnBrk="1" hangingPunct="1">
              <a:lnSpc>
                <a:spcPct val="90000"/>
              </a:lnSpc>
              <a:buNone/>
            </a:pPr>
            <a:r>
              <a:rPr lang="zh-CN" altLang="en-US" sz="2400" dirty="0"/>
              <a:t>              </a:t>
            </a:r>
            <a:r>
              <a:rPr lang="en-US" altLang="zh-CN" sz="2400" dirty="0"/>
              <a:t>a[i][j]=0;</a:t>
            </a:r>
            <a:endParaRPr lang="en-US" altLang="zh-CN" sz="2400" dirty="0"/>
          </a:p>
          <a:p>
            <a:pPr eaLnBrk="1" hangingPunct="1">
              <a:lnSpc>
                <a:spcPct val="90000"/>
              </a:lnSpc>
            </a:pPr>
            <a:r>
              <a:rPr lang="zh-CN" altLang="en-US" sz="2400" dirty="0"/>
              <a:t>则缺页中断</a:t>
            </a:r>
            <a:r>
              <a:rPr lang="en-US" altLang="zh-CN" sz="2400" dirty="0"/>
              <a:t>128</a:t>
            </a:r>
            <a:r>
              <a:rPr lang="zh-CN" altLang="en-US" sz="2400" dirty="0"/>
              <a:t>次。</a:t>
            </a:r>
            <a:endParaRPr lang="zh-CN" altLang="en-US" sz="2400" dirty="0"/>
          </a:p>
        </p:txBody>
      </p:sp>
      <p:sp>
        <p:nvSpPr>
          <p:cNvPr id="168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5.4  </a:t>
            </a:r>
            <a:r>
              <a:rPr lang="zh-CN" altLang="en-US" b="1" dirty="0">
                <a:latin typeface="宋体" panose="02010600030101010101" pitchFamily="2" charset="-122"/>
                <a:ea typeface="宋体" panose="02010600030101010101" pitchFamily="2" charset="-122"/>
              </a:rPr>
              <a:t>抖动产生的原因和预防方法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Rectangle 2"/>
          <p:cNvSpPr>
            <a:spLocks noGrp="1"/>
          </p:cNvSpPr>
          <p:nvPr>
            <p:ph idx="1"/>
          </p:nvPr>
        </p:nvSpPr>
        <p:spPr>
          <a:xfrm>
            <a:off x="323850" y="476250"/>
            <a:ext cx="8496300" cy="6121400"/>
          </a:xfrm>
        </p:spPr>
        <p:txBody>
          <a:bodyPr wrap="square" lIns="91440" tIns="45720" rIns="91440" bIns="45720" anchor="t" anchorCtr="0"/>
          <a:p>
            <a:pPr eaLnBrk="1" hangingPunct="1">
              <a:lnSpc>
                <a:spcPct val="90000"/>
              </a:lnSpc>
            </a:pPr>
            <a:r>
              <a:rPr lang="zh-CN" altLang="en-US" dirty="0"/>
              <a:t>页面大小</a:t>
            </a:r>
            <a:endParaRPr lang="zh-CN" altLang="en-US" dirty="0">
              <a:latin typeface="Wingdings" panose="05000000000000000000" pitchFamily="2" charset="2"/>
            </a:endParaRPr>
          </a:p>
          <a:p>
            <a:pPr lvl="1" eaLnBrk="1" hangingPunct="1">
              <a:lnSpc>
                <a:spcPct val="90000"/>
              </a:lnSpc>
            </a:pPr>
            <a:r>
              <a:rPr lang="zh-CN" altLang="en-US" dirty="0"/>
              <a:t>若页面小，每个进程的内存页较多，通过调页很快适应局部性原理的要求，缺页率低；</a:t>
            </a:r>
            <a:endParaRPr lang="zh-CN" altLang="en-US" dirty="0"/>
          </a:p>
          <a:p>
            <a:pPr lvl="1" eaLnBrk="1" hangingPunct="1">
              <a:lnSpc>
                <a:spcPct val="90000"/>
              </a:lnSpc>
            </a:pPr>
            <a:r>
              <a:rPr lang="zh-CN" altLang="en-US" dirty="0"/>
              <a:t>页面很大－&gt;进程使用的大部分地址空间都在内存，缺页率低；</a:t>
            </a:r>
            <a:endParaRPr lang="zh-CN" altLang="en-US" dirty="0"/>
          </a:p>
          <a:p>
            <a:pPr lvl="1" eaLnBrk="1" hangingPunct="1">
              <a:lnSpc>
                <a:spcPct val="90000"/>
              </a:lnSpc>
            </a:pPr>
            <a:r>
              <a:rPr lang="zh-CN" altLang="en-US" dirty="0"/>
              <a:t>页面中等大小－&gt;局部性区域只占每页的较小部分，缺页率高。</a:t>
            </a:r>
            <a:endParaRPr lang="zh-CN" altLang="en-US" dirty="0"/>
          </a:p>
          <a:p>
            <a:pPr lvl="1" eaLnBrk="1" hangingPunct="1">
              <a:lnSpc>
                <a:spcPct val="90000"/>
              </a:lnSpc>
            </a:pPr>
            <a:r>
              <a:rPr lang="zh-CN" altLang="en-US" dirty="0"/>
              <a:t>分配给进程的页面数目：数目越多－&gt;缺页率越低。页面数目的下限，应该是一条指令及其操作数可能涉及的页面数目的上限，以保证每条指令都能被执行。</a:t>
            </a:r>
            <a:endParaRPr lang="zh-CN" altLang="en-US" dirty="0"/>
          </a:p>
          <a:p>
            <a:pPr eaLnBrk="1" hangingPunct="1">
              <a:lnSpc>
                <a:spcPct val="105000"/>
              </a:lnSpc>
            </a:pPr>
            <a:r>
              <a:rPr lang="zh-CN" altLang="en-US" dirty="0"/>
              <a:t>发展趋势：采用多种页面大小</a:t>
            </a:r>
            <a:endParaRPr lang="zh-CN" altLang="en-US" dirty="0"/>
          </a:p>
          <a:p>
            <a:pPr lvl="1" eaLnBrk="1" hangingPunct="1">
              <a:lnSpc>
                <a:spcPct val="105000"/>
              </a:lnSpc>
            </a:pPr>
            <a:r>
              <a:rPr lang="zh-CN" altLang="en-US" dirty="0"/>
              <a:t>针对不同规模的数据结构采用不同的页面大小，如代码段认为是大规模的，而每个线程的栈认为是小规模的。处理器的例子有</a:t>
            </a:r>
            <a:r>
              <a:rPr lang="en-US" altLang="zh-CN" dirty="0"/>
              <a:t>R4000, DEC Alpha</a:t>
            </a:r>
            <a:r>
              <a:rPr lang="zh-CN" altLang="en-US" dirty="0"/>
              <a:t>和</a:t>
            </a:r>
            <a:r>
              <a:rPr lang="en-US" altLang="zh-CN" dirty="0"/>
              <a:t>SUN SuperSPARC。</a:t>
            </a:r>
            <a:r>
              <a:rPr lang="zh-CN" altLang="en-US" dirty="0"/>
              <a:t>其中</a:t>
            </a:r>
            <a:r>
              <a:rPr lang="en-US" altLang="zh-CN" dirty="0"/>
              <a:t>R4000</a:t>
            </a:r>
            <a:r>
              <a:rPr lang="zh-CN" altLang="en-US" dirty="0"/>
              <a:t>支持7种页面大小，从4</a:t>
            </a:r>
            <a:r>
              <a:rPr lang="en-US" altLang="zh-CN" dirty="0"/>
              <a:t>KB</a:t>
            </a:r>
            <a:r>
              <a:rPr lang="zh-CN" altLang="en-US" dirty="0"/>
              <a:t>到16</a:t>
            </a:r>
            <a:r>
              <a:rPr lang="en-US" altLang="zh-CN" dirty="0"/>
              <a:t>MB。</a:t>
            </a:r>
            <a:endParaRPr lang="zh-CN" altLang="en-US" dirty="0"/>
          </a:p>
        </p:txBody>
      </p:sp>
      <p:sp>
        <p:nvSpPr>
          <p:cNvPr id="168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5.4  </a:t>
            </a:r>
            <a:r>
              <a:rPr lang="zh-CN" altLang="en-US" b="1" dirty="0">
                <a:latin typeface="宋体" panose="02010600030101010101" pitchFamily="2" charset="-122"/>
                <a:ea typeface="宋体" panose="02010600030101010101" pitchFamily="2" charset="-122"/>
              </a:rPr>
              <a:t>抖动产生的原因和预防方法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Rectangle 2"/>
          <p:cNvSpPr>
            <a:spLocks noGrp="1"/>
          </p:cNvSpPr>
          <p:nvPr>
            <p:ph type="title"/>
          </p:nvPr>
        </p:nvSpPr>
        <p:spPr>
          <a:xfrm>
            <a:off x="34925" y="44450"/>
            <a:ext cx="8001000" cy="50482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5.5 </a:t>
            </a:r>
            <a:r>
              <a:rPr lang="zh-CN" altLang="en-US" b="1" dirty="0">
                <a:latin typeface="宋体" panose="02010600030101010101" pitchFamily="2" charset="-122"/>
                <a:ea typeface="宋体" panose="02010600030101010101" pitchFamily="2" charset="-122"/>
              </a:rPr>
              <a:t>请求分段存储器管理方式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74082" name="Rectangle 3"/>
          <p:cNvSpPr>
            <a:spLocks noGrp="1"/>
          </p:cNvSpPr>
          <p:nvPr>
            <p:ph idx="1"/>
          </p:nvPr>
        </p:nvSpPr>
        <p:spPr>
          <a:xfrm>
            <a:off x="179705" y="1125855"/>
            <a:ext cx="8599805" cy="4648200"/>
          </a:xfrm>
        </p:spPr>
        <p:txBody>
          <a:bodyPr wrap="square" lIns="91440" tIns="45720" rIns="91440" bIns="45720" anchor="t" anchorCtr="0"/>
          <a:p>
            <a:pPr eaLnBrk="1" hangingPunct="1">
              <a:spcBef>
                <a:spcPct val="0"/>
              </a:spcBef>
              <a:buNone/>
            </a:pPr>
            <a:r>
              <a:rPr lang="zh-CN" altLang="en-US" dirty="0"/>
              <a:t>      原理上同请求分页系统，此时不要求所有段装入主存，当发现段不在内存时，发生缺段中断，由中断处理程序负责调入所缺的段，如果无内存空间，也有段置换问题。</a:t>
            </a:r>
            <a:endParaRPr lang="zh-CN" altLang="en-US" dirty="0"/>
          </a:p>
        </p:txBody>
      </p:sp>
    </p:spTree>
  </p:cSld>
  <p:clrMapOvr>
    <a:masterClrMapping/>
  </p:clrMapOvr>
  <p:transition>
    <p:fade thruBlk="1"/>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Rectangle 2"/>
          <p:cNvSpPr>
            <a:spLocks noGrp="1"/>
          </p:cNvSpPr>
          <p:nvPr>
            <p:ph type="title"/>
          </p:nvPr>
        </p:nvSpPr>
        <p:spPr>
          <a:xfrm>
            <a:off x="0" y="0"/>
            <a:ext cx="7772400" cy="5270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5.5</a:t>
            </a: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请求分段中的硬件支持</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75106" name="Rectangle 3"/>
          <p:cNvSpPr>
            <a:spLocks noGrp="1"/>
          </p:cNvSpPr>
          <p:nvPr>
            <p:ph idx="1"/>
          </p:nvPr>
        </p:nvSpPr>
        <p:spPr>
          <a:xfrm>
            <a:off x="685800" y="1196975"/>
            <a:ext cx="7772400" cy="3816350"/>
          </a:xfrm>
        </p:spPr>
        <p:txBody>
          <a:bodyPr wrap="square" lIns="91440" tIns="45720" rIns="91440" bIns="45720" anchor="t" anchorCtr="0"/>
          <a:p>
            <a:pPr eaLnBrk="1" hangingPunct="1">
              <a:lnSpc>
                <a:spcPct val="90000"/>
              </a:lnSpc>
            </a:pPr>
            <a:r>
              <a:rPr lang="zh-CN" altLang="en-US" dirty="0"/>
              <a:t>段表机制</a:t>
            </a:r>
            <a:endParaRPr lang="zh-CN" altLang="en-US" dirty="0"/>
          </a:p>
          <a:p>
            <a:pPr eaLnBrk="1" hangingPunct="1">
              <a:lnSpc>
                <a:spcPct val="90000"/>
              </a:lnSpc>
            </a:pPr>
            <a:endParaRPr lang="zh-CN" altLang="en-US" dirty="0"/>
          </a:p>
          <a:p>
            <a:pPr eaLnBrk="1" hangingPunct="1">
              <a:lnSpc>
                <a:spcPct val="90000"/>
              </a:lnSpc>
            </a:pPr>
            <a:endParaRPr lang="zh-CN" altLang="en-US" dirty="0"/>
          </a:p>
          <a:p>
            <a:pPr eaLnBrk="1" hangingPunct="1">
              <a:lnSpc>
                <a:spcPct val="90000"/>
              </a:lnSpc>
            </a:pPr>
            <a:endParaRPr lang="zh-CN" altLang="en-US" b="0" dirty="0"/>
          </a:p>
          <a:p>
            <a:pPr eaLnBrk="1" hangingPunct="1">
              <a:lnSpc>
                <a:spcPct val="90000"/>
              </a:lnSpc>
            </a:pPr>
            <a:r>
              <a:rPr lang="zh-CN" altLang="en-US" dirty="0"/>
              <a:t>存取方式：只执行、只读、读/写。</a:t>
            </a:r>
            <a:endParaRPr lang="zh-CN" altLang="en-US" dirty="0"/>
          </a:p>
          <a:p>
            <a:pPr eaLnBrk="1" hangingPunct="1">
              <a:lnSpc>
                <a:spcPct val="90000"/>
              </a:lnSpc>
            </a:pPr>
            <a:r>
              <a:rPr lang="zh-CN" altLang="en-US" dirty="0"/>
              <a:t>增补位：请求分段系统中特有的，表示本段在执行过程中是否动态增长 </a:t>
            </a:r>
            <a:endParaRPr lang="zh-CN" altLang="en-US" dirty="0"/>
          </a:p>
          <a:p>
            <a:pPr eaLnBrk="1" hangingPunct="1">
              <a:lnSpc>
                <a:spcPct val="90000"/>
              </a:lnSpc>
            </a:pPr>
            <a:endParaRPr lang="zh-CN" altLang="en-US" dirty="0"/>
          </a:p>
        </p:txBody>
      </p:sp>
      <p:sp>
        <p:nvSpPr>
          <p:cNvPr id="175107" name="Rectangle 4"/>
          <p:cNvSpPr/>
          <p:nvPr/>
        </p:nvSpPr>
        <p:spPr>
          <a:xfrm>
            <a:off x="685800" y="4191000"/>
            <a:ext cx="7772400" cy="685800"/>
          </a:xfrm>
          <a:prstGeom prst="rect">
            <a:avLst/>
          </a:prstGeom>
          <a:noFill/>
          <a:ln w="9525">
            <a:noFill/>
          </a:ln>
        </p:spPr>
        <p:txBody>
          <a:bodyPr anchor="t" anchorCtr="0"/>
          <a:p>
            <a:pPr marL="342900" indent="-342900">
              <a:spcBef>
                <a:spcPct val="20000"/>
              </a:spcBef>
              <a:buClr>
                <a:schemeClr val="accent2"/>
              </a:buClr>
              <a:buSzPct val="80000"/>
              <a:buFont typeface="Wingdings" panose="05000000000000000000" pitchFamily="2" charset="2"/>
              <a:buChar char="l"/>
            </a:pPr>
            <a:endParaRPr lang="zh-CN" altLang="en-US" sz="3200" b="0" dirty="0">
              <a:latin typeface="宋体" panose="02010600030101010101" pitchFamily="2" charset="-122"/>
              <a:ea typeface="宋体" panose="02010600030101010101" pitchFamily="2" charset="-122"/>
            </a:endParaRPr>
          </a:p>
        </p:txBody>
      </p:sp>
      <p:sp>
        <p:nvSpPr>
          <p:cNvPr id="175108" name="Rectangle 5"/>
          <p:cNvSpPr/>
          <p:nvPr/>
        </p:nvSpPr>
        <p:spPr>
          <a:xfrm>
            <a:off x="2062163" y="307181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graphicFrame>
        <p:nvGraphicFramePr>
          <p:cNvPr id="175109" name="Object 6"/>
          <p:cNvGraphicFramePr>
            <a:graphicFrameLocks noChangeAspect="1"/>
          </p:cNvGraphicFramePr>
          <p:nvPr/>
        </p:nvGraphicFramePr>
        <p:xfrm>
          <a:off x="971868" y="1844358"/>
          <a:ext cx="7239000" cy="1195387"/>
        </p:xfrm>
        <a:graphic>
          <a:graphicData uri="http://schemas.openxmlformats.org/presentationml/2006/ole">
            <mc:AlternateContent xmlns:mc="http://schemas.openxmlformats.org/markup-compatibility/2006">
              <mc:Choice xmlns:v="urn:schemas-microsoft-com:vml" Requires="v">
                <p:oleObj spid="_x0000_s3087" name="" r:id="rId1" imgW="5024755" imgH="715010" progId="Visio.Drawing.6">
                  <p:embed/>
                </p:oleObj>
              </mc:Choice>
              <mc:Fallback>
                <p:oleObj name="" r:id="rId1" imgW="5024755" imgH="715010" progId="Visio.Drawing.6">
                  <p:embed/>
                  <p:pic>
                    <p:nvPicPr>
                      <p:cNvPr id="0" name="图片 3086"/>
                      <p:cNvPicPr/>
                      <p:nvPr/>
                    </p:nvPicPr>
                    <p:blipFill>
                      <a:blip r:embed="rId2"/>
                      <a:stretch>
                        <a:fillRect/>
                      </a:stretch>
                    </p:blipFill>
                    <p:spPr>
                      <a:xfrm>
                        <a:off x="971868" y="1844358"/>
                        <a:ext cx="7239000" cy="1195387"/>
                      </a:xfrm>
                      <a:prstGeom prst="rect">
                        <a:avLst/>
                      </a:prstGeom>
                      <a:noFill/>
                      <a:ln w="38100">
                        <a:noFill/>
                        <a:miter/>
                      </a:ln>
                    </p:spPr>
                  </p:pic>
                </p:oleObj>
              </mc:Fallback>
            </mc:AlternateContent>
          </a:graphicData>
        </a:graphic>
      </p:graphicFrame>
    </p:spTree>
  </p:cSld>
  <p:clrMapOvr>
    <a:masterClrMapping/>
  </p:clrMapOvr>
  <p:transition>
    <p:fade thruBlk="1"/>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3954" name="Rectangle 2"/>
          <p:cNvSpPr/>
          <p:nvPr/>
        </p:nvSpPr>
        <p:spPr>
          <a:xfrm>
            <a:off x="1335088" y="4149090"/>
            <a:ext cx="1676400" cy="457200"/>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修改有关字段</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3955" name="Rectangle 3"/>
          <p:cNvSpPr/>
          <p:nvPr/>
        </p:nvSpPr>
        <p:spPr>
          <a:xfrm>
            <a:off x="1336358" y="4838065"/>
            <a:ext cx="1905000" cy="838200"/>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形成主存物理地址=段始址+偏移量</a:t>
            </a:r>
            <a:endParaRPr lang="zh-CN" altLang="en-US" dirty="0">
              <a:solidFill>
                <a:srgbClr val="000000"/>
              </a:solidFill>
              <a:latin typeface="宋体" panose="02010600030101010101" pitchFamily="2" charset="-122"/>
              <a:ea typeface="宋体" panose="02010600030101010101" pitchFamily="2" charset="-122"/>
            </a:endParaRPr>
          </a:p>
        </p:txBody>
      </p:sp>
      <p:sp>
        <p:nvSpPr>
          <p:cNvPr id="176131" name="Rectangle 4"/>
          <p:cNvSpPr/>
          <p:nvPr/>
        </p:nvSpPr>
        <p:spPr>
          <a:xfrm>
            <a:off x="4140200" y="620713"/>
            <a:ext cx="3371850" cy="365125"/>
          </a:xfrm>
          <a:prstGeom prst="rect">
            <a:avLst/>
          </a:prstGeom>
          <a:noFill/>
          <a:ln w="9525">
            <a:noFill/>
          </a:ln>
        </p:spPr>
        <p:txBody>
          <a:bodyPr wrap="none" lIns="0" tIns="0" rIns="0" bIns="0" anchor="t" anchorCtr="0">
            <a:spAutoFit/>
          </a:bodyPr>
          <a:p>
            <a:pPr eaLnBrk="0" hangingPunct="0"/>
            <a:r>
              <a:rPr lang="zh-CN" altLang="en-US" sz="2400" dirty="0">
                <a:solidFill>
                  <a:srgbClr val="000000"/>
                </a:solidFill>
                <a:latin typeface="宋体" panose="02010600030101010101" pitchFamily="2" charset="-122"/>
                <a:ea typeface="宋体" panose="02010600030101010101" pitchFamily="2" charset="-122"/>
              </a:rPr>
              <a:t>地址变换机构工作流程  </a:t>
            </a:r>
            <a:endParaRPr lang="zh-CN" altLang="en-US" sz="2400" dirty="0">
              <a:solidFill>
                <a:srgbClr val="000000"/>
              </a:solidFill>
              <a:latin typeface="宋体" panose="02010600030101010101" pitchFamily="2" charset="-122"/>
              <a:ea typeface="宋体" panose="02010600030101010101" pitchFamily="2" charset="-122"/>
            </a:endParaRPr>
          </a:p>
        </p:txBody>
      </p:sp>
      <p:sp>
        <p:nvSpPr>
          <p:cNvPr id="893957" name="AutoShape 5"/>
          <p:cNvSpPr/>
          <p:nvPr/>
        </p:nvSpPr>
        <p:spPr>
          <a:xfrm>
            <a:off x="1630363" y="706438"/>
            <a:ext cx="1446212" cy="306387"/>
          </a:xfrm>
          <a:prstGeom prst="flowChartAlternateProcess">
            <a:avLst/>
          </a:prstGeom>
          <a:solidFill>
            <a:schemeClr val="accent1"/>
          </a:solidFill>
          <a:ln w="9525" cap="flat" cmpd="sng">
            <a:solidFill>
              <a:srgbClr val="000000"/>
            </a:solidFill>
            <a:prstDash val="solid"/>
            <a:miter/>
            <a:headEnd type="none" w="med" len="med"/>
            <a:tailEnd type="none" w="med" len="med"/>
          </a:ln>
        </p:spPr>
        <p:txBody>
          <a:bodyPr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访问[</a:t>
            </a:r>
            <a:r>
              <a:rPr lang="en-US" altLang="zh-CN" dirty="0">
                <a:solidFill>
                  <a:srgbClr val="000000"/>
                </a:solidFill>
                <a:latin typeface="宋体" panose="02010600030101010101" pitchFamily="2" charset="-122"/>
              </a:rPr>
              <a:t>S][W]</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893958" name="Line 6"/>
          <p:cNvSpPr/>
          <p:nvPr/>
        </p:nvSpPr>
        <p:spPr>
          <a:xfrm>
            <a:off x="2316163" y="1016000"/>
            <a:ext cx="0" cy="381000"/>
          </a:xfrm>
          <a:prstGeom prst="line">
            <a:avLst/>
          </a:prstGeom>
          <a:ln w="28575" cap="flat" cmpd="sng">
            <a:solidFill>
              <a:srgbClr val="000000"/>
            </a:solidFill>
            <a:prstDash val="solid"/>
            <a:round/>
            <a:headEnd type="none" w="med" len="med"/>
            <a:tailEnd type="triangle" w="med" len="med"/>
          </a:ln>
        </p:spPr>
      </p:sp>
      <p:sp>
        <p:nvSpPr>
          <p:cNvPr id="893959" name="AutoShape 7"/>
          <p:cNvSpPr/>
          <p:nvPr/>
        </p:nvSpPr>
        <p:spPr>
          <a:xfrm>
            <a:off x="1385888" y="1397000"/>
            <a:ext cx="1625600" cy="558800"/>
          </a:xfrm>
          <a:prstGeom prst="flowChartDecision">
            <a:avLst/>
          </a:prstGeom>
          <a:solidFill>
            <a:schemeClr val="accent1"/>
          </a:solidFill>
          <a:ln w="9525" cap="flat" cmpd="sng">
            <a:solidFill>
              <a:srgbClr val="000000"/>
            </a:solidFill>
            <a:prstDash val="solid"/>
            <a:miter/>
            <a:headEnd type="none" w="med" len="med"/>
            <a:tailEnd type="none" w="med" len="med"/>
          </a:ln>
        </p:spPr>
        <p:txBody>
          <a:bodyPr wrap="none" lIns="0" tIns="0" rIns="0" bIns="0" anchor="ctr" anchorCtr="0">
            <a:spAutoFit/>
          </a:bodyPr>
          <a:p>
            <a:pPr algn="ctr"/>
            <a:r>
              <a:rPr lang="en-US" altLang="zh-CN" dirty="0">
                <a:solidFill>
                  <a:srgbClr val="000000"/>
                </a:solidFill>
                <a:latin typeface="宋体" panose="02010600030101010101" pitchFamily="2" charset="-122"/>
              </a:rPr>
              <a:t>S&lt;=</a:t>
            </a:r>
            <a:r>
              <a:rPr lang="zh-CN" altLang="en-US" dirty="0">
                <a:solidFill>
                  <a:srgbClr val="000000"/>
                </a:solidFill>
                <a:latin typeface="宋体" panose="02010600030101010101" pitchFamily="2" charset="-122"/>
                <a:ea typeface="宋体" panose="02010600030101010101" pitchFamily="2" charset="-122"/>
              </a:rPr>
              <a:t>段长</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3960" name="AutoShape 8"/>
          <p:cNvSpPr/>
          <p:nvPr/>
        </p:nvSpPr>
        <p:spPr>
          <a:xfrm>
            <a:off x="603250" y="2235200"/>
            <a:ext cx="3232150" cy="558800"/>
          </a:xfrm>
          <a:prstGeom prst="flowChartDecision">
            <a:avLst/>
          </a:prstGeom>
          <a:solidFill>
            <a:schemeClr val="accent1"/>
          </a:solidFill>
          <a:ln w="9525" cap="flat" cmpd="sng">
            <a:solidFill>
              <a:srgbClr val="000000"/>
            </a:solidFill>
            <a:prstDash val="solid"/>
            <a:miter/>
            <a:headEnd type="none" w="med" len="med"/>
            <a:tailEnd type="none" w="med" len="med"/>
          </a:ln>
        </p:spPr>
        <p:txBody>
          <a:bodyPr wrap="none"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符合存取方式？</a:t>
            </a:r>
            <a:endParaRPr lang="zh-CN" altLang="en-US" sz="1000" b="0" dirty="0">
              <a:solidFill>
                <a:srgbClr val="000000"/>
              </a:solidFill>
              <a:latin typeface="宋体" panose="02010600030101010101" pitchFamily="2" charset="-122"/>
              <a:ea typeface="宋体" panose="02010600030101010101" pitchFamily="2" charset="-122"/>
            </a:endParaRPr>
          </a:p>
        </p:txBody>
      </p:sp>
      <p:sp>
        <p:nvSpPr>
          <p:cNvPr id="893961" name="AutoShape 9"/>
          <p:cNvSpPr/>
          <p:nvPr/>
        </p:nvSpPr>
        <p:spPr>
          <a:xfrm>
            <a:off x="987425" y="3149600"/>
            <a:ext cx="2543175" cy="558800"/>
          </a:xfrm>
          <a:prstGeom prst="flowChartDecision">
            <a:avLst/>
          </a:prstGeom>
          <a:solidFill>
            <a:schemeClr val="accent1"/>
          </a:solidFill>
          <a:ln w="9525" cap="flat" cmpd="sng">
            <a:solidFill>
              <a:srgbClr val="000000"/>
            </a:solidFill>
            <a:prstDash val="solid"/>
            <a:miter/>
            <a:headEnd type="none" w="med" len="med"/>
            <a:tailEnd type="none" w="med" len="med"/>
          </a:ln>
        </p:spPr>
        <p:txBody>
          <a:bodyPr wrap="none"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段</a:t>
            </a:r>
            <a:r>
              <a:rPr lang="en-US" altLang="zh-CN" dirty="0">
                <a:solidFill>
                  <a:srgbClr val="000000"/>
                </a:solidFill>
                <a:latin typeface="宋体" panose="02010600030101010101" pitchFamily="2" charset="-122"/>
              </a:rPr>
              <a:t>S</a:t>
            </a:r>
            <a:r>
              <a:rPr lang="zh-CN" altLang="en-US" dirty="0">
                <a:solidFill>
                  <a:srgbClr val="000000"/>
                </a:solidFill>
                <a:latin typeface="宋体" panose="02010600030101010101" pitchFamily="2" charset="-122"/>
                <a:ea typeface="宋体" panose="02010600030101010101" pitchFamily="2" charset="-122"/>
              </a:rPr>
              <a:t>在主存？</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3962" name="AutoShape 10"/>
          <p:cNvSpPr/>
          <p:nvPr/>
        </p:nvSpPr>
        <p:spPr>
          <a:xfrm>
            <a:off x="1414145" y="5981065"/>
            <a:ext cx="1827213" cy="306388"/>
          </a:xfrm>
          <a:prstGeom prst="flowChartAlternateProcess">
            <a:avLst/>
          </a:prstGeom>
          <a:solidFill>
            <a:schemeClr val="accent1"/>
          </a:solidFill>
          <a:ln w="9525" cap="flat" cmpd="sng">
            <a:solidFill>
              <a:srgbClr val="000000"/>
            </a:solidFill>
            <a:prstDash val="solid"/>
            <a:miter/>
            <a:headEnd type="none" w="med" len="med"/>
            <a:tailEnd type="none" w="med" len="med"/>
          </a:ln>
        </p:spPr>
        <p:txBody>
          <a:bodyPr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地址变换结束</a:t>
            </a:r>
            <a:endParaRPr lang="zh-CN" altLang="en-US" dirty="0">
              <a:solidFill>
                <a:srgbClr val="000000"/>
              </a:solidFill>
              <a:latin typeface="宋体" panose="02010600030101010101" pitchFamily="2" charset="-122"/>
              <a:ea typeface="宋体" panose="02010600030101010101" pitchFamily="2" charset="-122"/>
            </a:endParaRPr>
          </a:p>
        </p:txBody>
      </p:sp>
      <p:grpSp>
        <p:nvGrpSpPr>
          <p:cNvPr id="893963" name="Group 11"/>
          <p:cNvGrpSpPr/>
          <p:nvPr/>
        </p:nvGrpSpPr>
        <p:grpSpPr>
          <a:xfrm>
            <a:off x="1782763" y="2006600"/>
            <a:ext cx="457200" cy="274638"/>
            <a:chOff x="864" y="1536"/>
            <a:chExt cx="240" cy="288"/>
          </a:xfrm>
        </p:grpSpPr>
        <p:sp>
          <p:nvSpPr>
            <p:cNvPr id="176139" name="Rectangle 12"/>
            <p:cNvSpPr/>
            <p:nvPr/>
          </p:nvSpPr>
          <p:spPr>
            <a:xfrm>
              <a:off x="864" y="1536"/>
              <a:ext cx="60" cy="288"/>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y</a:t>
              </a:r>
              <a:endParaRPr lang="en-US" altLang="zh-CN" sz="2000" dirty="0">
                <a:solidFill>
                  <a:srgbClr val="000000"/>
                </a:solidFill>
                <a:latin typeface="宋体" panose="02010600030101010101" pitchFamily="2" charset="-122"/>
              </a:endParaRPr>
            </a:p>
          </p:txBody>
        </p:sp>
        <p:sp>
          <p:nvSpPr>
            <p:cNvPr id="176140" name="Line 13"/>
            <p:cNvSpPr/>
            <p:nvPr/>
          </p:nvSpPr>
          <p:spPr>
            <a:xfrm>
              <a:off x="1104" y="1536"/>
              <a:ext cx="0" cy="240"/>
            </a:xfrm>
            <a:prstGeom prst="line">
              <a:avLst/>
            </a:prstGeom>
            <a:ln w="28575" cap="flat" cmpd="sng">
              <a:solidFill>
                <a:srgbClr val="000000"/>
              </a:solidFill>
              <a:prstDash val="solid"/>
              <a:round/>
              <a:headEnd type="none" w="med" len="med"/>
              <a:tailEnd type="triangle" w="med" len="med"/>
            </a:ln>
          </p:spPr>
        </p:sp>
      </p:grpSp>
      <p:grpSp>
        <p:nvGrpSpPr>
          <p:cNvPr id="893966" name="Group 14"/>
          <p:cNvGrpSpPr/>
          <p:nvPr/>
        </p:nvGrpSpPr>
        <p:grpSpPr>
          <a:xfrm>
            <a:off x="1782763" y="2768600"/>
            <a:ext cx="457200" cy="381000"/>
            <a:chOff x="816" y="2160"/>
            <a:chExt cx="288" cy="240"/>
          </a:xfrm>
        </p:grpSpPr>
        <p:sp>
          <p:nvSpPr>
            <p:cNvPr id="176142" name="Rectangle 15"/>
            <p:cNvSpPr/>
            <p:nvPr/>
          </p:nvSpPr>
          <p:spPr>
            <a:xfrm>
              <a:off x="816" y="2160"/>
              <a:ext cx="72"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y</a:t>
              </a:r>
              <a:endParaRPr lang="en-US" altLang="zh-CN" sz="2000" dirty="0">
                <a:solidFill>
                  <a:srgbClr val="000000"/>
                </a:solidFill>
                <a:latin typeface="宋体" panose="02010600030101010101" pitchFamily="2" charset="-122"/>
              </a:endParaRPr>
            </a:p>
          </p:txBody>
        </p:sp>
        <p:sp>
          <p:nvSpPr>
            <p:cNvPr id="176143" name="Line 16"/>
            <p:cNvSpPr/>
            <p:nvPr/>
          </p:nvSpPr>
          <p:spPr>
            <a:xfrm>
              <a:off x="1104" y="2160"/>
              <a:ext cx="0" cy="240"/>
            </a:xfrm>
            <a:prstGeom prst="line">
              <a:avLst/>
            </a:prstGeom>
            <a:ln w="28575" cap="flat" cmpd="sng">
              <a:solidFill>
                <a:srgbClr val="000000"/>
              </a:solidFill>
              <a:prstDash val="solid"/>
              <a:round/>
              <a:headEnd type="none" w="med" len="med"/>
              <a:tailEnd type="triangle" w="med" len="med"/>
            </a:ln>
          </p:spPr>
        </p:sp>
      </p:grpSp>
      <p:grpSp>
        <p:nvGrpSpPr>
          <p:cNvPr id="893969" name="Group 17"/>
          <p:cNvGrpSpPr/>
          <p:nvPr/>
        </p:nvGrpSpPr>
        <p:grpSpPr>
          <a:xfrm>
            <a:off x="1868488" y="3691890"/>
            <a:ext cx="381000" cy="381000"/>
            <a:chOff x="864" y="2736"/>
            <a:chExt cx="240" cy="240"/>
          </a:xfrm>
        </p:grpSpPr>
        <p:sp>
          <p:nvSpPr>
            <p:cNvPr id="176145" name="Rectangle 18"/>
            <p:cNvSpPr/>
            <p:nvPr/>
          </p:nvSpPr>
          <p:spPr>
            <a:xfrm>
              <a:off x="864" y="2784"/>
              <a:ext cx="72"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y</a:t>
              </a:r>
              <a:endParaRPr lang="en-US" altLang="zh-CN" sz="2000" dirty="0">
                <a:solidFill>
                  <a:srgbClr val="000000"/>
                </a:solidFill>
                <a:latin typeface="宋体" panose="02010600030101010101" pitchFamily="2" charset="-122"/>
              </a:endParaRPr>
            </a:p>
          </p:txBody>
        </p:sp>
        <p:sp>
          <p:nvSpPr>
            <p:cNvPr id="176146" name="Line 19"/>
            <p:cNvSpPr/>
            <p:nvPr/>
          </p:nvSpPr>
          <p:spPr>
            <a:xfrm>
              <a:off x="1104" y="2736"/>
              <a:ext cx="0" cy="240"/>
            </a:xfrm>
            <a:prstGeom prst="line">
              <a:avLst/>
            </a:prstGeom>
            <a:ln w="28575" cap="flat" cmpd="sng">
              <a:solidFill>
                <a:srgbClr val="000000"/>
              </a:solidFill>
              <a:prstDash val="solid"/>
              <a:round/>
              <a:headEnd type="none" w="med" len="med"/>
              <a:tailEnd type="triangle" w="med" len="med"/>
            </a:ln>
          </p:spPr>
        </p:sp>
      </p:grpSp>
      <p:sp>
        <p:nvSpPr>
          <p:cNvPr id="893972" name="Line 20"/>
          <p:cNvSpPr/>
          <p:nvPr/>
        </p:nvSpPr>
        <p:spPr>
          <a:xfrm>
            <a:off x="2250758" y="5676265"/>
            <a:ext cx="0" cy="304800"/>
          </a:xfrm>
          <a:prstGeom prst="line">
            <a:avLst/>
          </a:prstGeom>
          <a:ln w="28575" cap="flat" cmpd="sng">
            <a:solidFill>
              <a:srgbClr val="000000"/>
            </a:solidFill>
            <a:prstDash val="solid"/>
            <a:round/>
            <a:headEnd type="none" w="med" len="med"/>
            <a:tailEnd type="triangle" w="med" len="med"/>
          </a:ln>
        </p:spPr>
      </p:sp>
      <p:grpSp>
        <p:nvGrpSpPr>
          <p:cNvPr id="893973" name="Group 21"/>
          <p:cNvGrpSpPr/>
          <p:nvPr/>
        </p:nvGrpSpPr>
        <p:grpSpPr>
          <a:xfrm>
            <a:off x="3078163" y="1320800"/>
            <a:ext cx="4483100" cy="533400"/>
            <a:chOff x="1632" y="1104"/>
            <a:chExt cx="2824" cy="336"/>
          </a:xfrm>
        </p:grpSpPr>
        <p:grpSp>
          <p:nvGrpSpPr>
            <p:cNvPr id="176149" name="Group 22"/>
            <p:cNvGrpSpPr/>
            <p:nvPr/>
          </p:nvGrpSpPr>
          <p:grpSpPr>
            <a:xfrm>
              <a:off x="1632" y="1104"/>
              <a:ext cx="1200" cy="240"/>
              <a:chOff x="1632" y="1104"/>
              <a:chExt cx="1200" cy="240"/>
            </a:xfrm>
          </p:grpSpPr>
          <p:sp>
            <p:nvSpPr>
              <p:cNvPr id="176150" name="Line 23"/>
              <p:cNvSpPr/>
              <p:nvPr/>
            </p:nvSpPr>
            <p:spPr>
              <a:xfrm>
                <a:off x="1632" y="1344"/>
                <a:ext cx="1200" cy="0"/>
              </a:xfrm>
              <a:prstGeom prst="line">
                <a:avLst/>
              </a:prstGeom>
              <a:ln w="28575" cap="flat" cmpd="sng">
                <a:solidFill>
                  <a:srgbClr val="0000FF"/>
                </a:solidFill>
                <a:prstDash val="sysDot"/>
                <a:round/>
                <a:headEnd type="none" w="med" len="med"/>
                <a:tailEnd type="triangle" w="med" len="med"/>
              </a:ln>
            </p:spPr>
          </p:sp>
          <p:sp>
            <p:nvSpPr>
              <p:cNvPr id="176151" name="Rectangle 24"/>
              <p:cNvSpPr/>
              <p:nvPr/>
            </p:nvSpPr>
            <p:spPr>
              <a:xfrm>
                <a:off x="1968" y="1104"/>
                <a:ext cx="799"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n  </a:t>
                </a:r>
                <a:r>
                  <a:rPr lang="zh-CN" altLang="en-US" dirty="0">
                    <a:solidFill>
                      <a:srgbClr val="000000"/>
                    </a:solidFill>
                    <a:latin typeface="宋体" panose="02010600030101010101" pitchFamily="2" charset="-122"/>
                    <a:ea typeface="宋体" panose="02010600030101010101" pitchFamily="2" charset="-122"/>
                  </a:rPr>
                  <a:t>中断信号</a:t>
                </a:r>
                <a:endParaRPr lang="zh-CN" altLang="en-US" dirty="0">
                  <a:solidFill>
                    <a:srgbClr val="000000"/>
                  </a:solidFill>
                  <a:latin typeface="宋体" panose="02010600030101010101" pitchFamily="2" charset="-122"/>
                  <a:ea typeface="宋体" panose="02010600030101010101" pitchFamily="2" charset="-122"/>
                </a:endParaRPr>
              </a:p>
            </p:txBody>
          </p:sp>
        </p:grpSp>
        <p:sp>
          <p:nvSpPr>
            <p:cNvPr id="176152" name="Rectangle 25"/>
            <p:cNvSpPr/>
            <p:nvPr/>
          </p:nvSpPr>
          <p:spPr>
            <a:xfrm>
              <a:off x="3168" y="1248"/>
              <a:ext cx="1288" cy="192"/>
            </a:xfrm>
            <a:prstGeom prst="rect">
              <a:avLst/>
            </a:prstGeom>
            <a:noFill/>
            <a:ln w="9525">
              <a:noFill/>
            </a:ln>
          </p:spPr>
          <p:txBody>
            <a:bodyPr wrap="none" lIns="0" tIns="0" rIns="0" bIns="0" anchor="t" anchorCtr="0">
              <a:spAutoFit/>
            </a:bodyPr>
            <a:p>
              <a:r>
                <a:rPr lang="zh-CN" altLang="en-US" sz="2000" dirty="0">
                  <a:solidFill>
                    <a:srgbClr val="FF3300"/>
                  </a:solidFill>
                  <a:latin typeface="宋体" panose="02010600030101010101" pitchFamily="2" charset="-122"/>
                  <a:ea typeface="宋体" panose="02010600030101010101" pitchFamily="2" charset="-122"/>
                </a:rPr>
                <a:t>分段越界中断处理</a:t>
              </a:r>
              <a:endParaRPr lang="zh-CN" altLang="en-US" sz="2000" dirty="0">
                <a:solidFill>
                  <a:srgbClr val="FF3300"/>
                </a:solidFill>
                <a:latin typeface="宋体" panose="02010600030101010101" pitchFamily="2" charset="-122"/>
                <a:ea typeface="宋体" panose="02010600030101010101" pitchFamily="2" charset="-122"/>
              </a:endParaRPr>
            </a:p>
          </p:txBody>
        </p:sp>
      </p:grpSp>
      <p:grpSp>
        <p:nvGrpSpPr>
          <p:cNvPr id="893978" name="Group 26"/>
          <p:cNvGrpSpPr/>
          <p:nvPr/>
        </p:nvGrpSpPr>
        <p:grpSpPr>
          <a:xfrm>
            <a:off x="3840163" y="2159000"/>
            <a:ext cx="3695700" cy="533400"/>
            <a:chOff x="2112" y="1728"/>
            <a:chExt cx="2328" cy="336"/>
          </a:xfrm>
        </p:grpSpPr>
        <p:grpSp>
          <p:nvGrpSpPr>
            <p:cNvPr id="176154" name="Group 27"/>
            <p:cNvGrpSpPr/>
            <p:nvPr/>
          </p:nvGrpSpPr>
          <p:grpSpPr>
            <a:xfrm>
              <a:off x="2112" y="1728"/>
              <a:ext cx="774" cy="240"/>
              <a:chOff x="2112" y="1728"/>
              <a:chExt cx="774" cy="240"/>
            </a:xfrm>
          </p:grpSpPr>
          <p:sp>
            <p:nvSpPr>
              <p:cNvPr id="176155" name="Line 28"/>
              <p:cNvSpPr/>
              <p:nvPr/>
            </p:nvSpPr>
            <p:spPr>
              <a:xfrm>
                <a:off x="2112" y="1968"/>
                <a:ext cx="720" cy="0"/>
              </a:xfrm>
              <a:prstGeom prst="line">
                <a:avLst/>
              </a:prstGeom>
              <a:ln w="28575" cap="flat" cmpd="sng">
                <a:solidFill>
                  <a:srgbClr val="0000FF"/>
                </a:solidFill>
                <a:prstDash val="sysDot"/>
                <a:round/>
                <a:headEnd type="none" w="med" len="med"/>
                <a:tailEnd type="triangle" w="med" len="med"/>
              </a:ln>
            </p:spPr>
          </p:sp>
          <p:sp>
            <p:nvSpPr>
              <p:cNvPr id="176156" name="Rectangle 29"/>
              <p:cNvSpPr/>
              <p:nvPr/>
            </p:nvSpPr>
            <p:spPr>
              <a:xfrm>
                <a:off x="2160" y="1728"/>
                <a:ext cx="726"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n </a:t>
                </a:r>
                <a:r>
                  <a:rPr lang="zh-CN" altLang="en-US" dirty="0">
                    <a:solidFill>
                      <a:srgbClr val="000000"/>
                    </a:solidFill>
                    <a:latin typeface="宋体" panose="02010600030101010101" pitchFamily="2" charset="-122"/>
                    <a:ea typeface="宋体" panose="02010600030101010101" pitchFamily="2" charset="-122"/>
                  </a:rPr>
                  <a:t>中断信号</a:t>
                </a:r>
                <a:endParaRPr lang="zh-CN" altLang="zh-CN" dirty="0">
                  <a:solidFill>
                    <a:srgbClr val="000000"/>
                  </a:solidFill>
                  <a:latin typeface="宋体" panose="02010600030101010101" pitchFamily="2" charset="-122"/>
                  <a:ea typeface="宋体" panose="02010600030101010101" pitchFamily="2" charset="-122"/>
                </a:endParaRPr>
              </a:p>
            </p:txBody>
          </p:sp>
        </p:grpSp>
        <p:sp>
          <p:nvSpPr>
            <p:cNvPr id="176157" name="Rectangle 30"/>
            <p:cNvSpPr/>
            <p:nvPr/>
          </p:nvSpPr>
          <p:spPr>
            <a:xfrm>
              <a:off x="3152" y="1872"/>
              <a:ext cx="1288" cy="192"/>
            </a:xfrm>
            <a:prstGeom prst="rect">
              <a:avLst/>
            </a:prstGeom>
            <a:noFill/>
            <a:ln w="9525">
              <a:noFill/>
            </a:ln>
          </p:spPr>
          <p:txBody>
            <a:bodyPr wrap="none" lIns="0" tIns="0" rIns="0" bIns="0" anchor="t" anchorCtr="0">
              <a:spAutoFit/>
            </a:bodyPr>
            <a:p>
              <a:r>
                <a:rPr lang="zh-CN" altLang="en-US" sz="2000" dirty="0">
                  <a:solidFill>
                    <a:srgbClr val="FF3300"/>
                  </a:solidFill>
                  <a:latin typeface="宋体" panose="02010600030101010101" pitchFamily="2" charset="-122"/>
                  <a:ea typeface="宋体" panose="02010600030101010101" pitchFamily="2" charset="-122"/>
                </a:rPr>
                <a:t>分段保护中断处理</a:t>
              </a:r>
              <a:endParaRPr lang="zh-CN" altLang="en-US" sz="2000" dirty="0">
                <a:solidFill>
                  <a:srgbClr val="FF3300"/>
                </a:solidFill>
                <a:latin typeface="宋体" panose="02010600030101010101" pitchFamily="2" charset="-122"/>
                <a:ea typeface="宋体" panose="02010600030101010101" pitchFamily="2" charset="-122"/>
              </a:endParaRPr>
            </a:p>
          </p:txBody>
        </p:sp>
      </p:grpSp>
      <p:grpSp>
        <p:nvGrpSpPr>
          <p:cNvPr id="893983" name="Group 31"/>
          <p:cNvGrpSpPr/>
          <p:nvPr/>
        </p:nvGrpSpPr>
        <p:grpSpPr>
          <a:xfrm>
            <a:off x="3535363" y="2997200"/>
            <a:ext cx="3514725" cy="579438"/>
            <a:chOff x="1920" y="2275"/>
            <a:chExt cx="2214" cy="365"/>
          </a:xfrm>
        </p:grpSpPr>
        <p:grpSp>
          <p:nvGrpSpPr>
            <p:cNvPr id="176159" name="Group 32"/>
            <p:cNvGrpSpPr/>
            <p:nvPr/>
          </p:nvGrpSpPr>
          <p:grpSpPr>
            <a:xfrm>
              <a:off x="1920" y="2275"/>
              <a:ext cx="1039" cy="269"/>
              <a:chOff x="1920" y="2275"/>
              <a:chExt cx="1039" cy="269"/>
            </a:xfrm>
          </p:grpSpPr>
          <p:sp>
            <p:nvSpPr>
              <p:cNvPr id="176160" name="Line 33"/>
              <p:cNvSpPr/>
              <p:nvPr/>
            </p:nvSpPr>
            <p:spPr>
              <a:xfrm>
                <a:off x="1920" y="2544"/>
                <a:ext cx="960" cy="0"/>
              </a:xfrm>
              <a:prstGeom prst="line">
                <a:avLst/>
              </a:prstGeom>
              <a:ln w="28575" cap="flat" cmpd="sng">
                <a:solidFill>
                  <a:srgbClr val="0000FF"/>
                </a:solidFill>
                <a:prstDash val="sysDot"/>
                <a:round/>
                <a:headEnd type="none" w="med" len="med"/>
                <a:tailEnd type="triangle" w="med" len="med"/>
              </a:ln>
            </p:spPr>
          </p:sp>
          <p:sp>
            <p:nvSpPr>
              <p:cNvPr id="176161" name="Rectangle 34"/>
              <p:cNvSpPr/>
              <p:nvPr/>
            </p:nvSpPr>
            <p:spPr>
              <a:xfrm>
                <a:off x="2160" y="2275"/>
                <a:ext cx="799"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n  </a:t>
                </a:r>
                <a:r>
                  <a:rPr lang="zh-CN" altLang="en-US" dirty="0">
                    <a:solidFill>
                      <a:srgbClr val="000000"/>
                    </a:solidFill>
                    <a:latin typeface="宋体" panose="02010600030101010101" pitchFamily="2" charset="-122"/>
                    <a:ea typeface="宋体" panose="02010600030101010101" pitchFamily="2" charset="-122"/>
                  </a:rPr>
                  <a:t>中断信号</a:t>
                </a:r>
                <a:endParaRPr lang="zh-CN" altLang="zh-CN" dirty="0">
                  <a:solidFill>
                    <a:srgbClr val="000000"/>
                  </a:solidFill>
                  <a:latin typeface="宋体" panose="02010600030101010101" pitchFamily="2" charset="-122"/>
                  <a:ea typeface="宋体" panose="02010600030101010101" pitchFamily="2" charset="-122"/>
                </a:endParaRPr>
              </a:p>
            </p:txBody>
          </p:sp>
        </p:grpSp>
        <p:sp>
          <p:nvSpPr>
            <p:cNvPr id="176162" name="Rectangle 35"/>
            <p:cNvSpPr/>
            <p:nvPr/>
          </p:nvSpPr>
          <p:spPr>
            <a:xfrm>
              <a:off x="3168" y="2448"/>
              <a:ext cx="966" cy="192"/>
            </a:xfrm>
            <a:prstGeom prst="rect">
              <a:avLst/>
            </a:prstGeom>
            <a:noFill/>
            <a:ln w="9525">
              <a:noFill/>
            </a:ln>
          </p:spPr>
          <p:txBody>
            <a:bodyPr wrap="none" lIns="0" tIns="0" rIns="0" bIns="0" anchor="t" anchorCtr="0">
              <a:spAutoFit/>
            </a:bodyPr>
            <a:p>
              <a:r>
                <a:rPr lang="zh-CN" altLang="en-US" sz="2000" dirty="0">
                  <a:solidFill>
                    <a:srgbClr val="FF3300"/>
                  </a:solidFill>
                  <a:latin typeface="宋体" panose="02010600030101010101" pitchFamily="2" charset="-122"/>
                  <a:ea typeface="宋体" panose="02010600030101010101" pitchFamily="2" charset="-122"/>
                </a:rPr>
                <a:t>缺段中断处理</a:t>
              </a:r>
              <a:endParaRPr lang="zh-CN" altLang="en-US" sz="2000" dirty="0">
                <a:solidFill>
                  <a:srgbClr val="FF3300"/>
                </a:solidFill>
                <a:latin typeface="宋体" panose="02010600030101010101" pitchFamily="2" charset="-122"/>
                <a:ea typeface="宋体" panose="02010600030101010101" pitchFamily="2" charset="-122"/>
              </a:endParaRPr>
            </a:p>
          </p:txBody>
        </p:sp>
      </p:grpSp>
      <p:sp>
        <p:nvSpPr>
          <p:cNvPr id="893988" name="Line 36"/>
          <p:cNvSpPr/>
          <p:nvPr/>
        </p:nvSpPr>
        <p:spPr>
          <a:xfrm>
            <a:off x="2250758" y="4609465"/>
            <a:ext cx="0" cy="228600"/>
          </a:xfrm>
          <a:prstGeom prst="line">
            <a:avLst/>
          </a:prstGeom>
          <a:ln w="28575" cap="flat" cmpd="sng">
            <a:solidFill>
              <a:srgbClr val="000000"/>
            </a:solidFill>
            <a:prstDash val="solid"/>
            <a:round/>
            <a:headEnd type="none" w="med" len="med"/>
            <a:tailEnd type="triangle" w="med" len="med"/>
          </a:ln>
        </p:spPr>
      </p:sp>
      <p:sp>
        <p:nvSpPr>
          <p:cNvPr id="176164" name="Rectangle 37"/>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5.5</a:t>
            </a: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请求分段中的硬件支持</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39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939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39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93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939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39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939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939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939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939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939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939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939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8939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8939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893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4" grpId="0" bldLvl="0" animBg="1"/>
      <p:bldP spid="893955" grpId="0" bldLvl="0" animBg="1"/>
      <p:bldP spid="893957" grpId="0" animBg="1"/>
      <p:bldP spid="893959" grpId="0" animBg="1"/>
      <p:bldP spid="893960" grpId="0" animBg="1"/>
      <p:bldP spid="893961" grpId="0" animBg="1"/>
      <p:bldP spid="893962" grpId="0" bldLvl="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4978" name="Rectangle 2"/>
          <p:cNvSpPr/>
          <p:nvPr/>
        </p:nvSpPr>
        <p:spPr>
          <a:xfrm>
            <a:off x="1752600" y="1393190"/>
            <a:ext cx="1828800" cy="460375"/>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pPr algn="ctr"/>
            <a:r>
              <a:rPr lang="zh-CN" altLang="en-US" dirty="0">
                <a:solidFill>
                  <a:srgbClr val="000000"/>
                </a:solidFill>
                <a:latin typeface="宋体" panose="02010600030101010101" pitchFamily="2" charset="-122"/>
                <a:ea typeface="宋体" panose="02010600030101010101" pitchFamily="2" charset="-122"/>
              </a:rPr>
              <a:t>阻塞请求进程</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4979" name="Rectangle 3"/>
          <p:cNvSpPr/>
          <p:nvPr/>
        </p:nvSpPr>
        <p:spPr>
          <a:xfrm>
            <a:off x="1676400" y="3388678"/>
            <a:ext cx="1600200" cy="373062"/>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r>
              <a:rPr lang="zh-CN" altLang="en-US" sz="1600" dirty="0">
                <a:solidFill>
                  <a:srgbClr val="000000"/>
                </a:solidFill>
                <a:latin typeface="宋体" panose="02010600030101010101" pitchFamily="2" charset="-122"/>
                <a:ea typeface="宋体" panose="02010600030101010101" pitchFamily="2" charset="-122"/>
              </a:rPr>
              <a:t>从外存读入段</a:t>
            </a:r>
            <a:r>
              <a:rPr lang="en-US" altLang="zh-CN" sz="1600" dirty="0">
                <a:solidFill>
                  <a:srgbClr val="000000"/>
                </a:solidFill>
                <a:latin typeface="宋体" panose="02010600030101010101" pitchFamily="2" charset="-122"/>
              </a:rPr>
              <a:t>S</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894980" name="Rectangle 4"/>
          <p:cNvSpPr/>
          <p:nvPr/>
        </p:nvSpPr>
        <p:spPr>
          <a:xfrm>
            <a:off x="1828800" y="4077335"/>
            <a:ext cx="1676400" cy="685800"/>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pPr algn="ctr"/>
            <a:r>
              <a:rPr lang="zh-CN" altLang="en-US" dirty="0">
                <a:solidFill>
                  <a:srgbClr val="000000"/>
                </a:solidFill>
                <a:latin typeface="宋体" panose="02010600030101010101" pitchFamily="2" charset="-122"/>
                <a:ea typeface="宋体" panose="02010600030101010101" pitchFamily="2" charset="-122"/>
              </a:rPr>
              <a:t>修改段表及内存空闲区链表</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4981" name="Rectangle 5"/>
          <p:cNvSpPr/>
          <p:nvPr/>
        </p:nvSpPr>
        <p:spPr>
          <a:xfrm>
            <a:off x="1828800" y="5144135"/>
            <a:ext cx="1676400" cy="438150"/>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唤醒请求进程</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894982" name="Rectangle 6"/>
          <p:cNvSpPr/>
          <p:nvPr/>
        </p:nvSpPr>
        <p:spPr>
          <a:xfrm>
            <a:off x="6553200" y="4364990"/>
            <a:ext cx="2139950" cy="990600"/>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淘汰一个或几个内存实段，以形成一个合适的空闲区</a:t>
            </a:r>
            <a:endParaRPr lang="zh-CN" altLang="en-US" dirty="0">
              <a:solidFill>
                <a:srgbClr val="000000"/>
              </a:solidFill>
              <a:latin typeface="宋体" panose="02010600030101010101" pitchFamily="2" charset="-122"/>
              <a:ea typeface="宋体" panose="02010600030101010101" pitchFamily="2" charset="-122"/>
            </a:endParaRPr>
          </a:p>
          <a:p>
            <a:endParaRPr lang="zh-CN" altLang="en-US" sz="800" b="0" dirty="0">
              <a:solidFill>
                <a:srgbClr val="000000"/>
              </a:solidFill>
              <a:latin typeface="宋体" panose="02010600030101010101" pitchFamily="2" charset="-122"/>
              <a:ea typeface="宋体" panose="02010600030101010101" pitchFamily="2" charset="-122"/>
            </a:endParaRPr>
          </a:p>
        </p:txBody>
      </p:sp>
      <p:sp>
        <p:nvSpPr>
          <p:cNvPr id="894983" name="Rectangle 7"/>
          <p:cNvSpPr/>
          <p:nvPr/>
        </p:nvSpPr>
        <p:spPr>
          <a:xfrm>
            <a:off x="4267200" y="4364990"/>
            <a:ext cx="1858963" cy="912813"/>
          </a:xfrm>
          <a:prstGeom prst="rect">
            <a:avLst/>
          </a:prstGeom>
          <a:solidFill>
            <a:schemeClr val="accent1"/>
          </a:solidFill>
          <a:ln w="3175" cap="flat" cmpd="sng">
            <a:solidFill>
              <a:srgbClr val="000000"/>
            </a:solidFill>
            <a:prstDash val="solid"/>
            <a:miter/>
            <a:headEnd type="none" w="med" len="med"/>
            <a:tailEnd type="none" w="med" len="med"/>
          </a:ln>
        </p:spPr>
        <p:txBody>
          <a:bodyPr anchor="t" anchorCtr="0"/>
          <a:p>
            <a:r>
              <a:rPr lang="zh-CN" altLang="en-US" dirty="0">
                <a:solidFill>
                  <a:srgbClr val="000000"/>
                </a:solidFill>
                <a:latin typeface="宋体" panose="02010600030101010101" pitchFamily="2" charset="-122"/>
                <a:ea typeface="宋体" panose="02010600030101010101" pitchFamily="2" charset="-122"/>
              </a:rPr>
              <a:t>空闲区拼接，以形成一个合适的空闲区</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4984" name="Line 8"/>
          <p:cNvSpPr/>
          <p:nvPr/>
        </p:nvSpPr>
        <p:spPr>
          <a:xfrm>
            <a:off x="2581275" y="3778885"/>
            <a:ext cx="9525" cy="298450"/>
          </a:xfrm>
          <a:prstGeom prst="line">
            <a:avLst/>
          </a:prstGeom>
          <a:ln w="28575" cap="flat" cmpd="sng">
            <a:solidFill>
              <a:srgbClr val="000000"/>
            </a:solidFill>
            <a:prstDash val="solid"/>
            <a:round/>
            <a:headEnd type="none" w="med" len="med"/>
            <a:tailEnd type="triangle" w="med" len="med"/>
          </a:ln>
        </p:spPr>
      </p:sp>
      <p:sp>
        <p:nvSpPr>
          <p:cNvPr id="894985" name="Line 9"/>
          <p:cNvSpPr/>
          <p:nvPr/>
        </p:nvSpPr>
        <p:spPr>
          <a:xfrm>
            <a:off x="2590800" y="4763135"/>
            <a:ext cx="3175" cy="369888"/>
          </a:xfrm>
          <a:prstGeom prst="line">
            <a:avLst/>
          </a:prstGeom>
          <a:ln w="28575" cap="flat" cmpd="sng">
            <a:solidFill>
              <a:srgbClr val="000000"/>
            </a:solidFill>
            <a:prstDash val="solid"/>
            <a:round/>
            <a:headEnd type="none" w="med" len="med"/>
            <a:tailEnd type="triangle" w="med" len="med"/>
          </a:ln>
        </p:spPr>
      </p:sp>
      <p:grpSp>
        <p:nvGrpSpPr>
          <p:cNvPr id="894986" name="Group 10"/>
          <p:cNvGrpSpPr/>
          <p:nvPr/>
        </p:nvGrpSpPr>
        <p:grpSpPr>
          <a:xfrm>
            <a:off x="2063750" y="3063240"/>
            <a:ext cx="527050" cy="311150"/>
            <a:chOff x="1300" y="2012"/>
            <a:chExt cx="332" cy="196"/>
          </a:xfrm>
        </p:grpSpPr>
        <p:sp>
          <p:nvSpPr>
            <p:cNvPr id="177162" name="Line 11"/>
            <p:cNvSpPr/>
            <p:nvPr/>
          </p:nvSpPr>
          <p:spPr>
            <a:xfrm>
              <a:off x="1632" y="2064"/>
              <a:ext cx="0" cy="144"/>
            </a:xfrm>
            <a:prstGeom prst="line">
              <a:avLst/>
            </a:prstGeom>
            <a:ln w="28575" cap="flat" cmpd="sng">
              <a:solidFill>
                <a:srgbClr val="000000"/>
              </a:solidFill>
              <a:prstDash val="solid"/>
              <a:round/>
              <a:headEnd type="none" w="med" len="med"/>
              <a:tailEnd type="triangle" w="med" len="med"/>
            </a:ln>
          </p:spPr>
        </p:sp>
        <p:sp>
          <p:nvSpPr>
            <p:cNvPr id="177163" name="Rectangle 12"/>
            <p:cNvSpPr/>
            <p:nvPr/>
          </p:nvSpPr>
          <p:spPr>
            <a:xfrm>
              <a:off x="1300" y="2012"/>
              <a:ext cx="72"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y</a:t>
              </a:r>
              <a:endParaRPr lang="en-US" altLang="zh-CN" sz="2000" dirty="0">
                <a:solidFill>
                  <a:srgbClr val="000000"/>
                </a:solidFill>
                <a:latin typeface="宋体" panose="02010600030101010101" pitchFamily="2" charset="-122"/>
              </a:endParaRPr>
            </a:p>
          </p:txBody>
        </p:sp>
      </p:grpSp>
      <p:sp>
        <p:nvSpPr>
          <p:cNvPr id="177164" name="Rectangle 13"/>
          <p:cNvSpPr/>
          <p:nvPr/>
        </p:nvSpPr>
        <p:spPr>
          <a:xfrm>
            <a:off x="4356100" y="994728"/>
            <a:ext cx="1838325" cy="365125"/>
          </a:xfrm>
          <a:prstGeom prst="rect">
            <a:avLst/>
          </a:prstGeom>
          <a:noFill/>
          <a:ln w="9525">
            <a:noFill/>
          </a:ln>
        </p:spPr>
        <p:txBody>
          <a:bodyPr lIns="0" tIns="0" rIns="0" bIns="0" anchor="t" anchorCtr="0">
            <a:spAutoFit/>
          </a:bodyPr>
          <a:p>
            <a:r>
              <a:rPr lang="zh-CN" altLang="en-US" sz="2400" dirty="0">
                <a:solidFill>
                  <a:srgbClr val="000000"/>
                </a:solidFill>
                <a:latin typeface="宋体" panose="02010600030101010101" pitchFamily="2" charset="-122"/>
                <a:ea typeface="宋体" panose="02010600030101010101" pitchFamily="2" charset="-122"/>
              </a:rPr>
              <a:t>缺段中断处理</a:t>
            </a:r>
            <a:endParaRPr lang="zh-CN" altLang="en-US" sz="2400" dirty="0">
              <a:solidFill>
                <a:srgbClr val="000000"/>
              </a:solidFill>
              <a:latin typeface="宋体" panose="02010600030101010101" pitchFamily="2" charset="-122"/>
              <a:ea typeface="宋体" panose="02010600030101010101" pitchFamily="2" charset="-122"/>
            </a:endParaRPr>
          </a:p>
        </p:txBody>
      </p:sp>
      <p:sp>
        <p:nvSpPr>
          <p:cNvPr id="894990" name="AutoShape 14"/>
          <p:cNvSpPr/>
          <p:nvPr/>
        </p:nvSpPr>
        <p:spPr>
          <a:xfrm>
            <a:off x="1676400" y="705803"/>
            <a:ext cx="1970088" cy="306387"/>
          </a:xfrm>
          <a:prstGeom prst="flowChartAlternateProcess">
            <a:avLst/>
          </a:prstGeom>
          <a:solidFill>
            <a:schemeClr val="accent1"/>
          </a:solidFill>
          <a:ln w="9525" cap="flat" cmpd="sng">
            <a:solidFill>
              <a:srgbClr val="000000"/>
            </a:solidFill>
            <a:prstDash val="solid"/>
            <a:miter/>
            <a:headEnd type="none" w="med" len="med"/>
            <a:tailEnd type="none" w="med" len="med"/>
          </a:ln>
        </p:spPr>
        <p:txBody>
          <a:bodyPr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虚段</a:t>
            </a:r>
            <a:r>
              <a:rPr lang="en-US" altLang="zh-CN" dirty="0">
                <a:solidFill>
                  <a:srgbClr val="000000"/>
                </a:solidFill>
                <a:latin typeface="宋体" panose="02010600030101010101" pitchFamily="2" charset="-122"/>
              </a:rPr>
              <a:t>S</a:t>
            </a:r>
            <a:r>
              <a:rPr lang="zh-CN" altLang="en-US" dirty="0">
                <a:solidFill>
                  <a:srgbClr val="000000"/>
                </a:solidFill>
                <a:latin typeface="宋体" panose="02010600030101010101" pitchFamily="2" charset="-122"/>
                <a:ea typeface="宋体" panose="02010600030101010101" pitchFamily="2" charset="-122"/>
              </a:rPr>
              <a:t>不在内存</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4991" name="Line 15"/>
          <p:cNvSpPr/>
          <p:nvPr/>
        </p:nvSpPr>
        <p:spPr>
          <a:xfrm>
            <a:off x="2667000" y="1088390"/>
            <a:ext cx="0" cy="304800"/>
          </a:xfrm>
          <a:prstGeom prst="line">
            <a:avLst/>
          </a:prstGeom>
          <a:ln w="28575" cap="flat" cmpd="sng">
            <a:solidFill>
              <a:srgbClr val="000000"/>
            </a:solidFill>
            <a:prstDash val="solid"/>
            <a:round/>
            <a:headEnd type="none" w="med" len="med"/>
            <a:tailEnd type="triangle" w="med" len="med"/>
          </a:ln>
        </p:spPr>
      </p:sp>
      <p:sp>
        <p:nvSpPr>
          <p:cNvPr id="894992" name="AutoShape 16"/>
          <p:cNvSpPr/>
          <p:nvPr/>
        </p:nvSpPr>
        <p:spPr>
          <a:xfrm>
            <a:off x="4953000" y="2917190"/>
            <a:ext cx="2816225" cy="1108075"/>
          </a:xfrm>
          <a:prstGeom prst="flowChartDecision">
            <a:avLst/>
          </a:prstGeom>
          <a:solidFill>
            <a:schemeClr val="accent1"/>
          </a:solidFill>
          <a:ln w="9525" cap="flat" cmpd="sng">
            <a:solidFill>
              <a:srgbClr val="000000"/>
            </a:solidFill>
            <a:prstDash val="solid"/>
            <a:miter/>
            <a:headEnd type="none" w="med" len="med"/>
            <a:tailEnd type="none" w="med" len="med"/>
          </a:ln>
        </p:spPr>
        <p:txBody>
          <a:bodyPr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空闲区容量总</a:t>
            </a:r>
            <a:endParaRPr lang="zh-CN" altLang="en-US" dirty="0">
              <a:solidFill>
                <a:srgbClr val="000000"/>
              </a:solidFill>
              <a:latin typeface="宋体" panose="02010600030101010101" pitchFamily="2" charset="-122"/>
              <a:ea typeface="宋体" panose="02010600030101010101" pitchFamily="2" charset="-122"/>
            </a:endParaRPr>
          </a:p>
          <a:p>
            <a:pPr algn="ctr"/>
            <a:r>
              <a:rPr lang="zh-CN" altLang="en-US" dirty="0">
                <a:solidFill>
                  <a:srgbClr val="000000"/>
                </a:solidFill>
                <a:latin typeface="宋体" panose="02010600030101010101" pitchFamily="2" charset="-122"/>
                <a:ea typeface="宋体" panose="02010600030101010101" pitchFamily="2" charset="-122"/>
              </a:rPr>
              <a:t>和能否满足？</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4993" name="Line 17"/>
          <p:cNvSpPr/>
          <p:nvPr/>
        </p:nvSpPr>
        <p:spPr>
          <a:xfrm>
            <a:off x="2590800" y="1850390"/>
            <a:ext cx="0" cy="228600"/>
          </a:xfrm>
          <a:prstGeom prst="line">
            <a:avLst/>
          </a:prstGeom>
          <a:ln w="28575" cap="flat" cmpd="sng">
            <a:solidFill>
              <a:srgbClr val="000000"/>
            </a:solidFill>
            <a:prstDash val="solid"/>
            <a:round/>
            <a:headEnd type="none" w="med" len="med"/>
            <a:tailEnd type="triangle" w="med" len="med"/>
          </a:ln>
        </p:spPr>
      </p:sp>
      <p:sp>
        <p:nvSpPr>
          <p:cNvPr id="894994" name="AutoShape 18"/>
          <p:cNvSpPr/>
          <p:nvPr/>
        </p:nvSpPr>
        <p:spPr>
          <a:xfrm>
            <a:off x="1981200" y="5982335"/>
            <a:ext cx="1295400" cy="306388"/>
          </a:xfrm>
          <a:prstGeom prst="flowChartAlternateProcess">
            <a:avLst/>
          </a:prstGeom>
          <a:solidFill>
            <a:schemeClr val="accent1"/>
          </a:solidFill>
          <a:ln w="9525" cap="flat" cmpd="sng">
            <a:solidFill>
              <a:srgbClr val="000000"/>
            </a:solidFill>
            <a:prstDash val="solid"/>
            <a:miter/>
            <a:headEnd type="none" w="med" len="med"/>
            <a:tailEnd type="none" w="med" len="med"/>
          </a:ln>
        </p:spPr>
        <p:txBody>
          <a:bodyPr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指令重执行</a:t>
            </a:r>
            <a:endParaRPr lang="zh-CN" altLang="en-US" dirty="0">
              <a:solidFill>
                <a:srgbClr val="000000"/>
              </a:solidFill>
              <a:latin typeface="宋体" panose="02010600030101010101" pitchFamily="2" charset="-122"/>
              <a:ea typeface="宋体" panose="02010600030101010101" pitchFamily="2" charset="-122"/>
            </a:endParaRPr>
          </a:p>
        </p:txBody>
      </p:sp>
      <p:sp>
        <p:nvSpPr>
          <p:cNvPr id="894995" name="Line 19"/>
          <p:cNvSpPr/>
          <p:nvPr/>
        </p:nvSpPr>
        <p:spPr>
          <a:xfrm>
            <a:off x="2590800" y="5612448"/>
            <a:ext cx="3175" cy="369887"/>
          </a:xfrm>
          <a:prstGeom prst="line">
            <a:avLst/>
          </a:prstGeom>
          <a:ln w="28575" cap="flat" cmpd="sng">
            <a:solidFill>
              <a:srgbClr val="000000"/>
            </a:solidFill>
            <a:prstDash val="solid"/>
            <a:round/>
            <a:headEnd type="none" w="med" len="med"/>
            <a:tailEnd type="triangle" w="med" len="med"/>
          </a:ln>
        </p:spPr>
      </p:sp>
      <p:sp>
        <p:nvSpPr>
          <p:cNvPr id="894996" name="AutoShape 20"/>
          <p:cNvSpPr/>
          <p:nvPr/>
        </p:nvSpPr>
        <p:spPr>
          <a:xfrm>
            <a:off x="1228725" y="2078990"/>
            <a:ext cx="2733675" cy="1108075"/>
          </a:xfrm>
          <a:prstGeom prst="flowChartDecision">
            <a:avLst/>
          </a:prstGeom>
          <a:solidFill>
            <a:schemeClr val="accent1"/>
          </a:solidFill>
          <a:ln w="9525" cap="flat" cmpd="sng">
            <a:solidFill>
              <a:srgbClr val="000000"/>
            </a:solidFill>
            <a:prstDash val="solid"/>
            <a:miter/>
            <a:headEnd type="none" w="med" len="med"/>
            <a:tailEnd type="none" w="med" len="med"/>
          </a:ln>
        </p:spPr>
        <p:txBody>
          <a:bodyPr wrap="none" lIns="0" tIns="0" rIns="0" bIns="0" anchor="ctr" anchorCtr="0">
            <a:spAutoFit/>
          </a:bodyPr>
          <a:p>
            <a:pPr algn="ctr"/>
            <a:r>
              <a:rPr lang="zh-CN" altLang="en-US" dirty="0">
                <a:solidFill>
                  <a:srgbClr val="000000"/>
                </a:solidFill>
                <a:latin typeface="宋体" panose="02010600030101010101" pitchFamily="2" charset="-122"/>
                <a:ea typeface="宋体" panose="02010600030101010101" pitchFamily="2" charset="-122"/>
              </a:rPr>
              <a:t>内存中有合适</a:t>
            </a:r>
            <a:endParaRPr lang="zh-CN" altLang="en-US" dirty="0">
              <a:solidFill>
                <a:srgbClr val="000000"/>
              </a:solidFill>
              <a:latin typeface="宋体" panose="02010600030101010101" pitchFamily="2" charset="-122"/>
              <a:ea typeface="宋体" panose="02010600030101010101" pitchFamily="2" charset="-122"/>
            </a:endParaRPr>
          </a:p>
          <a:p>
            <a:pPr algn="ctr"/>
            <a:r>
              <a:rPr lang="zh-CN" altLang="en-US" dirty="0">
                <a:solidFill>
                  <a:srgbClr val="000000"/>
                </a:solidFill>
                <a:latin typeface="宋体" panose="02010600030101010101" pitchFamily="2" charset="-122"/>
                <a:ea typeface="宋体" panose="02010600030101010101" pitchFamily="2" charset="-122"/>
              </a:rPr>
              <a:t>的空闲区吗？</a:t>
            </a:r>
            <a:endParaRPr lang="zh-CN" altLang="en-US" dirty="0">
              <a:solidFill>
                <a:srgbClr val="000000"/>
              </a:solidFill>
              <a:latin typeface="宋体" panose="02010600030101010101" pitchFamily="2" charset="-122"/>
              <a:ea typeface="宋体" panose="02010600030101010101" pitchFamily="2" charset="-122"/>
            </a:endParaRPr>
          </a:p>
        </p:txBody>
      </p:sp>
      <p:grpSp>
        <p:nvGrpSpPr>
          <p:cNvPr id="894997" name="Group 21"/>
          <p:cNvGrpSpPr/>
          <p:nvPr/>
        </p:nvGrpSpPr>
        <p:grpSpPr>
          <a:xfrm>
            <a:off x="3962400" y="2307590"/>
            <a:ext cx="2438400" cy="609600"/>
            <a:chOff x="2496" y="1536"/>
            <a:chExt cx="1536" cy="384"/>
          </a:xfrm>
        </p:grpSpPr>
        <p:sp>
          <p:nvSpPr>
            <p:cNvPr id="177173" name="Rectangle 22"/>
            <p:cNvSpPr/>
            <p:nvPr/>
          </p:nvSpPr>
          <p:spPr>
            <a:xfrm>
              <a:off x="2736" y="1536"/>
              <a:ext cx="72"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N</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177174" name="Line 23"/>
            <p:cNvSpPr/>
            <p:nvPr/>
          </p:nvSpPr>
          <p:spPr>
            <a:xfrm>
              <a:off x="2496" y="1728"/>
              <a:ext cx="1536" cy="0"/>
            </a:xfrm>
            <a:prstGeom prst="line">
              <a:avLst/>
            </a:prstGeom>
            <a:ln w="28575" cap="flat" cmpd="sng">
              <a:solidFill>
                <a:srgbClr val="0000FF"/>
              </a:solidFill>
              <a:prstDash val="solid"/>
              <a:round/>
              <a:headEnd type="none" w="med" len="med"/>
              <a:tailEnd type="none" w="med" len="med"/>
            </a:ln>
          </p:spPr>
        </p:sp>
        <p:sp>
          <p:nvSpPr>
            <p:cNvPr id="177175" name="Line 24"/>
            <p:cNvSpPr/>
            <p:nvPr/>
          </p:nvSpPr>
          <p:spPr>
            <a:xfrm>
              <a:off x="4032" y="1728"/>
              <a:ext cx="0" cy="192"/>
            </a:xfrm>
            <a:prstGeom prst="line">
              <a:avLst/>
            </a:prstGeom>
            <a:ln w="28575" cap="flat" cmpd="sng">
              <a:solidFill>
                <a:srgbClr val="0000FF"/>
              </a:solidFill>
              <a:prstDash val="solid"/>
              <a:round/>
              <a:headEnd type="none" w="med" len="med"/>
              <a:tailEnd type="triangle" w="med" len="med"/>
            </a:ln>
          </p:spPr>
        </p:sp>
      </p:grpSp>
      <p:grpSp>
        <p:nvGrpSpPr>
          <p:cNvPr id="895001" name="Group 25"/>
          <p:cNvGrpSpPr/>
          <p:nvPr/>
        </p:nvGrpSpPr>
        <p:grpSpPr>
          <a:xfrm>
            <a:off x="7772400" y="3450590"/>
            <a:ext cx="495300" cy="914400"/>
            <a:chOff x="4896" y="2256"/>
            <a:chExt cx="312" cy="576"/>
          </a:xfrm>
        </p:grpSpPr>
        <p:sp>
          <p:nvSpPr>
            <p:cNvPr id="177177" name="Rectangle 26"/>
            <p:cNvSpPr/>
            <p:nvPr/>
          </p:nvSpPr>
          <p:spPr>
            <a:xfrm>
              <a:off x="5136" y="2448"/>
              <a:ext cx="72"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n</a:t>
              </a:r>
              <a:endParaRPr lang="en-US" altLang="zh-CN" sz="4000" dirty="0">
                <a:solidFill>
                  <a:srgbClr val="000000"/>
                </a:solidFill>
                <a:latin typeface="宋体" panose="02010600030101010101" pitchFamily="2" charset="-122"/>
              </a:endParaRPr>
            </a:p>
          </p:txBody>
        </p:sp>
        <p:sp>
          <p:nvSpPr>
            <p:cNvPr id="177178" name="Line 27"/>
            <p:cNvSpPr/>
            <p:nvPr/>
          </p:nvSpPr>
          <p:spPr>
            <a:xfrm>
              <a:off x="4896" y="2256"/>
              <a:ext cx="96" cy="0"/>
            </a:xfrm>
            <a:prstGeom prst="line">
              <a:avLst/>
            </a:prstGeom>
            <a:ln w="28575" cap="flat" cmpd="sng">
              <a:solidFill>
                <a:srgbClr val="0000FF"/>
              </a:solidFill>
              <a:prstDash val="solid"/>
              <a:round/>
              <a:headEnd type="none" w="med" len="med"/>
              <a:tailEnd type="none" w="med" len="med"/>
            </a:ln>
          </p:spPr>
        </p:sp>
        <p:sp>
          <p:nvSpPr>
            <p:cNvPr id="177179" name="Line 28"/>
            <p:cNvSpPr/>
            <p:nvPr/>
          </p:nvSpPr>
          <p:spPr>
            <a:xfrm>
              <a:off x="4992" y="2256"/>
              <a:ext cx="0" cy="576"/>
            </a:xfrm>
            <a:prstGeom prst="line">
              <a:avLst/>
            </a:prstGeom>
            <a:ln w="28575" cap="flat" cmpd="sng">
              <a:solidFill>
                <a:srgbClr val="0000FF"/>
              </a:solidFill>
              <a:prstDash val="solid"/>
              <a:round/>
              <a:headEnd type="none" w="med" len="med"/>
              <a:tailEnd type="triangle" w="med" len="med"/>
            </a:ln>
          </p:spPr>
        </p:sp>
      </p:grpSp>
      <p:grpSp>
        <p:nvGrpSpPr>
          <p:cNvPr id="895005" name="Group 29"/>
          <p:cNvGrpSpPr/>
          <p:nvPr/>
        </p:nvGrpSpPr>
        <p:grpSpPr>
          <a:xfrm>
            <a:off x="4724400" y="3450590"/>
            <a:ext cx="381000" cy="914400"/>
            <a:chOff x="2976" y="2256"/>
            <a:chExt cx="240" cy="576"/>
          </a:xfrm>
        </p:grpSpPr>
        <p:sp>
          <p:nvSpPr>
            <p:cNvPr id="177181" name="Rectangle 30"/>
            <p:cNvSpPr/>
            <p:nvPr/>
          </p:nvSpPr>
          <p:spPr>
            <a:xfrm>
              <a:off x="2992" y="2378"/>
              <a:ext cx="72" cy="173"/>
            </a:xfrm>
            <a:prstGeom prst="rect">
              <a:avLst/>
            </a:prstGeom>
            <a:noFill/>
            <a:ln w="9525">
              <a:noFill/>
            </a:ln>
          </p:spPr>
          <p:txBody>
            <a:bodyPr wrap="none" lIns="0" tIns="0" rIns="0" bIns="0" anchor="t" anchorCtr="0">
              <a:spAutoFit/>
            </a:bodyPr>
            <a:p>
              <a:r>
                <a:rPr lang="en-US" altLang="zh-CN" dirty="0">
                  <a:solidFill>
                    <a:srgbClr val="000000"/>
                  </a:solidFill>
                  <a:latin typeface="宋体" panose="02010600030101010101" pitchFamily="2" charset="-122"/>
                </a:rPr>
                <a:t>y</a:t>
              </a:r>
              <a:endParaRPr lang="en-US" altLang="zh-CN" sz="4000" dirty="0">
                <a:solidFill>
                  <a:srgbClr val="000000"/>
                </a:solidFill>
                <a:latin typeface="宋体" panose="02010600030101010101" pitchFamily="2" charset="-122"/>
              </a:endParaRPr>
            </a:p>
          </p:txBody>
        </p:sp>
        <p:sp>
          <p:nvSpPr>
            <p:cNvPr id="177182" name="Line 31"/>
            <p:cNvSpPr/>
            <p:nvPr/>
          </p:nvSpPr>
          <p:spPr>
            <a:xfrm>
              <a:off x="2976" y="2256"/>
              <a:ext cx="240" cy="0"/>
            </a:xfrm>
            <a:prstGeom prst="line">
              <a:avLst/>
            </a:prstGeom>
            <a:ln w="28575" cap="flat" cmpd="sng">
              <a:solidFill>
                <a:srgbClr val="0000FF"/>
              </a:solidFill>
              <a:prstDash val="solid"/>
              <a:round/>
              <a:headEnd type="none" w="med" len="med"/>
              <a:tailEnd type="none" w="med" len="med"/>
            </a:ln>
          </p:spPr>
        </p:sp>
        <p:sp>
          <p:nvSpPr>
            <p:cNvPr id="177183" name="Line 32"/>
            <p:cNvSpPr/>
            <p:nvPr/>
          </p:nvSpPr>
          <p:spPr>
            <a:xfrm>
              <a:off x="2976" y="2256"/>
              <a:ext cx="0" cy="576"/>
            </a:xfrm>
            <a:prstGeom prst="line">
              <a:avLst/>
            </a:prstGeom>
            <a:ln w="28575" cap="flat" cmpd="sng">
              <a:solidFill>
                <a:srgbClr val="0000FF"/>
              </a:solidFill>
              <a:prstDash val="solid"/>
              <a:round/>
              <a:headEnd type="none" w="med" len="med"/>
              <a:tailEnd type="triangle" w="med" len="med"/>
            </a:ln>
          </p:spPr>
        </p:sp>
      </p:grpSp>
      <p:grpSp>
        <p:nvGrpSpPr>
          <p:cNvPr id="895009" name="Group 33"/>
          <p:cNvGrpSpPr/>
          <p:nvPr/>
        </p:nvGrpSpPr>
        <p:grpSpPr>
          <a:xfrm>
            <a:off x="2743200" y="3221990"/>
            <a:ext cx="4800600" cy="2819400"/>
            <a:chOff x="1728" y="2112"/>
            <a:chExt cx="3024" cy="1776"/>
          </a:xfrm>
        </p:grpSpPr>
        <p:sp>
          <p:nvSpPr>
            <p:cNvPr id="177185" name="Line 34"/>
            <p:cNvSpPr/>
            <p:nvPr/>
          </p:nvSpPr>
          <p:spPr>
            <a:xfrm>
              <a:off x="3168" y="3696"/>
              <a:ext cx="1584" cy="0"/>
            </a:xfrm>
            <a:prstGeom prst="line">
              <a:avLst/>
            </a:prstGeom>
            <a:ln w="28575" cap="flat" cmpd="sng">
              <a:solidFill>
                <a:srgbClr val="0000FF"/>
              </a:solidFill>
              <a:prstDash val="solid"/>
              <a:round/>
              <a:headEnd type="none" w="med" len="med"/>
              <a:tailEnd type="none" w="med" len="med"/>
            </a:ln>
          </p:spPr>
        </p:sp>
        <p:grpSp>
          <p:nvGrpSpPr>
            <p:cNvPr id="177186" name="Group 35"/>
            <p:cNvGrpSpPr/>
            <p:nvPr/>
          </p:nvGrpSpPr>
          <p:grpSpPr>
            <a:xfrm>
              <a:off x="1728" y="2112"/>
              <a:ext cx="3024" cy="1776"/>
              <a:chOff x="1728" y="2112"/>
              <a:chExt cx="3024" cy="1776"/>
            </a:xfrm>
          </p:grpSpPr>
          <p:sp>
            <p:nvSpPr>
              <p:cNvPr id="177187" name="Line 36"/>
              <p:cNvSpPr/>
              <p:nvPr/>
            </p:nvSpPr>
            <p:spPr>
              <a:xfrm>
                <a:off x="3168" y="3456"/>
                <a:ext cx="0" cy="240"/>
              </a:xfrm>
              <a:prstGeom prst="line">
                <a:avLst/>
              </a:prstGeom>
              <a:ln w="28575" cap="flat" cmpd="sng">
                <a:solidFill>
                  <a:srgbClr val="0000FF"/>
                </a:solidFill>
                <a:prstDash val="solid"/>
                <a:round/>
                <a:headEnd type="none" w="med" len="med"/>
                <a:tailEnd type="none" w="med" len="med"/>
              </a:ln>
            </p:spPr>
          </p:sp>
          <p:sp>
            <p:nvSpPr>
              <p:cNvPr id="177188" name="Line 37"/>
              <p:cNvSpPr/>
              <p:nvPr/>
            </p:nvSpPr>
            <p:spPr>
              <a:xfrm flipV="1">
                <a:off x="4752" y="3456"/>
                <a:ext cx="0" cy="240"/>
              </a:xfrm>
              <a:prstGeom prst="line">
                <a:avLst/>
              </a:prstGeom>
              <a:ln w="28575" cap="flat" cmpd="sng">
                <a:solidFill>
                  <a:srgbClr val="0000FF"/>
                </a:solidFill>
                <a:prstDash val="solid"/>
                <a:round/>
                <a:headEnd type="none" w="med" len="med"/>
                <a:tailEnd type="none" w="med" len="med"/>
              </a:ln>
            </p:spPr>
          </p:sp>
          <p:sp>
            <p:nvSpPr>
              <p:cNvPr id="177189" name="Line 38"/>
              <p:cNvSpPr/>
              <p:nvPr/>
            </p:nvSpPr>
            <p:spPr>
              <a:xfrm flipH="1">
                <a:off x="1728" y="2112"/>
                <a:ext cx="672" cy="0"/>
              </a:xfrm>
              <a:prstGeom prst="line">
                <a:avLst/>
              </a:prstGeom>
              <a:ln w="28575" cap="flat" cmpd="sng">
                <a:solidFill>
                  <a:srgbClr val="0000FF"/>
                </a:solidFill>
                <a:prstDash val="solid"/>
                <a:round/>
                <a:headEnd type="none" w="med" len="med"/>
                <a:tailEnd type="triangle" w="med" len="med"/>
              </a:ln>
            </p:spPr>
          </p:sp>
          <p:sp>
            <p:nvSpPr>
              <p:cNvPr id="177190" name="Line 39"/>
              <p:cNvSpPr/>
              <p:nvPr/>
            </p:nvSpPr>
            <p:spPr>
              <a:xfrm>
                <a:off x="2400" y="2112"/>
                <a:ext cx="0" cy="1776"/>
              </a:xfrm>
              <a:prstGeom prst="line">
                <a:avLst/>
              </a:prstGeom>
              <a:ln w="28575" cap="flat" cmpd="sng">
                <a:solidFill>
                  <a:srgbClr val="0000FF"/>
                </a:solidFill>
                <a:prstDash val="solid"/>
                <a:round/>
                <a:headEnd type="none" w="med" len="med"/>
                <a:tailEnd type="none" w="med" len="med"/>
              </a:ln>
            </p:spPr>
          </p:sp>
          <p:sp>
            <p:nvSpPr>
              <p:cNvPr id="177191" name="Line 40"/>
              <p:cNvSpPr/>
              <p:nvPr/>
            </p:nvSpPr>
            <p:spPr>
              <a:xfrm>
                <a:off x="2400" y="3888"/>
                <a:ext cx="1440" cy="0"/>
              </a:xfrm>
              <a:prstGeom prst="line">
                <a:avLst/>
              </a:prstGeom>
              <a:ln w="28575" cap="flat" cmpd="sng">
                <a:solidFill>
                  <a:srgbClr val="0000FF"/>
                </a:solidFill>
                <a:prstDash val="solid"/>
                <a:round/>
                <a:headEnd type="none" w="med" len="med"/>
                <a:tailEnd type="none" w="med" len="med"/>
              </a:ln>
            </p:spPr>
          </p:sp>
          <p:sp>
            <p:nvSpPr>
              <p:cNvPr id="177192" name="Line 41"/>
              <p:cNvSpPr/>
              <p:nvPr/>
            </p:nvSpPr>
            <p:spPr>
              <a:xfrm flipV="1">
                <a:off x="3840" y="3696"/>
                <a:ext cx="0" cy="192"/>
              </a:xfrm>
              <a:prstGeom prst="line">
                <a:avLst/>
              </a:prstGeom>
              <a:ln w="28575" cap="flat" cmpd="sng">
                <a:solidFill>
                  <a:srgbClr val="0000FF"/>
                </a:solidFill>
                <a:prstDash val="solid"/>
                <a:round/>
                <a:headEnd type="none" w="med" len="med"/>
                <a:tailEnd type="none" w="med" len="med"/>
              </a:ln>
            </p:spPr>
          </p:sp>
        </p:grpSp>
      </p:grpSp>
      <p:sp>
        <p:nvSpPr>
          <p:cNvPr id="177193" name="Rectangle 4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5.5</a:t>
            </a: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请求分段中的硬件支持</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49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949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49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949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949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49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949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8949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949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949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949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8949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949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8949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8949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89500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89498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8950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9498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895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8" grpId="0" bldLvl="0" animBg="1"/>
      <p:bldP spid="894979" grpId="0" bldLvl="0" animBg="1"/>
      <p:bldP spid="894980" grpId="0" bldLvl="0" animBg="1"/>
      <p:bldP spid="894981" grpId="0" bldLvl="0" animBg="1"/>
      <p:bldP spid="894982" grpId="0" bldLvl="0" animBg="1"/>
      <p:bldP spid="894983" grpId="0" bldLvl="0" animBg="1"/>
      <p:bldP spid="894990" grpId="0" bldLvl="0" animBg="1"/>
      <p:bldP spid="894992" grpId="0" bldLvl="0" animBg="1"/>
      <p:bldP spid="894994" grpId="0" bldLvl="0" animBg="1"/>
      <p:bldP spid="894996" grpId="0" bldLvl="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Rectangle 2"/>
          <p:cNvSpPr>
            <a:spLocks noGrp="1"/>
          </p:cNvSpPr>
          <p:nvPr>
            <p:ph type="title"/>
          </p:nvPr>
        </p:nvSpPr>
        <p:spPr>
          <a:xfrm>
            <a:off x="34925" y="44450"/>
            <a:ext cx="7772400" cy="46355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5.5</a:t>
            </a:r>
            <a:r>
              <a:rPr lang="en-US" altLang="zh-CN" b="1" dirty="0">
                <a:latin typeface="宋体" panose="02010600030101010101" pitchFamily="2" charset="-122"/>
                <a:ea typeface="宋体" panose="02010600030101010101" pitchFamily="2" charset="-122"/>
              </a:rPr>
              <a:t>.2 </a:t>
            </a:r>
            <a:r>
              <a:rPr lang="zh-CN" altLang="en-US" b="1" dirty="0">
                <a:latin typeface="宋体" panose="02010600030101010101" pitchFamily="2" charset="-122"/>
                <a:ea typeface="宋体" panose="02010600030101010101" pitchFamily="2" charset="-122"/>
              </a:rPr>
              <a:t>分段共享与保护</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78178" name="Rectangle 3"/>
          <p:cNvSpPr>
            <a:spLocks noGrp="1"/>
          </p:cNvSpPr>
          <p:nvPr>
            <p:ph idx="1"/>
          </p:nvPr>
        </p:nvSpPr>
        <p:spPr>
          <a:xfrm>
            <a:off x="323850" y="548640"/>
            <a:ext cx="8641080" cy="2926715"/>
          </a:xfrm>
        </p:spPr>
        <p:txBody>
          <a:bodyPr wrap="square" lIns="91440" tIns="45720" rIns="91440" bIns="45720" anchor="t" anchorCtr="0"/>
          <a:p>
            <a:pPr eaLnBrk="1" hangingPunct="1"/>
            <a:r>
              <a:rPr lang="zh-CN" altLang="en-US" sz="2400" dirty="0"/>
              <a:t>共享段表</a:t>
            </a:r>
            <a:endParaRPr lang="zh-CN" altLang="en-US" sz="2400" dirty="0"/>
          </a:p>
          <a:p>
            <a:pPr lvl="1" eaLnBrk="1" hangingPunct="1"/>
            <a:r>
              <a:rPr lang="zh-CN" altLang="en-US" sz="2000" dirty="0"/>
              <a:t>为了实现共享段，系统中配置一张共享段表，所有共享段在该表中都有一项。</a:t>
            </a:r>
            <a:endParaRPr lang="zh-CN" altLang="en-US" sz="2000" dirty="0"/>
          </a:p>
          <a:p>
            <a:pPr eaLnBrk="1" hangingPunct="1"/>
            <a:r>
              <a:rPr lang="zh-CN" altLang="en-US" sz="2400" dirty="0"/>
              <a:t>共享进程计数：仅当该字段为</a:t>
            </a:r>
            <a:r>
              <a:rPr lang="en-US" altLang="zh-CN" sz="2400" dirty="0"/>
              <a:t>0</a:t>
            </a:r>
            <a:r>
              <a:rPr lang="zh-CN" altLang="en-US" sz="2400" dirty="0"/>
              <a:t>，才能由系统回收该段占用的内存。</a:t>
            </a:r>
            <a:endParaRPr lang="zh-CN" altLang="en-US" sz="2400" dirty="0"/>
          </a:p>
          <a:p>
            <a:pPr eaLnBrk="1" hangingPunct="1"/>
            <a:r>
              <a:rPr lang="zh-CN" altLang="en-US" sz="2400" dirty="0"/>
              <a:t>存取控制：不同进程对同一共享段有不同的存取权限限制。</a:t>
            </a:r>
            <a:endParaRPr lang="zh-CN" altLang="en-US" sz="2400" dirty="0"/>
          </a:p>
          <a:p>
            <a:pPr eaLnBrk="1" hangingPunct="1"/>
            <a:r>
              <a:rPr lang="zh-CN" altLang="en-US" sz="2400" dirty="0"/>
              <a:t>段号：不同进程，同一个共享段有不同段号。</a:t>
            </a:r>
            <a:endParaRPr lang="zh-CN" altLang="en-US" sz="2400" dirty="0"/>
          </a:p>
        </p:txBody>
      </p:sp>
      <p:sp>
        <p:nvSpPr>
          <p:cNvPr id="178179" name="Rectangle 4"/>
          <p:cNvSpPr/>
          <p:nvPr/>
        </p:nvSpPr>
        <p:spPr>
          <a:xfrm>
            <a:off x="2271713" y="24812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graphicFrame>
        <p:nvGraphicFramePr>
          <p:cNvPr id="178180" name="Object 5"/>
          <p:cNvGraphicFramePr>
            <a:graphicFrameLocks noChangeAspect="1"/>
          </p:cNvGraphicFramePr>
          <p:nvPr/>
        </p:nvGraphicFramePr>
        <p:xfrm>
          <a:off x="1187133" y="3429000"/>
          <a:ext cx="6934200" cy="3267075"/>
        </p:xfrm>
        <a:graphic>
          <a:graphicData uri="http://schemas.openxmlformats.org/presentationml/2006/ole">
            <mc:AlternateContent xmlns:mc="http://schemas.openxmlformats.org/markup-compatibility/2006">
              <mc:Choice xmlns:v="urn:schemas-microsoft-com:vml" Requires="v">
                <p:oleObj spid="_x0000_s3088" name="" r:id="rId1" imgW="4601210" imgH="1892935" progId="Visio.Drawing.6">
                  <p:embed/>
                </p:oleObj>
              </mc:Choice>
              <mc:Fallback>
                <p:oleObj name="" r:id="rId1" imgW="4601210" imgH="1892935" progId="Visio.Drawing.6">
                  <p:embed/>
                  <p:pic>
                    <p:nvPicPr>
                      <p:cNvPr id="0" name="图片 3087"/>
                      <p:cNvPicPr/>
                      <p:nvPr/>
                    </p:nvPicPr>
                    <p:blipFill>
                      <a:blip r:embed="rId2"/>
                      <a:stretch>
                        <a:fillRect/>
                      </a:stretch>
                    </p:blipFill>
                    <p:spPr>
                      <a:xfrm>
                        <a:off x="1187133" y="3429000"/>
                        <a:ext cx="6934200" cy="3267075"/>
                      </a:xfrm>
                      <a:prstGeom prst="rect">
                        <a:avLst/>
                      </a:prstGeom>
                      <a:noFill/>
                      <a:ln w="38100">
                        <a:noFill/>
                        <a:miter/>
                      </a:ln>
                    </p:spPr>
                  </p:pic>
                </p:oleObj>
              </mc:Fallback>
            </mc:AlternateContent>
          </a:graphicData>
        </a:graphic>
      </p:graphicFrame>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链接的</a:t>
            </a:r>
            <a:r>
              <a:rPr lang="zh-CN" altLang="en-US" sz="2400"/>
              <a:t>三种方式</a:t>
            </a:r>
            <a:endParaRPr lang="zh-CN" altLang="en-US" sz="2400"/>
          </a:p>
        </p:txBody>
      </p:sp>
      <p:pic>
        <p:nvPicPr>
          <p:cNvPr id="3" name="图片 2"/>
          <p:cNvPicPr>
            <a:picLocks noChangeAspect="1"/>
          </p:cNvPicPr>
          <p:nvPr/>
        </p:nvPicPr>
        <p:blipFill>
          <a:blip r:embed="rId1"/>
          <a:srcRect l="978" t="3250" r="721"/>
          <a:stretch>
            <a:fillRect/>
          </a:stretch>
        </p:blipFill>
        <p:spPr>
          <a:xfrm>
            <a:off x="179705" y="836295"/>
            <a:ext cx="7272655" cy="4290695"/>
          </a:xfrm>
          <a:prstGeom prst="rect">
            <a:avLst/>
          </a:prstGeom>
        </p:spPr>
      </p:pic>
      <p:sp>
        <p:nvSpPr>
          <p:cNvPr id="4" name="文本框 3"/>
          <p:cNvSpPr txBox="1"/>
          <p:nvPr/>
        </p:nvSpPr>
        <p:spPr>
          <a:xfrm>
            <a:off x="7452360" y="1412240"/>
            <a:ext cx="1631950" cy="3169285"/>
          </a:xfrm>
          <a:prstGeom prst="rect">
            <a:avLst/>
          </a:prstGeom>
          <a:noFill/>
        </p:spPr>
        <p:txBody>
          <a:bodyPr wrap="square" rtlCol="0">
            <a:spAutoFit/>
          </a:bodyPr>
          <a:p>
            <a:r>
              <a:rPr lang="zh-CN" altLang="en-US" sz="2000"/>
              <a:t>静态链接：在程序之前，先将各目标模块及它们所需的库函数连接成一个完整的可执行文件</a:t>
            </a:r>
            <a:r>
              <a:rPr lang="en-US" altLang="zh-CN" sz="2000"/>
              <a:t>(</a:t>
            </a:r>
            <a:r>
              <a:rPr lang="zh-CN" altLang="en-US" sz="2000"/>
              <a:t>装入模块</a:t>
            </a:r>
            <a:r>
              <a:rPr lang="en-US" altLang="zh-CN" sz="2000"/>
              <a:t>)</a:t>
            </a:r>
            <a:r>
              <a:rPr lang="zh-CN" altLang="en-US" sz="2000"/>
              <a:t>，之后不再拆开。</a:t>
            </a:r>
            <a:endParaRPr lang="zh-CN" altLang="en-US" sz="2000"/>
          </a:p>
        </p:txBody>
      </p:sp>
    </p:spTree>
  </p:cSld>
  <p:clrMapOvr>
    <a:masterClrMapping/>
  </p:clrMapOvr>
  <p:transition>
    <p:fade thruBlk="1"/>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Rectangle 2"/>
          <p:cNvSpPr>
            <a:spLocks noGrp="1"/>
          </p:cNvSpPr>
          <p:nvPr>
            <p:ph idx="1"/>
          </p:nvPr>
        </p:nvSpPr>
        <p:spPr>
          <a:xfrm>
            <a:off x="179388" y="620713"/>
            <a:ext cx="8278812" cy="5475287"/>
          </a:xfrm>
        </p:spPr>
        <p:txBody>
          <a:bodyPr wrap="square" lIns="91440" tIns="45720" rIns="91440" bIns="45720" anchor="t" anchorCtr="0"/>
          <a:p>
            <a:pPr eaLnBrk="1" hangingPunct="1"/>
            <a:r>
              <a:rPr lang="zh-CN" altLang="en-US" sz="2400" dirty="0"/>
              <a:t>共享段的分配与回收</a:t>
            </a:r>
            <a:endParaRPr lang="zh-CN" altLang="en-US" sz="2400" dirty="0"/>
          </a:p>
          <a:p>
            <a:pPr lvl="1" eaLnBrk="1" hangingPunct="1">
              <a:buNone/>
            </a:pPr>
            <a:r>
              <a:rPr lang="zh-CN" altLang="en-US" dirty="0"/>
              <a:t>1）共享段的分配</a:t>
            </a:r>
            <a:endParaRPr lang="zh-CN" altLang="en-US" dirty="0"/>
          </a:p>
          <a:p>
            <a:pPr lvl="2" eaLnBrk="1" hangingPunct="1"/>
            <a:r>
              <a:rPr lang="zh-CN" altLang="en-US" dirty="0"/>
              <a:t>首次使用共享段时，需要将共享段调入内存，填写共享段表项，置</a:t>
            </a:r>
            <a:r>
              <a:rPr lang="en-US" altLang="zh-CN" dirty="0"/>
              <a:t>count=1；</a:t>
            </a:r>
            <a:r>
              <a:rPr lang="zh-CN" altLang="en-US" dirty="0"/>
              <a:t>其它进程再次使用该段时，只需填写共享段表项，将</a:t>
            </a:r>
            <a:r>
              <a:rPr lang="en-US" altLang="zh-CN" dirty="0"/>
              <a:t>count</a:t>
            </a:r>
            <a:r>
              <a:rPr lang="zh-CN" altLang="en-US" dirty="0"/>
              <a:t>加1即可。</a:t>
            </a:r>
            <a:endParaRPr lang="zh-CN" altLang="en-US" dirty="0"/>
          </a:p>
          <a:p>
            <a:pPr lvl="1" eaLnBrk="1" hangingPunct="1">
              <a:buNone/>
            </a:pPr>
            <a:r>
              <a:rPr lang="zh-CN" altLang="en-US" dirty="0"/>
              <a:t>2）共享段的回收</a:t>
            </a:r>
            <a:endParaRPr lang="zh-CN" altLang="en-US" dirty="0"/>
          </a:p>
          <a:p>
            <a:pPr lvl="2" eaLnBrk="1" hangingPunct="1"/>
            <a:r>
              <a:rPr lang="zh-CN" altLang="en-US" dirty="0"/>
              <a:t>进程不再需要使用某个共享段时，修改共享段表项，将</a:t>
            </a:r>
            <a:r>
              <a:rPr lang="en-US" altLang="zh-CN" dirty="0"/>
              <a:t>count</a:t>
            </a:r>
            <a:r>
              <a:rPr lang="zh-CN" altLang="en-US" dirty="0"/>
              <a:t>减1，若</a:t>
            </a:r>
            <a:r>
              <a:rPr lang="en-US" altLang="zh-CN" dirty="0"/>
              <a:t>count = 0，</a:t>
            </a:r>
            <a:r>
              <a:rPr lang="zh-CN" altLang="en-US" dirty="0"/>
              <a:t>表明没有进程需要使用该段，系统可将该段占用的内存回收。</a:t>
            </a:r>
            <a:endParaRPr lang="zh-CN" altLang="en-US" dirty="0"/>
          </a:p>
          <a:p>
            <a:pPr lvl="1" eaLnBrk="1" hangingPunct="1"/>
            <a:r>
              <a:rPr lang="zh-CN" altLang="en-US" dirty="0"/>
              <a:t>另外，共享段通常不被交换到外存。 </a:t>
            </a:r>
            <a:endParaRPr lang="zh-CN" altLang="en-US" dirty="0"/>
          </a:p>
        </p:txBody>
      </p:sp>
      <p:sp>
        <p:nvSpPr>
          <p:cNvPr id="17920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5.5</a:t>
            </a:r>
            <a:r>
              <a:rPr lang="en-US" altLang="zh-CN" b="1" dirty="0">
                <a:latin typeface="宋体" panose="02010600030101010101" pitchFamily="2" charset="-122"/>
                <a:ea typeface="宋体" panose="02010600030101010101" pitchFamily="2" charset="-122"/>
              </a:rPr>
              <a:t>.2 </a:t>
            </a:r>
            <a:r>
              <a:rPr lang="zh-CN" altLang="en-US" b="1" dirty="0">
                <a:latin typeface="宋体" panose="02010600030101010101" pitchFamily="2" charset="-122"/>
                <a:ea typeface="宋体" panose="02010600030101010101" pitchFamily="2" charset="-122"/>
              </a:rPr>
              <a:t>分段共享与保护</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sym typeface="+mn-ea"/>
              </a:rPr>
              <a:t>5.5</a:t>
            </a:r>
            <a:r>
              <a:rPr lang="en-US" altLang="zh-CN" b="1" dirty="0">
                <a:latin typeface="宋体" panose="02010600030101010101" pitchFamily="2" charset="-122"/>
                <a:ea typeface="宋体" panose="02010600030101010101" pitchFamily="2" charset="-122"/>
              </a:rPr>
              <a:t>.2 </a:t>
            </a:r>
            <a:r>
              <a:rPr lang="zh-CN" altLang="en-US" b="1" dirty="0">
                <a:latin typeface="宋体" panose="02010600030101010101" pitchFamily="2" charset="-122"/>
                <a:ea typeface="宋体" panose="02010600030101010101" pitchFamily="2" charset="-122"/>
              </a:rPr>
              <a:t>分段共享与保护</a:t>
            </a:r>
            <a:endParaRPr lang="zh-CN" altLang="en-US" b="1" dirty="0">
              <a:latin typeface="宋体" panose="02010600030101010101" pitchFamily="2" charset="-122"/>
              <a:ea typeface="宋体" panose="02010600030101010101" pitchFamily="2" charset="-122"/>
            </a:endParaRPr>
          </a:p>
        </p:txBody>
      </p:sp>
      <p:sp>
        <p:nvSpPr>
          <p:cNvPr id="180226" name="Rectangle 2"/>
          <p:cNvSpPr>
            <a:spLocks noGrp="1"/>
          </p:cNvSpPr>
          <p:nvPr>
            <p:ph type="body" sz="half" idx="1"/>
          </p:nvPr>
        </p:nvSpPr>
        <p:spPr>
          <a:xfrm>
            <a:off x="179705" y="621030"/>
            <a:ext cx="5464810" cy="6048375"/>
          </a:xfrm>
        </p:spPr>
        <p:txBody>
          <a:bodyPr wrap="square" lIns="91440" tIns="45720" rIns="91440" bIns="45720" anchor="t" anchorCtr="0"/>
          <a:p>
            <a:pPr eaLnBrk="1" hangingPunct="1">
              <a:lnSpc>
                <a:spcPct val="90000"/>
              </a:lnSpc>
              <a:buClrTx/>
              <a:buSzTx/>
              <a:buFontTx/>
            </a:pPr>
            <a:r>
              <a:rPr lang="zh-CN" altLang="en-US" sz="2400" dirty="0"/>
              <a:t>分段保护</a:t>
            </a:r>
            <a:endParaRPr lang="zh-CN" altLang="en-US" sz="2400" dirty="0"/>
          </a:p>
          <a:p>
            <a:pPr lvl="1" eaLnBrk="1" hangingPunct="1">
              <a:lnSpc>
                <a:spcPct val="90000"/>
              </a:lnSpc>
              <a:buNone/>
            </a:pPr>
            <a:r>
              <a:rPr lang="en-US" altLang="zh-CN" sz="2000" dirty="0"/>
              <a:t>(1)</a:t>
            </a:r>
            <a:r>
              <a:rPr lang="zh-CN" altLang="en-US" sz="2000" dirty="0"/>
              <a:t> 越界检查 </a:t>
            </a:r>
            <a:endParaRPr lang="zh-CN" altLang="en-US" sz="2000" dirty="0"/>
          </a:p>
          <a:p>
            <a:pPr lvl="1" eaLnBrk="1" hangingPunct="1">
              <a:lnSpc>
                <a:spcPct val="90000"/>
              </a:lnSpc>
              <a:buNone/>
            </a:pPr>
            <a:r>
              <a:rPr lang="en-US" altLang="zh-CN" sz="2000" dirty="0"/>
              <a:t>(2) </a:t>
            </a:r>
            <a:r>
              <a:rPr lang="zh-CN" altLang="en-US" sz="2000" dirty="0"/>
              <a:t>存取控制检查</a:t>
            </a:r>
            <a:endParaRPr lang="zh-CN" altLang="en-US" sz="2000" dirty="0"/>
          </a:p>
          <a:p>
            <a:pPr lvl="1" eaLnBrk="1" hangingPunct="1">
              <a:lnSpc>
                <a:spcPct val="90000"/>
              </a:lnSpc>
              <a:buNone/>
            </a:pPr>
            <a:r>
              <a:rPr lang="en-US" altLang="zh-CN" sz="2000" dirty="0"/>
              <a:t>(3) </a:t>
            </a:r>
            <a:r>
              <a:rPr lang="zh-CN" altLang="en-US" sz="2000" dirty="0"/>
              <a:t>环保护机构</a:t>
            </a:r>
            <a:endParaRPr lang="zh-CN" altLang="en-US" sz="2000" dirty="0"/>
          </a:p>
          <a:p>
            <a:pPr lvl="2" eaLnBrk="1" hangingPunct="1">
              <a:lnSpc>
                <a:spcPct val="90000"/>
              </a:lnSpc>
            </a:pPr>
            <a:r>
              <a:rPr lang="zh-CN" altLang="en-US" dirty="0"/>
              <a:t>低环具有较高优先权。</a:t>
            </a:r>
            <a:r>
              <a:rPr lang="en-US" altLang="zh-CN" dirty="0"/>
              <a:t>OS</a:t>
            </a:r>
            <a:r>
              <a:rPr lang="zh-CN" altLang="en-US" dirty="0"/>
              <a:t>核心处于</a:t>
            </a:r>
            <a:r>
              <a:rPr lang="en-US" altLang="zh-CN" dirty="0"/>
              <a:t>0</a:t>
            </a:r>
            <a:r>
              <a:rPr lang="zh-CN" altLang="en-US" dirty="0"/>
              <a:t>环；重要的实用程序和操作系统服务占据中间环；一般的应用程序在外环。</a:t>
            </a:r>
            <a:endParaRPr lang="zh-CN" altLang="en-US" dirty="0"/>
          </a:p>
          <a:p>
            <a:pPr lvl="2" eaLnBrk="1" hangingPunct="1">
              <a:lnSpc>
                <a:spcPct val="90000"/>
              </a:lnSpc>
            </a:pPr>
            <a:r>
              <a:rPr lang="zh-CN" altLang="en-US" sz="2800" dirty="0"/>
              <a:t>访问和调用原则：</a:t>
            </a:r>
            <a:endParaRPr lang="zh-CN" altLang="en-US" sz="2800" dirty="0"/>
          </a:p>
          <a:p>
            <a:pPr lvl="3" eaLnBrk="1" hangingPunct="1">
              <a:lnSpc>
                <a:spcPct val="90000"/>
              </a:lnSpc>
            </a:pPr>
            <a:r>
              <a:rPr lang="zh-CN" altLang="en-US" sz="2400" b="1" i="0" dirty="0"/>
              <a:t>一个程序可以访问驻留在相同环或低优先权环的数据</a:t>
            </a:r>
            <a:endParaRPr lang="zh-CN" altLang="en-US" sz="2400" b="1" i="0" dirty="0"/>
          </a:p>
          <a:p>
            <a:pPr lvl="3" eaLnBrk="1" hangingPunct="1">
              <a:lnSpc>
                <a:spcPct val="90000"/>
              </a:lnSpc>
            </a:pPr>
            <a:r>
              <a:rPr lang="zh-CN" altLang="en-US" sz="2400" b="1" i="0" dirty="0"/>
              <a:t>一个程序可以调用驻留在相同环或高优先权环的服务</a:t>
            </a:r>
            <a:endParaRPr lang="zh-CN" altLang="en-US" sz="2400" b="1" i="0" dirty="0"/>
          </a:p>
        </p:txBody>
      </p:sp>
      <p:graphicFrame>
        <p:nvGraphicFramePr>
          <p:cNvPr id="180227" name="Object 4"/>
          <p:cNvGraphicFramePr>
            <a:graphicFrameLocks noGrp="1" noChangeAspect="1"/>
          </p:cNvGraphicFramePr>
          <p:nvPr>
            <p:ph sz="half" idx="2"/>
          </p:nvPr>
        </p:nvGraphicFramePr>
        <p:xfrm>
          <a:off x="6011863" y="1916113"/>
          <a:ext cx="2736850" cy="2663825"/>
        </p:xfrm>
        <a:graphic>
          <a:graphicData uri="http://schemas.openxmlformats.org/presentationml/2006/ole">
            <mc:AlternateContent xmlns:mc="http://schemas.openxmlformats.org/markup-compatibility/2006">
              <mc:Choice xmlns:v="urn:schemas-microsoft-com:vml" Requires="v">
                <p:oleObj spid="_x0000_s3089" name="" r:id="rId1" imgW="4601210" imgH="3663950" progId="Visio.Drawing.6">
                  <p:embed/>
                </p:oleObj>
              </mc:Choice>
              <mc:Fallback>
                <p:oleObj name="" r:id="rId1" imgW="4601210" imgH="3663950" progId="Visio.Drawing.6">
                  <p:embed/>
                  <p:pic>
                    <p:nvPicPr>
                      <p:cNvPr id="0" name="图片 3088"/>
                      <p:cNvPicPr/>
                      <p:nvPr/>
                    </p:nvPicPr>
                    <p:blipFill>
                      <a:blip r:embed="rId2"/>
                      <a:srcRect l="6873" t="2466" r="16199" b="3476"/>
                      <a:stretch>
                        <a:fillRect/>
                      </a:stretch>
                    </p:blipFill>
                    <p:spPr>
                      <a:xfrm>
                        <a:off x="6011863" y="1916113"/>
                        <a:ext cx="2736850" cy="2663825"/>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链接的</a:t>
            </a:r>
            <a:r>
              <a:rPr lang="zh-CN" altLang="en-US" sz="2400"/>
              <a:t>三种方式</a:t>
            </a:r>
            <a:endParaRPr lang="zh-CN" altLang="en-US" sz="2400"/>
          </a:p>
        </p:txBody>
      </p:sp>
      <p:pic>
        <p:nvPicPr>
          <p:cNvPr id="3" name="图片 2"/>
          <p:cNvPicPr>
            <a:picLocks noChangeAspect="1"/>
          </p:cNvPicPr>
          <p:nvPr/>
        </p:nvPicPr>
        <p:blipFill>
          <a:blip r:embed="rId1"/>
          <a:srcRect l="1154" t="3020"/>
          <a:stretch>
            <a:fillRect/>
          </a:stretch>
        </p:blipFill>
        <p:spPr>
          <a:xfrm>
            <a:off x="251460" y="692785"/>
            <a:ext cx="6715760" cy="5012690"/>
          </a:xfrm>
          <a:prstGeom prst="rect">
            <a:avLst/>
          </a:prstGeom>
        </p:spPr>
      </p:pic>
      <p:sp>
        <p:nvSpPr>
          <p:cNvPr id="4" name="文本框 3"/>
          <p:cNvSpPr txBox="1"/>
          <p:nvPr/>
        </p:nvSpPr>
        <p:spPr>
          <a:xfrm>
            <a:off x="7164705" y="1268730"/>
            <a:ext cx="1859280" cy="2156460"/>
          </a:xfrm>
          <a:prstGeom prst="rect">
            <a:avLst/>
          </a:prstGeom>
          <a:noFill/>
        </p:spPr>
        <p:txBody>
          <a:bodyPr wrap="square" rtlCol="0">
            <a:noAutofit/>
          </a:bodyPr>
          <a:p>
            <a:r>
              <a:rPr lang="en-US" altLang="zh-CN" sz="2000"/>
              <a:t>2. </a:t>
            </a:r>
            <a:r>
              <a:rPr lang="zh-CN" altLang="en-US" sz="2000"/>
              <a:t>装入时动态链接：将各目标模块装入内存时，边装入边链接的链接方式。</a:t>
            </a:r>
            <a:endParaRPr lang="zh-CN" altLang="en-US" sz="2000"/>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链接的</a:t>
            </a:r>
            <a:r>
              <a:rPr lang="zh-CN" altLang="en-US" sz="2400"/>
              <a:t>三种方式</a:t>
            </a:r>
            <a:endParaRPr lang="zh-CN" altLang="en-US" sz="2400"/>
          </a:p>
        </p:txBody>
      </p:sp>
      <p:pic>
        <p:nvPicPr>
          <p:cNvPr id="3" name="图片 2"/>
          <p:cNvPicPr>
            <a:picLocks noChangeAspect="1"/>
          </p:cNvPicPr>
          <p:nvPr/>
        </p:nvPicPr>
        <p:blipFill>
          <a:blip r:embed="rId1"/>
          <a:srcRect l="1254" t="1656" r="176"/>
          <a:stretch>
            <a:fillRect/>
          </a:stretch>
        </p:blipFill>
        <p:spPr>
          <a:xfrm>
            <a:off x="179070" y="692785"/>
            <a:ext cx="6600190" cy="4945380"/>
          </a:xfrm>
          <a:prstGeom prst="rect">
            <a:avLst/>
          </a:prstGeom>
        </p:spPr>
      </p:pic>
      <p:sp>
        <p:nvSpPr>
          <p:cNvPr id="4" name="文本框 3"/>
          <p:cNvSpPr txBox="1"/>
          <p:nvPr/>
        </p:nvSpPr>
        <p:spPr>
          <a:xfrm>
            <a:off x="6948170" y="1700530"/>
            <a:ext cx="2127250" cy="2156460"/>
          </a:xfrm>
          <a:prstGeom prst="rect">
            <a:avLst/>
          </a:prstGeom>
          <a:noFill/>
        </p:spPr>
        <p:txBody>
          <a:bodyPr wrap="square" rtlCol="0">
            <a:noAutofit/>
          </a:bodyPr>
          <a:p>
            <a:r>
              <a:rPr lang="en-US" altLang="zh-CN" sz="2000"/>
              <a:t>3. </a:t>
            </a:r>
            <a:r>
              <a:rPr lang="zh-CN" altLang="en-US" sz="2000"/>
              <a:t>运行时动态链接：在程序执行中需要该目标模块时，才对它进行链接。其优点是便于修改和更新，便于实现对目标模块的</a:t>
            </a:r>
            <a:r>
              <a:rPr lang="zh-CN" altLang="en-US" sz="2000"/>
              <a:t>共享。</a:t>
            </a:r>
            <a:endParaRPr lang="zh-CN" altLang="en-US" sz="2000"/>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4450"/>
            <a:ext cx="5259070" cy="460375"/>
          </a:xfrm>
          <a:prstGeom prst="rect">
            <a:avLst/>
          </a:prstGeom>
          <a:noFill/>
        </p:spPr>
        <p:txBody>
          <a:bodyPr wrap="square" rtlCol="0">
            <a:spAutoFit/>
          </a:bodyPr>
          <a:p>
            <a:r>
              <a:rPr lang="zh-CN" altLang="en-US" sz="2400"/>
              <a:t>总结</a:t>
            </a:r>
            <a:endParaRPr lang="zh-CN" altLang="en-US" sz="2400"/>
          </a:p>
        </p:txBody>
      </p:sp>
      <p:pic>
        <p:nvPicPr>
          <p:cNvPr id="4" name="图片 3"/>
          <p:cNvPicPr>
            <a:picLocks noChangeAspect="1"/>
          </p:cNvPicPr>
          <p:nvPr/>
        </p:nvPicPr>
        <p:blipFill>
          <a:blip r:embed="rId1"/>
          <a:srcRect l="870" t="1793" r="439"/>
          <a:stretch>
            <a:fillRect/>
          </a:stretch>
        </p:blipFill>
        <p:spPr>
          <a:xfrm>
            <a:off x="107950" y="764540"/>
            <a:ext cx="8780780" cy="4240530"/>
          </a:xfrm>
          <a:prstGeom prst="rect">
            <a:avLst/>
          </a:prstGeom>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sz="quarter" idx="4294967295"/>
          </p:nvPr>
        </p:nvSpPr>
        <p:spPr>
          <a:xfrm>
            <a:off x="35560" y="1124585"/>
            <a:ext cx="8873490" cy="2213610"/>
          </a:xfrm>
          <a:prstGeom prst="rect">
            <a:avLst/>
          </a:prstGeom>
        </p:spPr>
        <p:txBody>
          <a:bodyPr/>
          <a:lstStyle/>
          <a:p>
            <a:pPr marL="521970" indent="0" algn="just">
              <a:lnSpc>
                <a:spcPts val="3800"/>
              </a:lnSpc>
              <a:spcBef>
                <a:spcPts val="600"/>
              </a:spcBef>
              <a:buFont typeface="Wingdings" panose="05000000000000000000" pitchFamily="2" charset="2"/>
              <a:buNone/>
            </a:pPr>
            <a:r>
              <a:rPr lang="zh-CN" altLang="en-US" dirty="0">
                <a:solidFill>
                  <a:schemeClr val="tx1"/>
                </a:solidFill>
                <a:latin typeface="楷体" panose="02010609060101010101" pitchFamily="49" charset="-122"/>
              </a:rPr>
              <a:t>存储器是计算机系统的重要组成部分之一。对存储器加以有效管理，不仅直接影响存储器的利用率，而且对系统性能有重大影响。存储器管理的主要对象是内存，对外存的管理在文件管理中。</a:t>
            </a:r>
            <a:endParaRPr lang="zh-CN" altLang="en-US" dirty="0">
              <a:solidFill>
                <a:schemeClr val="tx1"/>
              </a:solidFill>
              <a:latin typeface="楷体" panose="02010609060101010101" pitchFamily="49" charset="-122"/>
            </a:endParaRPr>
          </a:p>
        </p:txBody>
      </p:sp>
      <p:sp>
        <p:nvSpPr>
          <p:cNvPr id="13313" name="Rectangle 2"/>
          <p:cNvSpPr>
            <a:spLocks noGrp="1"/>
          </p:cNvSpPr>
          <p:nvPr>
            <p:ph type="title"/>
          </p:nvPr>
        </p:nvSpPr>
        <p:spPr>
          <a:xfrm>
            <a:off x="0" y="44450"/>
            <a:ext cx="9144000" cy="4572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4.1 </a:t>
            </a:r>
            <a:r>
              <a:rPr lang="zh-CN" altLang="en-US" b="1" dirty="0">
                <a:latin typeface="宋体" panose="02010600030101010101" pitchFamily="2" charset="-122"/>
                <a:ea typeface="宋体" panose="02010600030101010101" pitchFamily="2" charset="-122"/>
              </a:rPr>
              <a:t>存储器的层次结构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a:xfrm>
            <a:off x="107146" y="637016"/>
            <a:ext cx="7646422" cy="538551"/>
          </a:xfrm>
          <a:prstGeom prst="rect">
            <a:avLst/>
          </a:prstGeom>
        </p:spPr>
        <p:txBody>
          <a:bodyPr/>
          <a:lstStyle/>
          <a:p>
            <a:r>
              <a:rPr lang="zh-CN" altLang="en-US" b="1" dirty="0">
                <a:solidFill>
                  <a:schemeClr val="tx1"/>
                </a:solidFill>
                <a:latin typeface="宋体" panose="02010600030101010101" pitchFamily="2" charset="-122"/>
                <a:ea typeface="宋体" panose="02010600030101010101" pitchFamily="2" charset="-122"/>
              </a:rPr>
              <a:t>存储器的层次结构</a:t>
            </a:r>
            <a:endParaRPr lang="zh-CN" altLang="en-US" b="1" dirty="0">
              <a:solidFill>
                <a:schemeClr val="tx1"/>
              </a:solidFill>
              <a:latin typeface="宋体" panose="02010600030101010101" pitchFamily="2" charset="-122"/>
              <a:ea typeface="宋体" panose="02010600030101010101" pitchFamily="2" charset="-122"/>
            </a:endParaRPr>
          </a:p>
        </p:txBody>
      </p:sp>
      <p:grpSp>
        <p:nvGrpSpPr>
          <p:cNvPr id="5124" name="Group 27"/>
          <p:cNvGrpSpPr/>
          <p:nvPr/>
        </p:nvGrpSpPr>
        <p:grpSpPr bwMode="auto">
          <a:xfrm>
            <a:off x="539115" y="1769745"/>
            <a:ext cx="7561580" cy="2698354"/>
            <a:chOff x="748" y="1743"/>
            <a:chExt cx="4763" cy="1962"/>
          </a:xfrm>
        </p:grpSpPr>
        <p:sp>
          <p:nvSpPr>
            <p:cNvPr id="5125" name="AutoShape 4"/>
            <p:cNvSpPr/>
            <p:nvPr/>
          </p:nvSpPr>
          <p:spPr bwMode="auto">
            <a:xfrm>
              <a:off x="1882" y="3113"/>
              <a:ext cx="181" cy="499"/>
            </a:xfrm>
            <a:prstGeom prst="leftBrace">
              <a:avLst>
                <a:gd name="adj1" fmla="val 22974"/>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64" tIns="35081" rIns="67464" bIns="3508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宋体" panose="02010600030101010101" pitchFamily="2" charset="-122"/>
              </a:endParaRPr>
            </a:p>
          </p:txBody>
        </p:sp>
        <p:sp>
          <p:nvSpPr>
            <p:cNvPr id="1321989" name="Text Box 5"/>
            <p:cNvSpPr txBox="1">
              <a:spLocks noChangeArrowheads="1"/>
            </p:cNvSpPr>
            <p:nvPr/>
          </p:nvSpPr>
          <p:spPr bwMode="auto">
            <a:xfrm>
              <a:off x="748" y="1842"/>
              <a:ext cx="108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spAutoFit/>
            </a:bodyPr>
            <a:lstStyle/>
            <a:p>
              <a:pPr>
                <a:spcBef>
                  <a:spcPct val="50000"/>
                </a:spcBef>
                <a:defRPr/>
              </a:pPr>
              <a:endParaRPr lang="zh-CN" altLang="en-US" sz="2400">
                <a:effectLst>
                  <a:outerShdw blurRad="38100" dist="38100" dir="2700000" algn="tl">
                    <a:srgbClr val="C0C0C0"/>
                  </a:outerShdw>
                </a:effectLst>
                <a:latin typeface="宋体" panose="02010600030101010101" pitchFamily="2" charset="-122"/>
              </a:endParaRPr>
            </a:p>
          </p:txBody>
        </p:sp>
        <p:sp>
          <p:nvSpPr>
            <p:cNvPr id="5127" name="AutoShape 8"/>
            <p:cNvSpPr>
              <a:spLocks noChangeArrowheads="1"/>
            </p:cNvSpPr>
            <p:nvPr/>
          </p:nvSpPr>
          <p:spPr bwMode="auto">
            <a:xfrm rot="10800000">
              <a:off x="2155" y="1752"/>
              <a:ext cx="3356" cy="1950"/>
            </a:xfrm>
            <a:custGeom>
              <a:avLst/>
              <a:gdLst>
                <a:gd name="T0" fmla="*/ 71 w 21600"/>
                <a:gd name="T1" fmla="*/ 8 h 21600"/>
                <a:gd name="T2" fmla="*/ 41 w 21600"/>
                <a:gd name="T3" fmla="*/ 16 h 21600"/>
                <a:gd name="T4" fmla="*/ 10 w 21600"/>
                <a:gd name="T5" fmla="*/ 8 h 21600"/>
                <a:gd name="T6" fmla="*/ 41 w 21600"/>
                <a:gd name="T7" fmla="*/ 0 h 21600"/>
                <a:gd name="T8" fmla="*/ 0 60000 65536"/>
                <a:gd name="T9" fmla="*/ 0 60000 65536"/>
                <a:gd name="T10" fmla="*/ 0 60000 65536"/>
                <a:gd name="T11" fmla="*/ 0 60000 65536"/>
                <a:gd name="T12" fmla="*/ 4499 w 21600"/>
                <a:gd name="T13" fmla="*/ 4497 h 21600"/>
                <a:gd name="T14" fmla="*/ 17101 w 21600"/>
                <a:gd name="T15" fmla="*/ 1710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67464" tIns="35081" rIns="67464" bIns="35081" anchor="ctr"/>
            <a:lstStyle/>
            <a:p>
              <a:endParaRPr lang="zh-CN" altLang="en-US" sz="2400">
                <a:latin typeface="宋体" panose="02010600030101010101" pitchFamily="2" charset="-122"/>
              </a:endParaRPr>
            </a:p>
          </p:txBody>
        </p:sp>
        <p:sp>
          <p:nvSpPr>
            <p:cNvPr id="5128" name="Line 9"/>
            <p:cNvSpPr>
              <a:spLocks noChangeShapeType="1"/>
            </p:cNvSpPr>
            <p:nvPr/>
          </p:nvSpPr>
          <p:spPr bwMode="auto">
            <a:xfrm>
              <a:off x="2835" y="2115"/>
              <a:ext cx="19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lstStyle/>
            <a:p>
              <a:endParaRPr lang="zh-CN" altLang="en-US" sz="100"/>
            </a:p>
          </p:txBody>
        </p:sp>
        <p:sp>
          <p:nvSpPr>
            <p:cNvPr id="5129" name="Line 10"/>
            <p:cNvSpPr>
              <a:spLocks noChangeShapeType="1"/>
            </p:cNvSpPr>
            <p:nvPr/>
          </p:nvSpPr>
          <p:spPr bwMode="auto">
            <a:xfrm>
              <a:off x="2699" y="2432"/>
              <a:ext cx="226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lstStyle/>
            <a:p>
              <a:endParaRPr lang="zh-CN" altLang="en-US" sz="100"/>
            </a:p>
          </p:txBody>
        </p:sp>
        <p:sp>
          <p:nvSpPr>
            <p:cNvPr id="5130" name="Line 11"/>
            <p:cNvSpPr>
              <a:spLocks noChangeShapeType="1"/>
            </p:cNvSpPr>
            <p:nvPr/>
          </p:nvSpPr>
          <p:spPr bwMode="auto">
            <a:xfrm>
              <a:off x="2562" y="2750"/>
              <a:ext cx="249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lstStyle/>
            <a:p>
              <a:endParaRPr lang="zh-CN" altLang="en-US" sz="100"/>
            </a:p>
          </p:txBody>
        </p:sp>
        <p:sp>
          <p:nvSpPr>
            <p:cNvPr id="5131" name="Line 12"/>
            <p:cNvSpPr>
              <a:spLocks noChangeShapeType="1"/>
            </p:cNvSpPr>
            <p:nvPr/>
          </p:nvSpPr>
          <p:spPr bwMode="auto">
            <a:xfrm>
              <a:off x="2472" y="3067"/>
              <a:ext cx="276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lstStyle/>
            <a:p>
              <a:endParaRPr lang="zh-CN" altLang="en-US" sz="100"/>
            </a:p>
          </p:txBody>
        </p:sp>
        <p:sp>
          <p:nvSpPr>
            <p:cNvPr id="5132" name="Line 13"/>
            <p:cNvSpPr>
              <a:spLocks noChangeShapeType="1"/>
            </p:cNvSpPr>
            <p:nvPr/>
          </p:nvSpPr>
          <p:spPr bwMode="auto">
            <a:xfrm>
              <a:off x="2290" y="3385"/>
              <a:ext cx="308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lstStyle/>
            <a:p>
              <a:endParaRPr lang="zh-CN" altLang="en-US" sz="100"/>
            </a:p>
          </p:txBody>
        </p:sp>
        <p:sp>
          <p:nvSpPr>
            <p:cNvPr id="5133" name="AutoShape 14"/>
            <p:cNvSpPr/>
            <p:nvPr/>
          </p:nvSpPr>
          <p:spPr bwMode="auto">
            <a:xfrm>
              <a:off x="2563" y="1795"/>
              <a:ext cx="136" cy="272"/>
            </a:xfrm>
            <a:prstGeom prst="leftBrace">
              <a:avLst>
                <a:gd name="adj1" fmla="val 16667"/>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64" tIns="35081" rIns="67464" bIns="3508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宋体" panose="02010600030101010101" pitchFamily="2" charset="-122"/>
              </a:endParaRPr>
            </a:p>
          </p:txBody>
        </p:sp>
        <p:sp>
          <p:nvSpPr>
            <p:cNvPr id="5134" name="AutoShape 15"/>
            <p:cNvSpPr/>
            <p:nvPr/>
          </p:nvSpPr>
          <p:spPr bwMode="auto">
            <a:xfrm>
              <a:off x="2109" y="2160"/>
              <a:ext cx="226" cy="862"/>
            </a:xfrm>
            <a:prstGeom prst="leftBrace">
              <a:avLst>
                <a:gd name="adj1" fmla="val 31785"/>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64" tIns="35081" rIns="67464" bIns="35081"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宋体" panose="02010600030101010101" pitchFamily="2" charset="-122"/>
              </a:endParaRPr>
            </a:p>
          </p:txBody>
        </p:sp>
        <p:sp>
          <p:nvSpPr>
            <p:cNvPr id="5135" name="Text Box 16"/>
            <p:cNvSpPr txBox="1">
              <a:spLocks noChangeArrowheads="1"/>
            </p:cNvSpPr>
            <p:nvPr/>
          </p:nvSpPr>
          <p:spPr bwMode="auto">
            <a:xfrm>
              <a:off x="1383" y="2420"/>
              <a:ext cx="58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tx2"/>
                  </a:solidFill>
                  <a:latin typeface="宋体" panose="02010600030101010101" pitchFamily="2" charset="-122"/>
                </a:rPr>
                <a:t>主存</a:t>
              </a:r>
              <a:endParaRPr lang="zh-CN" altLang="en-US" sz="2400" dirty="0">
                <a:solidFill>
                  <a:schemeClr val="tx2"/>
                </a:solidFill>
                <a:latin typeface="宋体" panose="02010600030101010101" pitchFamily="2" charset="-122"/>
              </a:endParaRPr>
            </a:p>
          </p:txBody>
        </p:sp>
        <p:sp>
          <p:nvSpPr>
            <p:cNvPr id="5136" name="Text Box 17"/>
            <p:cNvSpPr txBox="1">
              <a:spLocks noChangeArrowheads="1"/>
            </p:cNvSpPr>
            <p:nvPr/>
          </p:nvSpPr>
          <p:spPr bwMode="auto">
            <a:xfrm>
              <a:off x="1292" y="1759"/>
              <a:ext cx="1134"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solidFill>
                    <a:schemeClr val="tx2"/>
                  </a:solidFill>
                  <a:latin typeface="宋体" panose="02010600030101010101" pitchFamily="2" charset="-122"/>
                  <a:cs typeface="宋体" panose="02010600030101010101" pitchFamily="2" charset="-122"/>
                </a:rPr>
                <a:t>CPU</a:t>
              </a:r>
              <a:r>
                <a:rPr lang="zh-CN" altLang="en-US" sz="2400" dirty="0">
                  <a:solidFill>
                    <a:schemeClr val="tx2"/>
                  </a:solidFill>
                  <a:latin typeface="宋体" panose="02010600030101010101" pitchFamily="2" charset="-122"/>
                  <a:cs typeface="宋体" panose="02010600030101010101" pitchFamily="2" charset="-122"/>
                </a:rPr>
                <a:t>寄存器</a:t>
              </a:r>
              <a:endParaRPr lang="zh-CN" altLang="en-US" sz="2400" dirty="0">
                <a:solidFill>
                  <a:schemeClr val="tx2"/>
                </a:solidFill>
                <a:latin typeface="宋体" panose="02010600030101010101" pitchFamily="2" charset="-122"/>
                <a:cs typeface="宋体" panose="02010600030101010101" pitchFamily="2" charset="-122"/>
              </a:endParaRPr>
            </a:p>
          </p:txBody>
        </p:sp>
        <p:sp>
          <p:nvSpPr>
            <p:cNvPr id="5137" name="Text Box 18"/>
            <p:cNvSpPr txBox="1">
              <a:spLocks noChangeArrowheads="1"/>
            </p:cNvSpPr>
            <p:nvPr/>
          </p:nvSpPr>
          <p:spPr bwMode="auto">
            <a:xfrm>
              <a:off x="1247" y="3203"/>
              <a:ext cx="58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64" tIns="35081" rIns="67464" bIns="350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tx2"/>
                  </a:solidFill>
                  <a:latin typeface="宋体" panose="02010600030101010101" pitchFamily="2" charset="-122"/>
                </a:rPr>
                <a:t>辅存</a:t>
              </a:r>
              <a:endParaRPr lang="zh-CN" altLang="en-US" sz="2400" dirty="0">
                <a:solidFill>
                  <a:schemeClr val="tx2"/>
                </a:solidFill>
                <a:latin typeface="宋体" panose="02010600030101010101" pitchFamily="2" charset="-122"/>
              </a:endParaRPr>
            </a:p>
          </p:txBody>
        </p:sp>
        <p:sp>
          <p:nvSpPr>
            <p:cNvPr id="5138" name="Text Box 20"/>
            <p:cNvSpPr txBox="1">
              <a:spLocks noChangeArrowheads="1"/>
            </p:cNvSpPr>
            <p:nvPr/>
          </p:nvSpPr>
          <p:spPr bwMode="auto">
            <a:xfrm>
              <a:off x="3379" y="1743"/>
              <a:ext cx="732"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tx2"/>
                  </a:solidFill>
                  <a:latin typeface="宋体" panose="02010600030101010101" pitchFamily="2" charset="-122"/>
                </a:rPr>
                <a:t>寄存器</a:t>
              </a:r>
              <a:endParaRPr lang="zh-CN" altLang="en-US" sz="2400">
                <a:solidFill>
                  <a:schemeClr val="tx2"/>
                </a:solidFill>
                <a:latin typeface="宋体" panose="02010600030101010101" pitchFamily="2" charset="-122"/>
              </a:endParaRPr>
            </a:p>
          </p:txBody>
        </p:sp>
        <p:sp>
          <p:nvSpPr>
            <p:cNvPr id="5139" name="Text Box 21"/>
            <p:cNvSpPr txBox="1">
              <a:spLocks noChangeArrowheads="1"/>
            </p:cNvSpPr>
            <p:nvPr/>
          </p:nvSpPr>
          <p:spPr bwMode="auto">
            <a:xfrm>
              <a:off x="3061" y="2109"/>
              <a:ext cx="1633"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tx2"/>
                  </a:solidFill>
                  <a:latin typeface="宋体" panose="02010600030101010101" pitchFamily="2" charset="-122"/>
                </a:rPr>
                <a:t>高速缓冲存储器</a:t>
              </a:r>
              <a:endParaRPr lang="zh-CN" altLang="en-US" sz="2400">
                <a:solidFill>
                  <a:schemeClr val="tx2"/>
                </a:solidFill>
                <a:latin typeface="宋体" panose="02010600030101010101" pitchFamily="2" charset="-122"/>
              </a:endParaRPr>
            </a:p>
          </p:txBody>
        </p:sp>
        <p:sp>
          <p:nvSpPr>
            <p:cNvPr id="5140" name="Text Box 22"/>
            <p:cNvSpPr txBox="1">
              <a:spLocks noChangeArrowheads="1"/>
            </p:cNvSpPr>
            <p:nvPr/>
          </p:nvSpPr>
          <p:spPr bwMode="auto">
            <a:xfrm>
              <a:off x="3271" y="2732"/>
              <a:ext cx="92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tx2"/>
                  </a:solidFill>
                  <a:latin typeface="宋体" panose="02010600030101010101" pitchFamily="2" charset="-122"/>
                </a:rPr>
                <a:t>磁盘缓存</a:t>
              </a:r>
              <a:endParaRPr lang="zh-CN" altLang="en-US" sz="2400" dirty="0">
                <a:solidFill>
                  <a:schemeClr val="tx2"/>
                </a:solidFill>
                <a:latin typeface="宋体" panose="02010600030101010101" pitchFamily="2" charset="-122"/>
              </a:endParaRPr>
            </a:p>
          </p:txBody>
        </p:sp>
        <p:sp>
          <p:nvSpPr>
            <p:cNvPr id="5141" name="Text Box 23"/>
            <p:cNvSpPr txBox="1">
              <a:spLocks noChangeArrowheads="1"/>
            </p:cNvSpPr>
            <p:nvPr/>
          </p:nvSpPr>
          <p:spPr bwMode="auto">
            <a:xfrm>
              <a:off x="3424" y="3065"/>
              <a:ext cx="687"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tx2"/>
                  </a:solidFill>
                  <a:latin typeface="宋体" panose="02010600030101010101" pitchFamily="2" charset="-122"/>
                </a:rPr>
                <a:t>磁盘</a:t>
              </a:r>
              <a:endParaRPr lang="zh-CN" altLang="en-US" sz="2400">
                <a:solidFill>
                  <a:schemeClr val="tx2"/>
                </a:solidFill>
                <a:latin typeface="宋体" panose="02010600030101010101" pitchFamily="2" charset="-122"/>
              </a:endParaRPr>
            </a:p>
          </p:txBody>
        </p:sp>
        <p:sp>
          <p:nvSpPr>
            <p:cNvPr id="5142" name="Text Box 24"/>
            <p:cNvSpPr txBox="1">
              <a:spLocks noChangeArrowheads="1"/>
            </p:cNvSpPr>
            <p:nvPr/>
          </p:nvSpPr>
          <p:spPr bwMode="auto">
            <a:xfrm>
              <a:off x="3016" y="3370"/>
              <a:ext cx="1679"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chemeClr val="tx2"/>
                  </a:solidFill>
                  <a:latin typeface="宋体" panose="02010600030101010101" pitchFamily="2" charset="-122"/>
                </a:rPr>
                <a:t>可移动存储介质</a:t>
              </a:r>
              <a:endParaRPr lang="zh-CN" altLang="en-US" sz="2400" dirty="0">
                <a:solidFill>
                  <a:schemeClr val="tx2"/>
                </a:solidFill>
                <a:latin typeface="宋体" panose="02010600030101010101" pitchFamily="2" charset="-122"/>
              </a:endParaRPr>
            </a:p>
          </p:txBody>
        </p:sp>
        <p:sp>
          <p:nvSpPr>
            <p:cNvPr id="5143" name="Text Box 25"/>
            <p:cNvSpPr txBox="1">
              <a:spLocks noChangeArrowheads="1"/>
            </p:cNvSpPr>
            <p:nvPr/>
          </p:nvSpPr>
          <p:spPr bwMode="auto">
            <a:xfrm>
              <a:off x="3424" y="2432"/>
              <a:ext cx="633"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tx2"/>
                  </a:solidFill>
                  <a:latin typeface="宋体" panose="02010600030101010101" pitchFamily="2" charset="-122"/>
                </a:rPr>
                <a:t>主存</a:t>
              </a:r>
              <a:endParaRPr lang="zh-CN" altLang="en-US" sz="2400">
                <a:solidFill>
                  <a:schemeClr val="tx2"/>
                </a:solidFill>
                <a:latin typeface="宋体" panose="02010600030101010101" pitchFamily="2" charset="-122"/>
              </a:endParaRPr>
            </a:p>
          </p:txBody>
        </p:sp>
      </p:grpSp>
      <p:sp>
        <p:nvSpPr>
          <p:cNvPr id="13313" name="Rectangle 2"/>
          <p:cNvSpPr>
            <a:spLocks noGrp="1"/>
          </p:cNvSpPr>
          <p:nvPr/>
        </p:nvSpPr>
        <p:spPr>
          <a:xfrm>
            <a:off x="0" y="44450"/>
            <a:ext cx="9144000" cy="457200"/>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dirty="0">
                <a:latin typeface="宋体" panose="02010600030101010101" pitchFamily="2" charset="-122"/>
                <a:ea typeface="宋体" panose="02010600030101010101" pitchFamily="2" charset="-122"/>
              </a:rPr>
              <a:t>4.1 </a:t>
            </a:r>
            <a:r>
              <a:rPr lang="zh-CN" altLang="en-US" dirty="0">
                <a:latin typeface="宋体" panose="02010600030101010101" pitchFamily="2" charset="-122"/>
                <a:ea typeface="宋体" panose="02010600030101010101" pitchFamily="2" charset="-122"/>
              </a:rPr>
              <a:t>存储器的</a:t>
            </a:r>
            <a:r>
              <a:rPr lang="zh-CN" altLang="en-US" dirty="0">
                <a:latin typeface="宋体" panose="02010600030101010101" pitchFamily="2" charset="-122"/>
                <a:ea typeface="宋体" panose="02010600030101010101" pitchFamily="2" charset="-122"/>
              </a:rPr>
              <a:t>层次结构</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Rot="1" noChangeArrowheads="1"/>
          </p:cNvSpPr>
          <p:nvPr>
            <p:ph sz="quarter" idx="4294967295"/>
          </p:nvPr>
        </p:nvSpPr>
        <p:spPr>
          <a:xfrm>
            <a:off x="-450215" y="764540"/>
            <a:ext cx="9531985" cy="4852035"/>
          </a:xfrm>
          <a:prstGeom prst="rect">
            <a:avLst/>
          </a:prstGeom>
        </p:spPr>
        <p:txBody>
          <a:bodyPr>
            <a:noAutofit/>
          </a:bodyPr>
          <a:lstStyle/>
          <a:p>
            <a:pPr marL="882015" indent="0">
              <a:lnSpc>
                <a:spcPts val="3900"/>
              </a:lnSpc>
              <a:spcBef>
                <a:spcPct val="0"/>
              </a:spcBef>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、主存储器</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CPU</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只能从主存储器中取得指令和数据。但运行速度远低于</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CPU</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执行指令的速度。</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、寄存器</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访问速度最快，但价格昂贵。</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3</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、高速缓存</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容量远大于寄存器，但比主存小两三个数量级。</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4</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、磁盘缓存</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882015" indent="0">
              <a:lnSpc>
                <a:spcPts val="3900"/>
              </a:lnSpc>
              <a:spcBef>
                <a:spcPct val="0"/>
              </a:spcBef>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利用主存中的存储空间。</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3313" name="Rectangle 2"/>
          <p:cNvSpPr>
            <a:spLocks noGrp="1"/>
          </p:cNvSpPr>
          <p:nvPr/>
        </p:nvSpPr>
        <p:spPr>
          <a:xfrm>
            <a:off x="0" y="44450"/>
            <a:ext cx="9144000" cy="457200"/>
          </a:xfrm>
          <a:prstGeom prst="rect">
            <a:avLst/>
          </a:prstGeom>
          <a:noFill/>
          <a:ln w="9525">
            <a:noFill/>
          </a:ln>
        </p:spPr>
        <p:txBody>
          <a:bodyPr wrap="square" lIns="91440" tIns="45720" rIns="91440" bIns="45720" anchor="ctr" anchorCtr="0"/>
          <a:lst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2400">
                <a:solidFill>
                  <a:schemeClr val="tx1"/>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2400">
                <a:solidFill>
                  <a:schemeClr val="tx1"/>
                </a:solidFill>
                <a:latin typeface="隶书" panose="02010509060101010101" pitchFamily="49" charset="-122"/>
                <a:ea typeface="隶书" panose="02010509060101010101" pitchFamily="49" charset="-122"/>
              </a:defRPr>
            </a:lvl9pPr>
          </a:lstStyle>
          <a:p>
            <a:pPr eaLnBrk="1" hangingPunct="1"/>
            <a:r>
              <a:rPr lang="en-US" altLang="zh-CN" b="1" dirty="0">
                <a:latin typeface="宋体" panose="02010600030101010101" pitchFamily="2" charset="-122"/>
                <a:ea typeface="宋体" panose="02010600030101010101" pitchFamily="2" charset="-122"/>
              </a:rPr>
              <a:t>4.1 </a:t>
            </a:r>
            <a:r>
              <a:rPr lang="zh-CN" altLang="en-US" b="1" dirty="0">
                <a:latin typeface="宋体" panose="02010600030101010101" pitchFamily="2" charset="-122"/>
                <a:ea typeface="宋体" panose="02010600030101010101" pitchFamily="2" charset="-122"/>
              </a:rPr>
              <a:t>存储器的层次结构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 </a:t>
            </a:r>
            <a:r>
              <a:rPr lang="zh-CN" altLang="en-US" b="1" dirty="0">
                <a:latin typeface="宋体" panose="02010600030101010101" pitchFamily="2" charset="-122"/>
                <a:ea typeface="宋体" panose="02010600030101010101" pitchFamily="2" charset="-122"/>
              </a:rPr>
              <a:t>程序的装入和链接</a:t>
            </a:r>
            <a:endParaRPr lang="zh-CN" altLang="en-US" b="1" dirty="0">
              <a:latin typeface="宋体" panose="02010600030101010101" pitchFamily="2" charset="-122"/>
              <a:ea typeface="宋体" panose="02010600030101010101" pitchFamily="2" charset="-122"/>
            </a:endParaRPr>
          </a:p>
        </p:txBody>
      </p:sp>
      <p:sp>
        <p:nvSpPr>
          <p:cNvPr id="690179" name="Rectangle 3"/>
          <p:cNvSpPr>
            <a:spLocks noGrp="1"/>
          </p:cNvSpPr>
          <p:nvPr>
            <p:ph idx="1"/>
          </p:nvPr>
        </p:nvSpPr>
        <p:spPr>
          <a:xfrm>
            <a:off x="323850" y="765175"/>
            <a:ext cx="8569325" cy="5616575"/>
          </a:xfrm>
        </p:spPr>
        <p:txBody>
          <a:bodyPr wrap="square" lIns="91440" tIns="45720" rIns="91440" bIns="45720" anchor="t" anchorCtr="0"/>
          <a:p>
            <a:pPr eaLnBrk="1" hangingPunct="1">
              <a:lnSpc>
                <a:spcPct val="80000"/>
              </a:lnSpc>
            </a:pPr>
            <a:r>
              <a:rPr lang="zh-CN" altLang="en-US" sz="2400" dirty="0"/>
              <a:t>编程得到可执行文件的步骤：编译、链接、装入。</a:t>
            </a:r>
            <a:endParaRPr lang="zh-CN" altLang="en-US" sz="2400" dirty="0"/>
          </a:p>
          <a:p>
            <a:pPr eaLnBrk="1" hangingPunct="1">
              <a:lnSpc>
                <a:spcPct val="80000"/>
              </a:lnSpc>
              <a:buNone/>
            </a:pPr>
            <a:r>
              <a:rPr lang="zh-CN" altLang="en-US" sz="2400" dirty="0">
                <a:solidFill>
                  <a:srgbClr val="FFFF00"/>
                </a:solidFill>
              </a:rPr>
              <a:t>   </a:t>
            </a:r>
            <a:r>
              <a:rPr lang="zh-CN" altLang="en-US" sz="2400" dirty="0">
                <a:solidFill>
                  <a:srgbClr val="FF0000"/>
                </a:solidFill>
              </a:rPr>
              <a:t>编辑</a:t>
            </a:r>
            <a:r>
              <a:rPr lang="zh-CN" altLang="en-US" sz="2400" dirty="0"/>
              <a:t>：得到如</a:t>
            </a:r>
            <a:r>
              <a:rPr lang="en-US" altLang="en-US" sz="2400" dirty="0"/>
              <a:t>test.cpp, a.asm</a:t>
            </a:r>
            <a:r>
              <a:rPr lang="zh-CN" altLang="en-US" sz="2400" dirty="0"/>
              <a:t>等源文件</a:t>
            </a: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p>
          <a:p>
            <a:pPr eaLnBrk="1" hangingPunct="1">
              <a:lnSpc>
                <a:spcPct val="80000"/>
              </a:lnSpc>
            </a:pPr>
            <a:endParaRPr lang="zh-CN" altLang="en-US" sz="2400" dirty="0">
              <a:solidFill>
                <a:srgbClr val="FF0000"/>
              </a:solidFill>
            </a:endParaRPr>
          </a:p>
          <a:p>
            <a:pPr eaLnBrk="1" hangingPunct="1">
              <a:lnSpc>
                <a:spcPct val="80000"/>
              </a:lnSpc>
              <a:buNone/>
            </a:pPr>
            <a:r>
              <a:rPr lang="zh-CN" altLang="en-US" sz="2400" dirty="0">
                <a:solidFill>
                  <a:srgbClr val="FF0000"/>
                </a:solidFill>
              </a:rPr>
              <a:t>装入</a:t>
            </a:r>
            <a:r>
              <a:rPr lang="zh-CN" altLang="en-US" sz="2400" dirty="0">
                <a:solidFill>
                  <a:schemeClr val="tx1"/>
                </a:solidFill>
              </a:rPr>
              <a:t>：</a:t>
            </a:r>
            <a:r>
              <a:rPr lang="zh-CN" altLang="en-US" sz="2400" dirty="0"/>
              <a:t>装入模块再由</a:t>
            </a:r>
            <a:r>
              <a:rPr lang="en-US" altLang="zh-CN" sz="2400" dirty="0"/>
              <a:t>OS</a:t>
            </a:r>
            <a:r>
              <a:rPr lang="zh-CN" altLang="en-US" sz="2400" dirty="0"/>
              <a:t>装入内存，成为进程。</a:t>
            </a:r>
            <a:endParaRPr lang="zh-CN" altLang="en-US" sz="2400" dirty="0"/>
          </a:p>
        </p:txBody>
      </p:sp>
      <p:grpSp>
        <p:nvGrpSpPr>
          <p:cNvPr id="690180" name="Group 4"/>
          <p:cNvGrpSpPr/>
          <p:nvPr/>
        </p:nvGrpSpPr>
        <p:grpSpPr>
          <a:xfrm>
            <a:off x="395288" y="1951038"/>
            <a:ext cx="8318356" cy="1340779"/>
            <a:chOff x="528" y="2112"/>
            <a:chExt cx="5219" cy="921"/>
          </a:xfrm>
        </p:grpSpPr>
        <p:sp>
          <p:nvSpPr>
            <p:cNvPr id="12292" name="Rectangle 5"/>
            <p:cNvSpPr/>
            <p:nvPr/>
          </p:nvSpPr>
          <p:spPr>
            <a:xfrm>
              <a:off x="528" y="2463"/>
              <a:ext cx="5219" cy="570"/>
            </a:xfrm>
            <a:prstGeom prst="rect">
              <a:avLst/>
            </a:prstGeom>
            <a:noFill/>
            <a:ln w="9525">
              <a:noFill/>
            </a:ln>
          </p:spPr>
          <p:txBody>
            <a:bodyPr wrap="square" anchor="t" anchorCtr="0">
              <a:spAutoFit/>
            </a:bodyPr>
            <a:p>
              <a:pPr eaLnBrk="0" hangingPunct="0"/>
              <a:r>
                <a:rPr lang="zh-CN" altLang="en-US" sz="2400" dirty="0">
                  <a:latin typeface="楷体_GB2312" pitchFamily="49" charset="-122"/>
                  <a:ea typeface="楷体_GB2312" pitchFamily="49" charset="-122"/>
                </a:rPr>
                <a:t> </a:t>
              </a:r>
              <a:r>
                <a:rPr lang="zh-CN" altLang="en-US" sz="2400" dirty="0">
                  <a:solidFill>
                    <a:srgbClr val="FF0000"/>
                  </a:solidFill>
                  <a:latin typeface="楷体_GB2312" pitchFamily="49" charset="-122"/>
                  <a:ea typeface="楷体_GB2312" pitchFamily="49" charset="-122"/>
                </a:rPr>
                <a:t>编译</a:t>
              </a:r>
              <a:r>
                <a:rPr lang="zh-CN" altLang="en-US" sz="2400" dirty="0">
                  <a:latin typeface="楷体_GB2312" pitchFamily="49" charset="-122"/>
                  <a:ea typeface="楷体_GB2312" pitchFamily="49" charset="-122"/>
                </a:rPr>
                <a:t>：从每个源文件得到对应的目标文件（</a:t>
              </a:r>
              <a:r>
                <a:rPr lang="en-US" altLang="zh-CN" sz="2400" dirty="0">
                  <a:latin typeface="楷体_GB2312" pitchFamily="49" charset="-122"/>
                  <a:ea typeface="楷体_GB2312" pitchFamily="49" charset="-122"/>
                </a:rPr>
                <a:t>PC</a:t>
              </a:r>
              <a:r>
                <a:rPr lang="zh-CN" altLang="en-US" sz="2400" dirty="0">
                  <a:latin typeface="楷体_GB2312" pitchFamily="49" charset="-122"/>
                  <a:ea typeface="楷体_GB2312" pitchFamily="49" charset="-122"/>
                </a:rPr>
                <a:t>机系统后缀为</a:t>
              </a:r>
              <a:r>
                <a:rPr lang="en-US" altLang="en-US" sz="2400" dirty="0">
                  <a:latin typeface="楷体_GB2312" pitchFamily="49" charset="-122"/>
                  <a:ea typeface="楷体_GB2312" pitchFamily="49" charset="-122"/>
                </a:rPr>
                <a:t>OBJ</a:t>
              </a:r>
              <a:r>
                <a:rPr lang="zh-CN" altLang="en-US" sz="2400" dirty="0">
                  <a:latin typeface="楷体_GB2312" pitchFamily="49" charset="-122"/>
                  <a:ea typeface="楷体_GB2312" pitchFamily="49" charset="-122"/>
                </a:rPr>
                <a:t>的文件)</a:t>
              </a:r>
              <a:endParaRPr lang="zh-CN" altLang="en-US" sz="2400" dirty="0">
                <a:latin typeface="楷体_GB2312" pitchFamily="49" charset="-122"/>
                <a:ea typeface="楷体_GB2312" pitchFamily="49" charset="-122"/>
              </a:endParaRPr>
            </a:p>
          </p:txBody>
        </p:sp>
        <p:sp>
          <p:nvSpPr>
            <p:cNvPr id="12293" name="AutoShape 6"/>
            <p:cNvSpPr/>
            <p:nvPr/>
          </p:nvSpPr>
          <p:spPr>
            <a:xfrm>
              <a:off x="2016" y="2112"/>
              <a:ext cx="288" cy="288"/>
            </a:xfrm>
            <a:prstGeom prst="downArrow">
              <a:avLst>
                <a:gd name="adj1" fmla="val 50000"/>
                <a:gd name="adj2" fmla="val 25000"/>
              </a:avLst>
            </a:prstGeom>
            <a:solidFill>
              <a:srgbClr val="000000"/>
            </a:solidFill>
            <a:ln w="9525" cap="flat" cmpd="sng">
              <a:solidFill>
                <a:schemeClr val="tx1"/>
              </a:solidFill>
              <a:prstDash val="solid"/>
              <a:miter/>
              <a:headEnd type="none" w="med" len="med"/>
              <a:tailEnd type="none" w="med" len="med"/>
            </a:ln>
          </p:spPr>
          <p:txBody>
            <a:bodyPr vert="eaVert" wrap="none" anchor="ctr" anchorCtr="0"/>
            <a:p>
              <a:endParaRPr lang="en-US" altLang="en-US" dirty="0">
                <a:latin typeface="Arial" panose="020B0604020202020204" pitchFamily="34" charset="0"/>
              </a:endParaRPr>
            </a:p>
          </p:txBody>
        </p:sp>
      </p:grpSp>
      <p:sp>
        <p:nvSpPr>
          <p:cNvPr id="12295" name="Rectangle 8"/>
          <p:cNvSpPr/>
          <p:nvPr/>
        </p:nvSpPr>
        <p:spPr>
          <a:xfrm>
            <a:off x="250825" y="3821430"/>
            <a:ext cx="8763000" cy="1552575"/>
          </a:xfrm>
          <a:prstGeom prst="rect">
            <a:avLst/>
          </a:prstGeom>
          <a:noFill/>
          <a:ln w="9525">
            <a:noFill/>
          </a:ln>
        </p:spPr>
        <p:txBody>
          <a:bodyPr anchor="t" anchorCtr="0">
            <a:spAutoFit/>
          </a:bodyPr>
          <a:p>
            <a:pPr eaLnBrk="0" hangingPunct="0"/>
            <a:r>
              <a:rPr lang="zh-CN" altLang="en-US" sz="2400" dirty="0">
                <a:solidFill>
                  <a:srgbClr val="FF0000"/>
                </a:solidFill>
                <a:latin typeface="楷体_GB2312" pitchFamily="49" charset="-122"/>
                <a:ea typeface="楷体_GB2312" pitchFamily="49" charset="-122"/>
              </a:rPr>
              <a:t>链接</a:t>
            </a:r>
            <a:r>
              <a:rPr lang="zh-CN" altLang="en-US" sz="2400" dirty="0">
                <a:latin typeface="楷体_GB2312" pitchFamily="49" charset="-122"/>
                <a:ea typeface="楷体_GB2312" pitchFamily="49" charset="-122"/>
              </a:rPr>
              <a:t>：将若干有关目标文件（在</a:t>
            </a:r>
            <a:r>
              <a:rPr lang="en-US" altLang="zh-CN" sz="2400" dirty="0">
                <a:latin typeface="楷体_GB2312" pitchFamily="49" charset="-122"/>
                <a:ea typeface="楷体_GB2312" pitchFamily="49" charset="-122"/>
              </a:rPr>
              <a:t>VC++</a:t>
            </a:r>
            <a:r>
              <a:rPr lang="zh-CN" altLang="en-US" sz="2400" dirty="0">
                <a:latin typeface="楷体_GB2312" pitchFamily="49" charset="-122"/>
                <a:ea typeface="楷体_GB2312" pitchFamily="49" charset="-122"/>
              </a:rPr>
              <a:t>环境中为一个</a:t>
            </a:r>
            <a:r>
              <a:rPr lang="en-US" altLang="zh-CN" sz="2400" dirty="0">
                <a:latin typeface="楷体_GB2312" pitchFamily="49" charset="-122"/>
                <a:ea typeface="楷体_GB2312" pitchFamily="49" charset="-122"/>
              </a:rPr>
              <a:t>workspace</a:t>
            </a:r>
            <a:r>
              <a:rPr lang="zh-CN" altLang="zh-CN" sz="2400" dirty="0">
                <a:latin typeface="楷体_GB2312" pitchFamily="49" charset="-122"/>
                <a:ea typeface="楷体_GB2312" pitchFamily="49" charset="-122"/>
              </a:rPr>
              <a:t>中的文件）及有关系统库目标文件进行链接，</a:t>
            </a:r>
            <a:r>
              <a:rPr lang="zh-CN" altLang="en-US" sz="2400" dirty="0">
                <a:latin typeface="楷体_GB2312" pitchFamily="49" charset="-122"/>
                <a:ea typeface="楷体_GB2312" pitchFamily="49" charset="-122"/>
              </a:rPr>
              <a:t>得到相应的可执行文件（</a:t>
            </a:r>
            <a:r>
              <a:rPr lang="en-US" altLang="zh-CN" sz="2400" dirty="0">
                <a:latin typeface="楷体_GB2312" pitchFamily="49" charset="-122"/>
                <a:ea typeface="楷体_GB2312" pitchFamily="49" charset="-122"/>
              </a:rPr>
              <a:t>PC</a:t>
            </a:r>
            <a:r>
              <a:rPr lang="zh-CN" altLang="en-US" sz="2400" dirty="0">
                <a:latin typeface="楷体_GB2312" pitchFamily="49" charset="-122"/>
                <a:ea typeface="楷体_GB2312" pitchFamily="49" charset="-122"/>
              </a:rPr>
              <a:t>机系统后缀为</a:t>
            </a:r>
            <a:r>
              <a:rPr lang="en-US" altLang="zh-CN" sz="2400" dirty="0">
                <a:latin typeface="楷体_GB2312" pitchFamily="49" charset="-122"/>
                <a:ea typeface="楷体_GB2312" pitchFamily="49" charset="-122"/>
              </a:rPr>
              <a:t>EXE</a:t>
            </a:r>
            <a:r>
              <a:rPr lang="zh-CN" altLang="en-US" sz="2400" dirty="0">
                <a:latin typeface="楷体_GB2312" pitchFamily="49" charset="-122"/>
                <a:ea typeface="楷体_GB2312" pitchFamily="49" charset="-122"/>
              </a:rPr>
              <a:t>的文件或动态连接文件</a:t>
            </a:r>
            <a:r>
              <a:rPr lang="en-US" altLang="en-US" sz="2400" dirty="0">
                <a:latin typeface="楷体_GB2312" pitchFamily="49" charset="-122"/>
                <a:ea typeface="楷体_GB2312" pitchFamily="49" charset="-122"/>
              </a:rPr>
              <a:t>DLL)</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即装入模块。</a:t>
            </a:r>
            <a:endParaRPr lang="zh-CN" altLang="en-US" sz="2400" dirty="0">
              <a:latin typeface="楷体_GB2312" pitchFamily="49" charset="-122"/>
              <a:ea typeface="楷体_GB2312" pitchFamily="49" charset="-122"/>
            </a:endParaRPr>
          </a:p>
        </p:txBody>
      </p:sp>
      <p:sp>
        <p:nvSpPr>
          <p:cNvPr id="2" name="AutoShape 9"/>
          <p:cNvSpPr/>
          <p:nvPr/>
        </p:nvSpPr>
        <p:spPr>
          <a:xfrm>
            <a:off x="2766695" y="3284538"/>
            <a:ext cx="533400" cy="457200"/>
          </a:xfrm>
          <a:prstGeom prst="downArrow">
            <a:avLst>
              <a:gd name="adj1" fmla="val 50000"/>
              <a:gd name="adj2" fmla="val 25000"/>
            </a:avLst>
          </a:prstGeom>
          <a:solidFill>
            <a:srgbClr val="000000"/>
          </a:solidFill>
          <a:ln w="9525" cap="flat" cmpd="sng">
            <a:solidFill>
              <a:schemeClr val="tx1"/>
            </a:solidFill>
            <a:prstDash val="solid"/>
            <a:miter/>
            <a:headEnd type="none" w="med" len="med"/>
            <a:tailEnd type="none" w="med" len="med"/>
          </a:ln>
        </p:spPr>
        <p:txBody>
          <a:bodyPr vert="eaVert" wrap="none" anchor="ctr" anchorCtr="0"/>
          <a:p>
            <a:endParaRPr lang="en-US" altLang="en-US" dirty="0">
              <a:latin typeface="Arial" panose="020B0604020202020204" pitchFamily="3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90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90179">
                                            <p:txEl>
                                              <p:charRg st="64" end="86"/>
                                            </p:txEl>
                                          </p:spTgt>
                                        </p:tgtEl>
                                        <p:attrNameLst>
                                          <p:attrName>style.visibility</p:attrName>
                                        </p:attrNameLst>
                                      </p:cBhvr>
                                      <p:to>
                                        <p:strVal val="visible"/>
                                      </p:to>
                                    </p:set>
                                    <p:animEffect transition="in" filter="blinds(horizontal)">
                                      <p:cBhvr>
                                        <p:cTn id="11" dur="500"/>
                                        <p:tgtEl>
                                          <p:spTgt spid="690179">
                                            <p:txEl>
                                              <p:charRg st="64"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620395"/>
            <a:ext cx="8756650" cy="5287010"/>
          </a:xfrm>
          <a:prstGeom prst="rect">
            <a:avLst/>
          </a:prstGeom>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 </a:t>
            </a:r>
            <a:r>
              <a:rPr lang="zh-CN" altLang="en-US" b="1" dirty="0">
                <a:latin typeface="宋体" panose="02010600030101010101" pitchFamily="2" charset="-122"/>
                <a:ea typeface="宋体" panose="02010600030101010101" pitchFamily="2" charset="-122"/>
              </a:rPr>
              <a:t>程序的装入和链接</a:t>
            </a:r>
            <a:endParaRPr lang="zh-CN" altLang="en-US" b="1" dirty="0">
              <a:latin typeface="宋体" panose="02010600030101010101" pitchFamily="2" charset="-122"/>
              <a:ea typeface="宋体" panose="02010600030101010101" pitchFamily="2" charset="-122"/>
            </a:endParaRPr>
          </a:p>
        </p:txBody>
      </p:sp>
      <p:pic>
        <p:nvPicPr>
          <p:cNvPr id="13314" name="Picture 11" descr="HTSB8HWF2QVXZE]K~`F{A1J"/>
          <p:cNvPicPr>
            <a:picLocks noChangeAspect="1"/>
          </p:cNvPicPr>
          <p:nvPr/>
        </p:nvPicPr>
        <p:blipFill>
          <a:blip r:embed="rId1"/>
          <a:stretch>
            <a:fillRect/>
          </a:stretch>
        </p:blipFill>
        <p:spPr>
          <a:xfrm>
            <a:off x="107950" y="908050"/>
            <a:ext cx="8929688" cy="5059363"/>
          </a:xfrm>
          <a:prstGeom prst="rect">
            <a:avLst/>
          </a:prstGeom>
          <a:noFill/>
          <a:ln w="9525">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4.2.1  </a:t>
            </a:r>
            <a:r>
              <a:rPr lang="zh-CN" altLang="en-US" b="1" dirty="0">
                <a:latin typeface="宋体" panose="02010600030101010101" pitchFamily="2" charset="-122"/>
                <a:ea typeface="宋体" panose="02010600030101010101" pitchFamily="2" charset="-122"/>
              </a:rPr>
              <a:t>程序的装入</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4338" name="Rectangle 3"/>
          <p:cNvSpPr>
            <a:spLocks noGrp="1"/>
          </p:cNvSpPr>
          <p:nvPr>
            <p:ph idx="1"/>
          </p:nvPr>
        </p:nvSpPr>
        <p:spPr/>
        <p:txBody>
          <a:bodyPr wrap="square" lIns="91440" tIns="45720" rIns="91440" bIns="45720" anchor="t" anchorCtr="0"/>
          <a:p>
            <a:pPr eaLnBrk="1" hangingPunct="1">
              <a:lnSpc>
                <a:spcPct val="90000"/>
              </a:lnSpc>
              <a:buNone/>
            </a:pPr>
            <a:r>
              <a:rPr lang="zh-CN" altLang="en-US" dirty="0"/>
              <a:t>1.绝对装入(</a:t>
            </a:r>
            <a:r>
              <a:rPr lang="en-US" altLang="zh-CN" dirty="0"/>
              <a:t>absolute loading)</a:t>
            </a:r>
            <a:endParaRPr lang="en-US" altLang="zh-CN" dirty="0"/>
          </a:p>
          <a:p>
            <a:pPr lvl="1" eaLnBrk="1" hangingPunct="1">
              <a:lnSpc>
                <a:spcPct val="90000"/>
              </a:lnSpc>
            </a:pPr>
            <a:r>
              <a:rPr lang="zh-CN" altLang="en-US" dirty="0"/>
              <a:t>编译程序知道程序将驻留在内存的地址，产生绝对地址的目标代码；</a:t>
            </a:r>
            <a:endParaRPr lang="zh-CN" altLang="en-US" dirty="0"/>
          </a:p>
          <a:p>
            <a:pPr lvl="1" eaLnBrk="1" hangingPunct="1">
              <a:lnSpc>
                <a:spcPct val="90000"/>
              </a:lnSpc>
            </a:pPr>
            <a:r>
              <a:rPr lang="zh-CN" altLang="en-US" dirty="0"/>
              <a:t>绝对装入模块装入时直接定位在上述内存地址，不需修改程序和数据的地址。</a:t>
            </a:r>
            <a:endParaRPr lang="zh-CN" altLang="en-US" dirty="0"/>
          </a:p>
          <a:p>
            <a:pPr lvl="1" eaLnBrk="1" hangingPunct="1">
              <a:lnSpc>
                <a:spcPct val="90000"/>
              </a:lnSpc>
            </a:pPr>
            <a:r>
              <a:rPr lang="zh-CN" altLang="en-US" dirty="0"/>
              <a:t>优点：装入过程简单。</a:t>
            </a:r>
            <a:endParaRPr lang="zh-CN" altLang="en-US" dirty="0"/>
          </a:p>
          <a:p>
            <a:pPr lvl="1" eaLnBrk="1" hangingPunct="1">
              <a:lnSpc>
                <a:spcPct val="90000"/>
              </a:lnSpc>
            </a:pPr>
            <a:r>
              <a:rPr lang="zh-CN" altLang="en-US" dirty="0"/>
              <a:t>缺点：过于依赖于硬件结构，不适于多道程序系统。</a:t>
            </a:r>
            <a:endParaRPr lang="zh-CN" altLang="en-US" dirty="0"/>
          </a:p>
        </p:txBody>
      </p:sp>
      <p:grpSp>
        <p:nvGrpSpPr>
          <p:cNvPr id="696324" name="Group 4"/>
          <p:cNvGrpSpPr/>
          <p:nvPr/>
        </p:nvGrpSpPr>
        <p:grpSpPr>
          <a:xfrm>
            <a:off x="446088" y="3436938"/>
            <a:ext cx="1981200" cy="2819400"/>
            <a:chOff x="624" y="2352"/>
            <a:chExt cx="1248" cy="1776"/>
          </a:xfrm>
          <a:solidFill>
            <a:srgbClr val="FFFF00"/>
          </a:solidFill>
        </p:grpSpPr>
        <p:sp>
          <p:nvSpPr>
            <p:cNvPr id="14340" name="AutoShape 5"/>
            <p:cNvSpPr/>
            <p:nvPr/>
          </p:nvSpPr>
          <p:spPr>
            <a:xfrm>
              <a:off x="624" y="2352"/>
              <a:ext cx="1248" cy="1776"/>
            </a:xfrm>
            <a:prstGeom prst="flowChartMagneticDisk">
              <a:avLst/>
            </a:prstGeom>
            <a:grpFill/>
            <a:ln w="9525" cap="flat" cmpd="sng">
              <a:solidFill>
                <a:schemeClr val="tx1"/>
              </a:solidFill>
              <a:prstDash val="solid"/>
              <a:round/>
              <a:headEnd type="none" w="med" len="med"/>
              <a:tailEnd type="none" w="med" len="med"/>
            </a:ln>
          </p:spPr>
          <p:txBody>
            <a:bodyPr wrap="none" anchor="ctr" anchorCtr="0"/>
            <a:p>
              <a:r>
                <a:rPr lang="en-US" altLang="zh-CN" sz="2400" dirty="0">
                  <a:solidFill>
                    <a:srgbClr val="000000"/>
                  </a:solidFill>
                  <a:latin typeface="Times New Roman" panose="02020603050405020304" pitchFamily="18" charset="0"/>
                </a:rPr>
                <a:t>disk</a:t>
              </a:r>
              <a:endParaRPr lang="en-US" altLang="zh-CN" sz="2400" b="0" dirty="0">
                <a:latin typeface="Times New Roman" panose="02020603050405020304" pitchFamily="18" charset="0"/>
              </a:endParaRPr>
            </a:p>
          </p:txBody>
        </p:sp>
        <p:sp>
          <p:nvSpPr>
            <p:cNvPr id="14341" name="Rectangle 6"/>
            <p:cNvSpPr/>
            <p:nvPr/>
          </p:nvSpPr>
          <p:spPr>
            <a:xfrm>
              <a:off x="1296" y="2976"/>
              <a:ext cx="480" cy="72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1600" dirty="0">
                  <a:solidFill>
                    <a:schemeClr val="tx1"/>
                  </a:solidFill>
                  <a:latin typeface="Times New Roman" panose="02020603050405020304" pitchFamily="18" charset="0"/>
                </a:rPr>
                <a:t>JMP 200</a:t>
              </a:r>
              <a:endParaRPr lang="en-US" altLang="zh-CN" sz="1600" b="0" dirty="0">
                <a:solidFill>
                  <a:schemeClr val="tx1"/>
                </a:solidFill>
                <a:latin typeface="Times New Roman" panose="02020603050405020304" pitchFamily="18" charset="0"/>
              </a:endParaRPr>
            </a:p>
          </p:txBody>
        </p:sp>
      </p:grpSp>
      <p:sp>
        <p:nvSpPr>
          <p:cNvPr id="696327" name="AutoShape 7"/>
          <p:cNvSpPr/>
          <p:nvPr/>
        </p:nvSpPr>
        <p:spPr>
          <a:xfrm>
            <a:off x="2579688" y="4656138"/>
            <a:ext cx="990600" cy="609600"/>
          </a:xfrm>
          <a:prstGeom prst="rightArrow">
            <a:avLst>
              <a:gd name="adj1" fmla="val 50000"/>
              <a:gd name="adj2" fmla="val 40625"/>
            </a:avLst>
          </a:prstGeom>
          <a:solidFill>
            <a:srgbClr val="800080"/>
          </a:solid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chemeClr val="tx1"/>
                </a:solidFill>
                <a:latin typeface="Times New Roman" panose="02020603050405020304" pitchFamily="18" charset="0"/>
              </a:rPr>
              <a:t>load</a:t>
            </a:r>
            <a:endParaRPr lang="en-US" altLang="zh-CN" sz="2000" b="0" dirty="0">
              <a:solidFill>
                <a:schemeClr val="tx1"/>
              </a:solidFill>
              <a:latin typeface="Times New Roman" panose="02020603050405020304" pitchFamily="18" charset="0"/>
            </a:endParaRPr>
          </a:p>
        </p:txBody>
      </p:sp>
      <p:grpSp>
        <p:nvGrpSpPr>
          <p:cNvPr id="696328" name="Group 8"/>
          <p:cNvGrpSpPr/>
          <p:nvPr/>
        </p:nvGrpSpPr>
        <p:grpSpPr>
          <a:xfrm>
            <a:off x="3348038" y="3284538"/>
            <a:ext cx="3200400" cy="2819400"/>
            <a:chOff x="2496" y="2256"/>
            <a:chExt cx="1968" cy="1776"/>
          </a:xfrm>
        </p:grpSpPr>
        <p:sp>
          <p:nvSpPr>
            <p:cNvPr id="14344" name="Rectangle 9"/>
            <p:cNvSpPr/>
            <p:nvPr/>
          </p:nvSpPr>
          <p:spPr>
            <a:xfrm>
              <a:off x="3072" y="2256"/>
              <a:ext cx="1392" cy="1776"/>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r>
                <a:rPr lang="en-US" altLang="zh-CN" sz="2400" dirty="0">
                  <a:solidFill>
                    <a:schemeClr val="tx1"/>
                  </a:solidFill>
                  <a:latin typeface="Times New Roman" panose="02020603050405020304" pitchFamily="18" charset="0"/>
                </a:rPr>
                <a:t>JMP    200</a:t>
              </a:r>
              <a:endParaRPr lang="en-US" altLang="zh-CN" sz="2400" dirty="0">
                <a:solidFill>
                  <a:schemeClr val="tx1"/>
                </a:solidFill>
                <a:latin typeface="Times New Roman" panose="02020603050405020304" pitchFamily="18" charset="0"/>
              </a:endParaRPr>
            </a:p>
            <a:p>
              <a:endParaRPr lang="en-US" altLang="zh-CN" sz="2400" dirty="0">
                <a:solidFill>
                  <a:schemeClr val="tx1"/>
                </a:solidFill>
                <a:latin typeface="Times New Roman" panose="02020603050405020304" pitchFamily="18" charset="0"/>
              </a:endParaRPr>
            </a:p>
            <a:p>
              <a:endParaRPr lang="en-US" altLang="zh-CN" sz="2400" dirty="0">
                <a:solidFill>
                  <a:schemeClr val="tx1"/>
                </a:solidFill>
                <a:latin typeface="Times New Roman" panose="02020603050405020304" pitchFamily="18" charset="0"/>
              </a:endParaRPr>
            </a:p>
            <a:p>
              <a:endParaRPr lang="en-US" altLang="zh-CN" sz="2400" dirty="0">
                <a:solidFill>
                  <a:schemeClr val="tx1"/>
                </a:solidFill>
                <a:latin typeface="Times New Roman" panose="02020603050405020304" pitchFamily="18" charset="0"/>
              </a:endParaRPr>
            </a:p>
            <a:p>
              <a:endParaRPr lang="en-US" altLang="zh-CN" sz="2400" dirty="0">
                <a:solidFill>
                  <a:schemeClr val="tx1"/>
                </a:solidFill>
                <a:latin typeface="Times New Roman" panose="02020603050405020304" pitchFamily="18" charset="0"/>
              </a:endParaRPr>
            </a:p>
            <a:p>
              <a:endParaRPr lang="en-US" altLang="zh-CN" sz="2400" dirty="0">
                <a:solidFill>
                  <a:schemeClr val="tx1"/>
                </a:solidFill>
                <a:latin typeface="Times New Roman" panose="02020603050405020304" pitchFamily="18" charset="0"/>
              </a:endParaRPr>
            </a:p>
            <a:p>
              <a:r>
                <a:rPr lang="en-US" altLang="zh-CN" sz="2400" dirty="0">
                  <a:solidFill>
                    <a:schemeClr val="tx1"/>
                  </a:solidFill>
                  <a:latin typeface="Times New Roman" panose="02020603050405020304" pitchFamily="18" charset="0"/>
                </a:rPr>
                <a:t>MOV  AX, [201]</a:t>
              </a:r>
              <a:endParaRPr lang="en-US" altLang="zh-CN" sz="2400" dirty="0">
                <a:solidFill>
                  <a:schemeClr val="tx1"/>
                </a:solidFill>
                <a:latin typeface="Times New Roman" panose="02020603050405020304" pitchFamily="18" charset="0"/>
              </a:endParaRPr>
            </a:p>
          </p:txBody>
        </p:sp>
        <p:sp>
          <p:nvSpPr>
            <p:cNvPr id="14345" name="Text Box 10"/>
            <p:cNvSpPr txBox="1"/>
            <p:nvPr/>
          </p:nvSpPr>
          <p:spPr>
            <a:xfrm>
              <a:off x="2496" y="2304"/>
              <a:ext cx="394" cy="288"/>
            </a:xfrm>
            <a:prstGeom prst="rect">
              <a:avLst/>
            </a:prstGeom>
            <a:noFill/>
            <a:ln w="9525">
              <a:noFill/>
            </a:ln>
          </p:spPr>
          <p:txBody>
            <a:bodyPr wrap="none" anchor="t" anchorCtr="0">
              <a:spAutoFit/>
            </a:bodyPr>
            <a:p>
              <a:r>
                <a:rPr lang="zh-CN" altLang="en-US" sz="2400" dirty="0">
                  <a:solidFill>
                    <a:schemeClr val="tx1"/>
                  </a:solidFill>
                  <a:latin typeface="Times New Roman" panose="02020603050405020304" pitchFamily="18" charset="0"/>
                  <a:ea typeface="宋体" panose="02010600030101010101" pitchFamily="2" charset="-122"/>
                </a:rPr>
                <a:t>100</a:t>
              </a:r>
              <a:endParaRPr lang="zh-CN" altLang="en-US" sz="2400" b="0" dirty="0">
                <a:solidFill>
                  <a:schemeClr val="tx1"/>
                </a:solidFill>
                <a:latin typeface="Times New Roman" panose="02020603050405020304" pitchFamily="18" charset="0"/>
                <a:ea typeface="宋体" panose="02010600030101010101" pitchFamily="2" charset="-122"/>
              </a:endParaRPr>
            </a:p>
          </p:txBody>
        </p:sp>
        <p:sp>
          <p:nvSpPr>
            <p:cNvPr id="14346" name="Text Box 11"/>
            <p:cNvSpPr txBox="1"/>
            <p:nvPr/>
          </p:nvSpPr>
          <p:spPr>
            <a:xfrm>
              <a:off x="2544" y="3648"/>
              <a:ext cx="394" cy="288"/>
            </a:xfrm>
            <a:prstGeom prst="rect">
              <a:avLst/>
            </a:prstGeom>
            <a:noFill/>
            <a:ln w="9525">
              <a:noFill/>
            </a:ln>
          </p:spPr>
          <p:txBody>
            <a:bodyPr wrap="none" anchor="t" anchorCtr="0">
              <a:spAutoFit/>
            </a:bodyPr>
            <a:p>
              <a:r>
                <a:rPr lang="zh-CN" altLang="en-US" sz="2400" dirty="0">
                  <a:solidFill>
                    <a:schemeClr val="tx1"/>
                  </a:solidFill>
                  <a:latin typeface="Times New Roman" panose="02020603050405020304" pitchFamily="18" charset="0"/>
                  <a:ea typeface="宋体" panose="02010600030101010101" pitchFamily="2" charset="-122"/>
                </a:rPr>
                <a:t>200</a:t>
              </a:r>
              <a:endParaRPr lang="zh-CN" altLang="en-US" sz="2400" b="0" dirty="0">
                <a:solidFill>
                  <a:schemeClr val="tx1"/>
                </a:solidFill>
                <a:latin typeface="Times New Roman" panose="02020603050405020304" pitchFamily="18" charset="0"/>
                <a:ea typeface="宋体" panose="02010600030101010101" pitchFamily="2" charset="-122"/>
              </a:endParaRPr>
            </a:p>
          </p:txBody>
        </p:sp>
      </p:grpSp>
      <p:sp>
        <p:nvSpPr>
          <p:cNvPr id="696332" name="Text Box 12"/>
          <p:cNvSpPr txBox="1"/>
          <p:nvPr/>
        </p:nvSpPr>
        <p:spPr>
          <a:xfrm>
            <a:off x="6735763" y="3211513"/>
            <a:ext cx="1539875" cy="2235200"/>
          </a:xfrm>
          <a:prstGeom prst="rect">
            <a:avLst/>
          </a:prstGeom>
          <a:solidFill>
            <a:srgbClr val="CCFFFF"/>
          </a:solidFill>
          <a:ln w="9525" cap="flat" cmpd="sng">
            <a:solidFill>
              <a:srgbClr val="FF0000"/>
            </a:solidFill>
            <a:prstDash val="solid"/>
            <a:miter/>
            <a:headEnd type="none" w="med" len="med"/>
            <a:tailEnd type="none" w="med" len="med"/>
          </a:ln>
        </p:spPr>
        <p:txBody>
          <a:bodyPr anchor="t" anchorCtr="0">
            <a:spAutoFit/>
          </a:bodyPr>
          <a:p>
            <a:r>
              <a:rPr lang="zh-CN" altLang="en-US" sz="2000" dirty="0">
                <a:solidFill>
                  <a:srgbClr val="000000"/>
                </a:solidFill>
                <a:latin typeface="Times New Roman" panose="02020603050405020304" pitchFamily="18" charset="0"/>
                <a:ea typeface="宋体" panose="02010600030101010101" pitchFamily="2" charset="-122"/>
              </a:rPr>
              <a:t>在多任务下</a:t>
            </a:r>
            <a:r>
              <a:rPr lang="zh-CN" altLang="zh-CN" sz="2000" dirty="0">
                <a:solidFill>
                  <a:srgbClr val="000000"/>
                </a:solidFill>
                <a:latin typeface="Times New Roman" panose="02020603050405020304" pitchFamily="18" charset="0"/>
                <a:ea typeface="宋体" panose="02010600030101010101" pitchFamily="2" charset="-122"/>
              </a:rPr>
              <a:t>OS无法保证程序</a:t>
            </a:r>
            <a:r>
              <a:rPr lang="zh-CN" altLang="en-US" sz="2000" dirty="0">
                <a:solidFill>
                  <a:srgbClr val="000000"/>
                </a:solidFill>
                <a:latin typeface="Times New Roman" panose="02020603050405020304" pitchFamily="18" charset="0"/>
                <a:ea typeface="宋体" panose="02010600030101010101" pitchFamily="2" charset="-122"/>
              </a:rPr>
              <a:t>每次装入</a:t>
            </a:r>
            <a:r>
              <a:rPr lang="zh-CN" altLang="zh-CN" sz="2000" dirty="0">
                <a:solidFill>
                  <a:srgbClr val="000000"/>
                </a:solidFill>
                <a:latin typeface="Times New Roman" panose="02020603050405020304" pitchFamily="18" charset="0"/>
                <a:ea typeface="宋体" panose="02010600030101010101" pitchFamily="2" charset="-122"/>
              </a:rPr>
              <a:t>同一位置，比如下次装在1000开始</a:t>
            </a:r>
            <a:endParaRPr lang="zh-CN" altLang="zh-CN" sz="2000"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96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96327"/>
                                        </p:tgtEl>
                                        <p:attrNameLst>
                                          <p:attrName>style.visibility</p:attrName>
                                        </p:attrNameLst>
                                      </p:cBhvr>
                                      <p:to>
                                        <p:strVal val="visible"/>
                                      </p:to>
                                    </p:set>
                                    <p:anim calcmode="lin" valueType="num">
                                      <p:cBhvr additive="base">
                                        <p:cTn id="11" dur="500" fill="hold"/>
                                        <p:tgtEl>
                                          <p:spTgt spid="696327"/>
                                        </p:tgtEl>
                                        <p:attrNameLst>
                                          <p:attrName>ppt_x</p:attrName>
                                        </p:attrNameLst>
                                      </p:cBhvr>
                                      <p:tavLst>
                                        <p:tav tm="0">
                                          <p:val>
                                            <p:strVal val="#ppt_x"/>
                                          </p:val>
                                        </p:tav>
                                        <p:tav tm="100000">
                                          <p:val>
                                            <p:strVal val="#ppt_x"/>
                                          </p:val>
                                        </p:tav>
                                      </p:tavLst>
                                    </p:anim>
                                    <p:anim calcmode="lin" valueType="num">
                                      <p:cBhvr additive="base">
                                        <p:cTn id="12" dur="500" fill="hold"/>
                                        <p:tgtEl>
                                          <p:spTgt spid="6963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6963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96332"/>
                                        </p:tgtEl>
                                        <p:attrNameLst>
                                          <p:attrName>style.visibility</p:attrName>
                                        </p:attrNameLst>
                                      </p:cBhvr>
                                      <p:to>
                                        <p:strVal val="visible"/>
                                      </p:to>
                                    </p:set>
                                    <p:anim calcmode="lin" valueType="num">
                                      <p:cBhvr additive="base">
                                        <p:cTn id="21" dur="500" fill="hold"/>
                                        <p:tgtEl>
                                          <p:spTgt spid="696332"/>
                                        </p:tgtEl>
                                        <p:attrNameLst>
                                          <p:attrName>ppt_x</p:attrName>
                                        </p:attrNameLst>
                                      </p:cBhvr>
                                      <p:tavLst>
                                        <p:tav tm="0">
                                          <p:val>
                                            <p:strVal val="#ppt_x"/>
                                          </p:val>
                                        </p:tav>
                                        <p:tav tm="100000">
                                          <p:val>
                                            <p:strVal val="#ppt_x"/>
                                          </p:val>
                                        </p:tav>
                                      </p:tavLst>
                                    </p:anim>
                                    <p:anim calcmode="lin" valueType="num">
                                      <p:cBhvr additive="base">
                                        <p:cTn id="22" dur="500" fill="hold"/>
                                        <p:tgtEl>
                                          <p:spTgt spid="696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27" grpId="0" bldLvl="0" animBg="1"/>
      <p:bldP spid="6963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idx="1"/>
          </p:nvPr>
        </p:nvSpPr>
        <p:spPr>
          <a:xfrm>
            <a:off x="179705" y="627380"/>
            <a:ext cx="8651875" cy="5322570"/>
          </a:xfrm>
        </p:spPr>
        <p:txBody>
          <a:bodyPr wrap="square" lIns="91440" tIns="45720" rIns="91440" bIns="45720" anchor="t" anchorCtr="0"/>
          <a:p>
            <a:pPr eaLnBrk="1" hangingPunct="1">
              <a:buNone/>
            </a:pPr>
            <a:r>
              <a:rPr lang="zh-CN" altLang="en-US" dirty="0"/>
              <a:t>2. 可重定位装入(</a:t>
            </a:r>
            <a:r>
              <a:rPr lang="en-US" altLang="zh-CN" dirty="0"/>
              <a:t>relocatable loading)</a:t>
            </a:r>
            <a:endParaRPr lang="en-US" altLang="zh-CN" dirty="0"/>
          </a:p>
          <a:p>
            <a:pPr lvl="1" eaLnBrk="1" hangingPunct="1"/>
            <a:r>
              <a:rPr lang="zh-CN" altLang="en-US" dirty="0"/>
              <a:t>在多道程序环境下，目标模块的起始地址通常从</a:t>
            </a:r>
            <a:r>
              <a:rPr lang="en-US" altLang="zh-CN" dirty="0"/>
              <a:t>0</a:t>
            </a:r>
            <a:r>
              <a:rPr lang="zh-CN" altLang="en-US" dirty="0"/>
              <a:t>开始，程序的其它地址也都是相对于起始地址计算的。装入时采用可重定位装入。</a:t>
            </a:r>
            <a:endParaRPr lang="zh-CN" altLang="en-US" dirty="0"/>
          </a:p>
          <a:p>
            <a:pPr lvl="1" eaLnBrk="1" hangingPunct="1"/>
            <a:r>
              <a:rPr lang="zh-CN" altLang="en-US" dirty="0"/>
              <a:t>在可执行文件中，列出各个需要重定位的地址单元和相对地址值（可重定位表），装入时再根据所定位的内存地址去修改每个重定位地址项，添加相应偏移量。</a:t>
            </a:r>
            <a:endParaRPr lang="zh-CN" altLang="en-US" dirty="0"/>
          </a:p>
        </p:txBody>
      </p:sp>
      <p:sp>
        <p:nvSpPr>
          <p:cNvPr id="153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4.1.1  </a:t>
            </a:r>
            <a:r>
              <a:rPr lang="zh-CN" altLang="en-US" b="1" dirty="0">
                <a:latin typeface="宋体" panose="02010600030101010101" pitchFamily="2" charset="-122"/>
                <a:ea typeface="宋体" panose="02010600030101010101" pitchFamily="2" charset="-122"/>
              </a:rPr>
              <a:t>程序的装入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 Box 49"/>
          <p:cNvSpPr txBox="1"/>
          <p:nvPr/>
        </p:nvSpPr>
        <p:spPr>
          <a:xfrm>
            <a:off x="3132138" y="3644900"/>
            <a:ext cx="1409700" cy="457200"/>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代码部分</a:t>
            </a:r>
            <a:endParaRPr lang="zh-CN" altLang="en-US" sz="2400" dirty="0">
              <a:latin typeface="Times New Roman" panose="02020603050405020304" pitchFamily="18" charset="0"/>
              <a:ea typeface="宋体" panose="02010600030101010101" pitchFamily="2" charset="-122"/>
            </a:endParaRPr>
          </a:p>
        </p:txBody>
      </p:sp>
      <p:grpSp>
        <p:nvGrpSpPr>
          <p:cNvPr id="16386" name="Group 2"/>
          <p:cNvGrpSpPr/>
          <p:nvPr/>
        </p:nvGrpSpPr>
        <p:grpSpPr>
          <a:xfrm>
            <a:off x="685800" y="762000"/>
            <a:ext cx="1447800" cy="1676400"/>
            <a:chOff x="432" y="480"/>
            <a:chExt cx="912" cy="1056"/>
          </a:xfrm>
          <a:solidFill>
            <a:srgbClr val="FFFF00"/>
          </a:solidFill>
        </p:grpSpPr>
        <p:sp>
          <p:nvSpPr>
            <p:cNvPr id="16387" name="Rectangle 3"/>
            <p:cNvSpPr/>
            <p:nvPr/>
          </p:nvSpPr>
          <p:spPr>
            <a:xfrm>
              <a:off x="432" y="480"/>
              <a:ext cx="912" cy="24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400" dirty="0">
                  <a:latin typeface="宋体" panose="02010600030101010101" pitchFamily="2" charset="-122"/>
                </a:rPr>
                <a:t>MZ</a:t>
              </a:r>
              <a:endParaRPr lang="en-US" altLang="zh-CN" sz="2400" dirty="0">
                <a:latin typeface="Times New Roman" panose="02020603050405020304" pitchFamily="18" charset="0"/>
              </a:endParaRPr>
            </a:p>
          </p:txBody>
        </p:sp>
        <p:sp>
          <p:nvSpPr>
            <p:cNvPr id="16388" name="Rectangle 4"/>
            <p:cNvSpPr/>
            <p:nvPr/>
          </p:nvSpPr>
          <p:spPr>
            <a:xfrm>
              <a:off x="432" y="720"/>
              <a:ext cx="912" cy="24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zh-CN" altLang="en-US" sz="2400" dirty="0">
                  <a:solidFill>
                    <a:srgbClr val="000000"/>
                  </a:solidFill>
                  <a:latin typeface="Times New Roman" panose="02020603050405020304" pitchFamily="18" charset="0"/>
                  <a:ea typeface="宋体" panose="02010600030101010101" pitchFamily="2" charset="-122"/>
                </a:rPr>
                <a:t>10</a:t>
              </a: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6389" name="Rectangle 5"/>
            <p:cNvSpPr/>
            <p:nvPr/>
          </p:nvSpPr>
          <p:spPr>
            <a:xfrm>
              <a:off x="432" y="960"/>
              <a:ext cx="912" cy="288"/>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zh-CN" altLang="en-US" sz="2400" dirty="0">
                  <a:solidFill>
                    <a:srgbClr val="000000"/>
                  </a:solidFill>
                  <a:latin typeface="Times New Roman" panose="02020603050405020304" pitchFamily="18" charset="0"/>
                  <a:ea typeface="宋体" panose="02010600030101010101" pitchFamily="2" charset="-122"/>
                </a:rPr>
                <a:t>100</a:t>
              </a:r>
              <a:endParaRPr lang="zh-CN" altLang="en-US" sz="2400" dirty="0">
                <a:latin typeface="Times New Roman" panose="02020603050405020304" pitchFamily="18" charset="0"/>
                <a:ea typeface="宋体" panose="02010600030101010101" pitchFamily="2" charset="-122"/>
              </a:endParaRPr>
            </a:p>
          </p:txBody>
        </p:sp>
        <p:sp>
          <p:nvSpPr>
            <p:cNvPr id="16390" name="Rectangle 6"/>
            <p:cNvSpPr/>
            <p:nvPr/>
          </p:nvSpPr>
          <p:spPr>
            <a:xfrm>
              <a:off x="432" y="1248"/>
              <a:ext cx="912" cy="288"/>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zh-CN" altLang="en-US" sz="2400" dirty="0">
                  <a:solidFill>
                    <a:srgbClr val="000000"/>
                  </a:solidFill>
                  <a:latin typeface="Times New Roman" panose="02020603050405020304" pitchFamily="18" charset="0"/>
                  <a:ea typeface="宋体" panose="02010600030101010101" pitchFamily="2" charset="-122"/>
                </a:rPr>
                <a:t>201</a:t>
              </a:r>
              <a:endParaRPr lang="zh-CN" altLang="en-US" sz="2400" dirty="0">
                <a:latin typeface="Times New Roman" panose="02020603050405020304" pitchFamily="18" charset="0"/>
                <a:ea typeface="宋体" panose="02010600030101010101" pitchFamily="2" charset="-122"/>
              </a:endParaRPr>
            </a:p>
          </p:txBody>
        </p:sp>
      </p:grpSp>
      <p:sp>
        <p:nvSpPr>
          <p:cNvPr id="16391" name="AutoShape 7"/>
          <p:cNvSpPr/>
          <p:nvPr/>
        </p:nvSpPr>
        <p:spPr>
          <a:xfrm>
            <a:off x="2438400" y="838200"/>
            <a:ext cx="76200" cy="1447800"/>
          </a:xfrm>
          <a:prstGeom prst="rightBrace">
            <a:avLst>
              <a:gd name="adj1" fmla="val 158069"/>
              <a:gd name="adj2" fmla="val 50000"/>
            </a:avLst>
          </a:prstGeom>
          <a:noFill/>
          <a:ln w="28575" cap="flat" cmpd="sng">
            <a:solidFill>
              <a:schemeClr val="tx1"/>
            </a:solidFill>
            <a:prstDash val="solid"/>
            <a:round/>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392" name="Text Box 8"/>
          <p:cNvSpPr txBox="1"/>
          <p:nvPr/>
        </p:nvSpPr>
        <p:spPr>
          <a:xfrm>
            <a:off x="2727325" y="1316038"/>
            <a:ext cx="1103313" cy="457200"/>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头部分</a:t>
            </a:r>
            <a:endParaRPr lang="zh-CN" altLang="en-US" sz="2400" dirty="0">
              <a:latin typeface="Times New Roman" panose="02020603050405020304" pitchFamily="18" charset="0"/>
              <a:ea typeface="宋体" panose="02010600030101010101" pitchFamily="2" charset="-122"/>
            </a:endParaRPr>
          </a:p>
        </p:txBody>
      </p:sp>
      <p:sp>
        <p:nvSpPr>
          <p:cNvPr id="16393" name="Text Box 9"/>
          <p:cNvSpPr txBox="1"/>
          <p:nvPr/>
        </p:nvSpPr>
        <p:spPr>
          <a:xfrm>
            <a:off x="0" y="-20637"/>
            <a:ext cx="793750" cy="457200"/>
          </a:xfrm>
          <a:prstGeom prst="rect">
            <a:avLst/>
          </a:prstGeom>
          <a:noFill/>
          <a:ln w="9525">
            <a:noFill/>
          </a:ln>
        </p:spPr>
        <p:txBody>
          <a:bodyPr wrap="none" anchor="t" anchorCtr="0">
            <a:spAutoFit/>
          </a:bodyPr>
          <a:p>
            <a:r>
              <a:rPr lang="zh-CN" altLang="en-US" sz="2400" dirty="0">
                <a:solidFill>
                  <a:srgbClr val="000000"/>
                </a:solidFill>
                <a:latin typeface="Times New Roman" panose="02020603050405020304" pitchFamily="18" charset="0"/>
                <a:ea typeface="宋体" panose="02010600030101010101" pitchFamily="2" charset="-122"/>
              </a:rPr>
              <a:t>例：</a:t>
            </a:r>
            <a:endParaRPr lang="zh-CN" altLang="zh-CN" sz="2400" dirty="0">
              <a:solidFill>
                <a:srgbClr val="000000"/>
              </a:solidFill>
              <a:latin typeface="Times New Roman" panose="02020603050405020304" pitchFamily="18" charset="0"/>
              <a:ea typeface="宋体" panose="02010600030101010101" pitchFamily="2" charset="-122"/>
            </a:endParaRPr>
          </a:p>
        </p:txBody>
      </p:sp>
      <p:grpSp>
        <p:nvGrpSpPr>
          <p:cNvPr id="16394" name="Group 10"/>
          <p:cNvGrpSpPr/>
          <p:nvPr/>
        </p:nvGrpSpPr>
        <p:grpSpPr>
          <a:xfrm>
            <a:off x="685800" y="2362200"/>
            <a:ext cx="2165350" cy="3227388"/>
            <a:chOff x="432" y="1497"/>
            <a:chExt cx="1364" cy="2033"/>
          </a:xfrm>
          <a:solidFill>
            <a:srgbClr val="FFFF00"/>
          </a:solidFill>
        </p:grpSpPr>
        <p:sp>
          <p:nvSpPr>
            <p:cNvPr id="16395" name="Rectangle 11"/>
            <p:cNvSpPr/>
            <p:nvPr/>
          </p:nvSpPr>
          <p:spPr>
            <a:xfrm>
              <a:off x="432" y="1536"/>
              <a:ext cx="912" cy="144"/>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396" name="Rectangle 12"/>
            <p:cNvSpPr/>
            <p:nvPr/>
          </p:nvSpPr>
          <p:spPr>
            <a:xfrm>
              <a:off x="432" y="3120"/>
              <a:ext cx="912" cy="192"/>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宋体" panose="02010600030101010101" pitchFamily="2" charset="-122"/>
                </a:rPr>
                <a:t>MOVE AX,</a:t>
              </a:r>
              <a:endParaRPr lang="en-US" altLang="zh-CN" sz="2000" dirty="0">
                <a:latin typeface="宋体" panose="02010600030101010101" pitchFamily="2" charset="-122"/>
              </a:endParaRPr>
            </a:p>
          </p:txBody>
        </p:sp>
        <p:sp>
          <p:nvSpPr>
            <p:cNvPr id="16397" name="Rectangle 13"/>
            <p:cNvSpPr/>
            <p:nvPr/>
          </p:nvSpPr>
          <p:spPr>
            <a:xfrm>
              <a:off x="432" y="1824"/>
              <a:ext cx="912" cy="144"/>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398" name="Rectangle 14"/>
            <p:cNvSpPr/>
            <p:nvPr/>
          </p:nvSpPr>
          <p:spPr>
            <a:xfrm>
              <a:off x="432" y="1680"/>
              <a:ext cx="912" cy="144"/>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399" name="Rectangle 15"/>
            <p:cNvSpPr/>
            <p:nvPr/>
          </p:nvSpPr>
          <p:spPr>
            <a:xfrm>
              <a:off x="432" y="1968"/>
              <a:ext cx="912" cy="24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宋体" panose="02010600030101010101" pitchFamily="2" charset="-122"/>
                </a:rPr>
                <a:t>JMP</a:t>
              </a:r>
              <a:r>
                <a:rPr lang="zh-CN" altLang="en-US" sz="2000" dirty="0">
                  <a:solidFill>
                    <a:srgbClr val="000000"/>
                  </a:solidFill>
                  <a:latin typeface="宋体" panose="02010600030101010101" pitchFamily="2" charset="-122"/>
                  <a:ea typeface="宋体" panose="02010600030101010101" pitchFamily="2" charset="-122"/>
                </a:rPr>
                <a:t>指令码</a:t>
              </a:r>
              <a:endParaRPr lang="zh-CN" altLang="en-US" sz="2400" dirty="0">
                <a:latin typeface="Times New Roman" panose="02020603050405020304" pitchFamily="18" charset="0"/>
                <a:ea typeface="宋体" panose="02010600030101010101" pitchFamily="2" charset="-122"/>
              </a:endParaRPr>
            </a:p>
          </p:txBody>
        </p:sp>
        <p:sp>
          <p:nvSpPr>
            <p:cNvPr id="16400" name="Rectangle 16"/>
            <p:cNvSpPr/>
            <p:nvPr/>
          </p:nvSpPr>
          <p:spPr>
            <a:xfrm>
              <a:off x="432" y="2208"/>
              <a:ext cx="912" cy="24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宋体" panose="02010600030101010101" pitchFamily="2" charset="-122"/>
                </a:rPr>
                <a:t>JMP</a:t>
              </a:r>
              <a:r>
                <a:rPr lang="zh-CN" altLang="en-US" sz="2000" dirty="0">
                  <a:solidFill>
                    <a:srgbClr val="000000"/>
                  </a:solidFill>
                  <a:latin typeface="宋体" panose="02010600030101010101" pitchFamily="2" charset="-122"/>
                  <a:ea typeface="宋体" panose="02010600030101010101" pitchFamily="2" charset="-122"/>
                </a:rPr>
                <a:t>（200）</a:t>
              </a:r>
              <a:endParaRPr lang="zh-CN" altLang="en-US" sz="2000" dirty="0">
                <a:latin typeface="宋体" panose="02010600030101010101" pitchFamily="2" charset="-122"/>
                <a:ea typeface="宋体" panose="02010600030101010101" pitchFamily="2" charset="-122"/>
              </a:endParaRPr>
            </a:p>
          </p:txBody>
        </p:sp>
        <p:sp>
          <p:nvSpPr>
            <p:cNvPr id="16401" name="Text Box 17"/>
            <p:cNvSpPr txBox="1"/>
            <p:nvPr/>
          </p:nvSpPr>
          <p:spPr>
            <a:xfrm>
              <a:off x="1430" y="1497"/>
              <a:ext cx="196" cy="250"/>
            </a:xfrm>
            <a:prstGeom prst="rect">
              <a:avLst/>
            </a:prstGeom>
            <a:grp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0</a:t>
              </a:r>
              <a:endParaRPr lang="zh-CN" altLang="en-US" sz="2400" dirty="0">
                <a:latin typeface="Times New Roman" panose="02020603050405020304" pitchFamily="18" charset="0"/>
                <a:ea typeface="宋体" panose="02010600030101010101" pitchFamily="2" charset="-122"/>
              </a:endParaRPr>
            </a:p>
          </p:txBody>
        </p:sp>
        <p:sp>
          <p:nvSpPr>
            <p:cNvPr id="16402" name="Text Box 18"/>
            <p:cNvSpPr txBox="1"/>
            <p:nvPr/>
          </p:nvSpPr>
          <p:spPr>
            <a:xfrm>
              <a:off x="1392" y="2208"/>
              <a:ext cx="404" cy="288"/>
            </a:xfrm>
            <a:prstGeom prst="rect">
              <a:avLst/>
            </a:prstGeom>
            <a:grp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100</a:t>
              </a:r>
              <a:endParaRPr lang="zh-CN" altLang="en-US" sz="2400" dirty="0">
                <a:latin typeface="Times New Roman" panose="02020603050405020304" pitchFamily="18" charset="0"/>
                <a:ea typeface="宋体" panose="02010600030101010101" pitchFamily="2" charset="-122"/>
              </a:endParaRPr>
            </a:p>
          </p:txBody>
        </p:sp>
        <p:sp>
          <p:nvSpPr>
            <p:cNvPr id="16403" name="Rectangle 19"/>
            <p:cNvSpPr/>
            <p:nvPr/>
          </p:nvSpPr>
          <p:spPr>
            <a:xfrm>
              <a:off x="432" y="3312"/>
              <a:ext cx="912" cy="192"/>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[300]</a:t>
              </a: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6404" name="Text Box 20"/>
            <p:cNvSpPr txBox="1"/>
            <p:nvPr/>
          </p:nvSpPr>
          <p:spPr>
            <a:xfrm>
              <a:off x="1382" y="3242"/>
              <a:ext cx="404" cy="288"/>
            </a:xfrm>
            <a:prstGeom prst="rect">
              <a:avLst/>
            </a:prstGeom>
            <a:grp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201</a:t>
              </a:r>
              <a:endParaRPr lang="zh-CN" altLang="en-US" sz="2400" dirty="0">
                <a:latin typeface="Times New Roman" panose="02020603050405020304" pitchFamily="18" charset="0"/>
                <a:ea typeface="宋体" panose="02010600030101010101" pitchFamily="2" charset="-122"/>
              </a:endParaRPr>
            </a:p>
          </p:txBody>
        </p:sp>
        <p:sp>
          <p:nvSpPr>
            <p:cNvPr id="16405" name="Line 21"/>
            <p:cNvSpPr/>
            <p:nvPr/>
          </p:nvSpPr>
          <p:spPr>
            <a:xfrm>
              <a:off x="432" y="2448"/>
              <a:ext cx="0" cy="672"/>
            </a:xfrm>
            <a:prstGeom prst="line">
              <a:avLst/>
            </a:prstGeom>
            <a:grpFill/>
            <a:ln w="9525" cap="flat" cmpd="sng">
              <a:solidFill>
                <a:srgbClr val="000000"/>
              </a:solidFill>
              <a:prstDash val="dash"/>
              <a:round/>
              <a:headEnd type="none" w="med" len="med"/>
              <a:tailEnd type="none" w="med" len="med"/>
            </a:ln>
          </p:spPr>
        </p:sp>
        <p:sp>
          <p:nvSpPr>
            <p:cNvPr id="16406" name="Line 22"/>
            <p:cNvSpPr/>
            <p:nvPr/>
          </p:nvSpPr>
          <p:spPr>
            <a:xfrm>
              <a:off x="1344" y="2448"/>
              <a:ext cx="0" cy="672"/>
            </a:xfrm>
            <a:prstGeom prst="line">
              <a:avLst/>
            </a:prstGeom>
            <a:grpFill/>
            <a:ln w="9525" cap="flat" cmpd="sng">
              <a:solidFill>
                <a:srgbClr val="000000"/>
              </a:solidFill>
              <a:prstDash val="dash"/>
              <a:round/>
              <a:headEnd type="none" w="med" len="med"/>
              <a:tailEnd type="none" w="med" len="med"/>
            </a:ln>
          </p:spPr>
        </p:sp>
      </p:grpSp>
      <p:sp>
        <p:nvSpPr>
          <p:cNvPr id="16407" name="Rectangle 23"/>
          <p:cNvSpPr/>
          <p:nvPr/>
        </p:nvSpPr>
        <p:spPr>
          <a:xfrm>
            <a:off x="2209800" y="4876800"/>
            <a:ext cx="762000" cy="457200"/>
          </a:xfrm>
          <a:prstGeom prst="rect">
            <a:avLst/>
          </a:prstGeom>
          <a:noFill/>
          <a:ln w="9525">
            <a:noFill/>
          </a:ln>
        </p:spPr>
        <p:txBody>
          <a:bodyPr anchor="t" anchorCtr="0">
            <a:spAutoFit/>
          </a:bodyPr>
          <a:p>
            <a:r>
              <a:rPr lang="zh-CN" altLang="en-US" sz="2400" dirty="0">
                <a:latin typeface="Times New Roman" panose="02020603050405020304" pitchFamily="18" charset="0"/>
                <a:ea typeface="宋体" panose="02010600030101010101" pitchFamily="2" charset="-122"/>
              </a:rPr>
              <a:t>200</a:t>
            </a:r>
            <a:endParaRPr lang="zh-CN" altLang="en-US" sz="2400" dirty="0">
              <a:latin typeface="Times New Roman" panose="02020603050405020304" pitchFamily="18" charset="0"/>
              <a:ea typeface="宋体" panose="02010600030101010101" pitchFamily="2" charset="-122"/>
            </a:endParaRPr>
          </a:p>
        </p:txBody>
      </p:sp>
      <p:grpSp>
        <p:nvGrpSpPr>
          <p:cNvPr id="700440" name="Group 24"/>
          <p:cNvGrpSpPr/>
          <p:nvPr/>
        </p:nvGrpSpPr>
        <p:grpSpPr>
          <a:xfrm>
            <a:off x="5292090" y="304800"/>
            <a:ext cx="3694113" cy="5791200"/>
            <a:chOff x="3288" y="192"/>
            <a:chExt cx="2327" cy="3648"/>
          </a:xfrm>
          <a:solidFill>
            <a:srgbClr val="FFFF00"/>
          </a:solidFill>
        </p:grpSpPr>
        <p:grpSp>
          <p:nvGrpSpPr>
            <p:cNvPr id="16409" name="Group 25"/>
            <p:cNvGrpSpPr/>
            <p:nvPr/>
          </p:nvGrpSpPr>
          <p:grpSpPr>
            <a:xfrm>
              <a:off x="3888" y="576"/>
              <a:ext cx="1727" cy="2026"/>
              <a:chOff x="432" y="1497"/>
              <a:chExt cx="1727" cy="2026"/>
            </a:xfrm>
            <a:grpFill/>
          </p:grpSpPr>
          <p:sp>
            <p:nvSpPr>
              <p:cNvPr id="16410" name="Rectangle 26"/>
              <p:cNvSpPr/>
              <p:nvPr/>
            </p:nvSpPr>
            <p:spPr>
              <a:xfrm>
                <a:off x="432" y="1536"/>
                <a:ext cx="912" cy="144"/>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411" name="Rectangle 27"/>
              <p:cNvSpPr/>
              <p:nvPr/>
            </p:nvSpPr>
            <p:spPr>
              <a:xfrm>
                <a:off x="432" y="3120"/>
                <a:ext cx="912" cy="192"/>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宋体" panose="02010600030101010101" pitchFamily="2" charset="-122"/>
                  </a:rPr>
                  <a:t>MOVE AX,</a:t>
                </a:r>
                <a:endParaRPr lang="en-US" altLang="zh-CN" sz="2000" dirty="0">
                  <a:solidFill>
                    <a:srgbClr val="000000"/>
                  </a:solidFill>
                  <a:latin typeface="Times New Roman" panose="02020603050405020304" pitchFamily="18" charset="0"/>
                </a:endParaRPr>
              </a:p>
            </p:txBody>
          </p:sp>
          <p:sp>
            <p:nvSpPr>
              <p:cNvPr id="16412" name="Rectangle 28"/>
              <p:cNvSpPr/>
              <p:nvPr/>
            </p:nvSpPr>
            <p:spPr>
              <a:xfrm>
                <a:off x="432" y="1824"/>
                <a:ext cx="912" cy="144"/>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413" name="Rectangle 29"/>
              <p:cNvSpPr/>
              <p:nvPr/>
            </p:nvSpPr>
            <p:spPr>
              <a:xfrm>
                <a:off x="432" y="1680"/>
                <a:ext cx="912" cy="144"/>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414" name="Rectangle 30"/>
              <p:cNvSpPr/>
              <p:nvPr/>
            </p:nvSpPr>
            <p:spPr>
              <a:xfrm>
                <a:off x="432" y="1968"/>
                <a:ext cx="912" cy="24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宋体" panose="02010600030101010101" pitchFamily="2" charset="-122"/>
                  </a:rPr>
                  <a:t>JMP</a:t>
                </a:r>
                <a:r>
                  <a:rPr lang="zh-CN" altLang="en-US" sz="2000" dirty="0">
                    <a:solidFill>
                      <a:srgbClr val="000000"/>
                    </a:solidFill>
                    <a:latin typeface="宋体" panose="02010600030101010101" pitchFamily="2" charset="-122"/>
                    <a:ea typeface="宋体" panose="02010600030101010101" pitchFamily="2" charset="-122"/>
                  </a:rPr>
                  <a:t>指令码</a:t>
                </a:r>
                <a:endParaRPr lang="zh-CN" altLang="en-US" sz="2400" dirty="0">
                  <a:latin typeface="宋体" panose="02010600030101010101" pitchFamily="2" charset="-122"/>
                  <a:ea typeface="宋体" panose="02010600030101010101" pitchFamily="2" charset="-122"/>
                </a:endParaRPr>
              </a:p>
            </p:txBody>
          </p:sp>
          <p:sp>
            <p:nvSpPr>
              <p:cNvPr id="16415" name="Rectangle 31"/>
              <p:cNvSpPr/>
              <p:nvPr/>
            </p:nvSpPr>
            <p:spPr>
              <a:xfrm>
                <a:off x="432" y="2208"/>
                <a:ext cx="912" cy="240"/>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宋体" panose="02010600030101010101" pitchFamily="2" charset="-122"/>
                  </a:rPr>
                  <a:t>JMP</a:t>
                </a:r>
                <a:r>
                  <a:rPr lang="zh-CN" altLang="en-US" sz="2000" dirty="0">
                    <a:solidFill>
                      <a:srgbClr val="000000"/>
                    </a:solidFill>
                    <a:latin typeface="宋体" panose="02010600030101010101" pitchFamily="2" charset="-122"/>
                    <a:ea typeface="宋体" panose="02010600030101010101" pitchFamily="2" charset="-122"/>
                  </a:rPr>
                  <a:t>(200)</a:t>
                </a:r>
                <a:endParaRPr lang="zh-CN" altLang="en-US" sz="2000" dirty="0">
                  <a:latin typeface="Times New Roman" panose="02020603050405020304" pitchFamily="18" charset="0"/>
                  <a:ea typeface="宋体" panose="02010600030101010101" pitchFamily="2" charset="-122"/>
                </a:endParaRPr>
              </a:p>
            </p:txBody>
          </p:sp>
          <p:sp>
            <p:nvSpPr>
              <p:cNvPr id="16416" name="Text Box 32"/>
              <p:cNvSpPr txBox="1"/>
              <p:nvPr/>
            </p:nvSpPr>
            <p:spPr>
              <a:xfrm>
                <a:off x="1430" y="1497"/>
                <a:ext cx="607" cy="250"/>
              </a:xfrm>
              <a:prstGeom prst="rect">
                <a:avLst/>
              </a:prstGeom>
              <a:grp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0+</a:t>
                </a:r>
                <a:r>
                  <a:rPr lang="zh-CN" altLang="en-US" sz="2000" dirty="0">
                    <a:solidFill>
                      <a:srgbClr val="FF0000"/>
                    </a:solidFill>
                    <a:latin typeface="Times New Roman" panose="02020603050405020304" pitchFamily="18" charset="0"/>
                    <a:ea typeface="宋体" panose="02010600030101010101" pitchFamily="2" charset="-122"/>
                  </a:rPr>
                  <a:t>1000</a:t>
                </a:r>
                <a:endParaRPr lang="zh-CN" altLang="en-US" sz="2000" dirty="0">
                  <a:solidFill>
                    <a:srgbClr val="FF0000"/>
                  </a:solidFill>
                  <a:latin typeface="Times New Roman" panose="02020603050405020304" pitchFamily="18" charset="0"/>
                  <a:ea typeface="宋体" panose="02010600030101010101" pitchFamily="2" charset="-122"/>
                </a:endParaRPr>
              </a:p>
            </p:txBody>
          </p:sp>
          <p:sp>
            <p:nvSpPr>
              <p:cNvPr id="16417" name="Text Box 33"/>
              <p:cNvSpPr txBox="1"/>
              <p:nvPr/>
            </p:nvSpPr>
            <p:spPr>
              <a:xfrm>
                <a:off x="1392" y="2239"/>
                <a:ext cx="767" cy="250"/>
              </a:xfrm>
              <a:prstGeom prst="rect">
                <a:avLst/>
              </a:prstGeom>
              <a:grp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100+</a:t>
                </a:r>
                <a:r>
                  <a:rPr lang="zh-CN" altLang="en-US" sz="2000" dirty="0">
                    <a:solidFill>
                      <a:srgbClr val="FF0000"/>
                    </a:solidFill>
                    <a:latin typeface="Times New Roman" panose="02020603050405020304" pitchFamily="18" charset="0"/>
                    <a:ea typeface="宋体" panose="02010600030101010101" pitchFamily="2" charset="-122"/>
                  </a:rPr>
                  <a:t>1000</a:t>
                </a:r>
                <a:endParaRPr lang="zh-CN" altLang="en-US" sz="2400" dirty="0">
                  <a:solidFill>
                    <a:srgbClr val="FF0000"/>
                  </a:solidFill>
                  <a:latin typeface="Times New Roman" panose="02020603050405020304" pitchFamily="18" charset="0"/>
                  <a:ea typeface="宋体" panose="02010600030101010101" pitchFamily="2" charset="-122"/>
                </a:endParaRPr>
              </a:p>
            </p:txBody>
          </p:sp>
          <p:sp>
            <p:nvSpPr>
              <p:cNvPr id="16418" name="Rectangle 34"/>
              <p:cNvSpPr/>
              <p:nvPr/>
            </p:nvSpPr>
            <p:spPr>
              <a:xfrm>
                <a:off x="432" y="3312"/>
                <a:ext cx="912" cy="192"/>
              </a:xfrm>
              <a:prstGeom prst="rect">
                <a:avLst/>
              </a:prstGeom>
              <a:grp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[300]</a:t>
                </a: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6419" name="Text Box 35"/>
              <p:cNvSpPr txBox="1"/>
              <p:nvPr/>
            </p:nvSpPr>
            <p:spPr>
              <a:xfrm>
                <a:off x="1382" y="3273"/>
                <a:ext cx="767" cy="250"/>
              </a:xfrm>
              <a:prstGeom prst="rect">
                <a:avLst/>
              </a:prstGeom>
              <a:grp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201+</a:t>
                </a:r>
                <a:r>
                  <a:rPr lang="zh-CN" altLang="en-US" sz="2000" dirty="0">
                    <a:solidFill>
                      <a:srgbClr val="FF0000"/>
                    </a:solidFill>
                    <a:latin typeface="Times New Roman" panose="02020603050405020304" pitchFamily="18" charset="0"/>
                    <a:ea typeface="宋体" panose="02010600030101010101" pitchFamily="2" charset="-122"/>
                  </a:rPr>
                  <a:t>1000</a:t>
                </a:r>
                <a:endParaRPr lang="zh-CN" altLang="en-US" sz="2400" dirty="0">
                  <a:solidFill>
                    <a:srgbClr val="FF0000"/>
                  </a:solidFill>
                  <a:latin typeface="Times New Roman" panose="02020603050405020304" pitchFamily="18" charset="0"/>
                  <a:ea typeface="宋体" panose="02010600030101010101" pitchFamily="2" charset="-122"/>
                </a:endParaRPr>
              </a:p>
            </p:txBody>
          </p:sp>
          <p:sp>
            <p:nvSpPr>
              <p:cNvPr id="16420" name="Line 36"/>
              <p:cNvSpPr/>
              <p:nvPr/>
            </p:nvSpPr>
            <p:spPr>
              <a:xfrm>
                <a:off x="432" y="2448"/>
                <a:ext cx="0" cy="672"/>
              </a:xfrm>
              <a:prstGeom prst="line">
                <a:avLst/>
              </a:prstGeom>
              <a:grpFill/>
              <a:ln w="9525" cap="flat" cmpd="sng">
                <a:solidFill>
                  <a:srgbClr val="000000"/>
                </a:solidFill>
                <a:prstDash val="dash"/>
                <a:round/>
                <a:headEnd type="none" w="med" len="med"/>
                <a:tailEnd type="none" w="med" len="med"/>
              </a:ln>
            </p:spPr>
          </p:sp>
          <p:sp>
            <p:nvSpPr>
              <p:cNvPr id="16421" name="Line 37"/>
              <p:cNvSpPr/>
              <p:nvPr/>
            </p:nvSpPr>
            <p:spPr>
              <a:xfrm>
                <a:off x="1344" y="2448"/>
                <a:ext cx="0" cy="672"/>
              </a:xfrm>
              <a:prstGeom prst="line">
                <a:avLst/>
              </a:prstGeom>
              <a:grpFill/>
              <a:ln w="9525" cap="flat" cmpd="sng">
                <a:solidFill>
                  <a:srgbClr val="000000"/>
                </a:solidFill>
                <a:prstDash val="dash"/>
                <a:round/>
                <a:headEnd type="none" w="med" len="med"/>
                <a:tailEnd type="none" w="med" len="med"/>
              </a:ln>
            </p:spPr>
          </p:sp>
        </p:grpSp>
        <p:sp>
          <p:nvSpPr>
            <p:cNvPr id="16422" name="Rectangle 38"/>
            <p:cNvSpPr/>
            <p:nvPr/>
          </p:nvSpPr>
          <p:spPr>
            <a:xfrm>
              <a:off x="3888" y="2592"/>
              <a:ext cx="912" cy="1248"/>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423" name="Rectangle 39"/>
            <p:cNvSpPr/>
            <p:nvPr/>
          </p:nvSpPr>
          <p:spPr>
            <a:xfrm>
              <a:off x="3888" y="192"/>
              <a:ext cx="912" cy="432"/>
            </a:xfrm>
            <a:prstGeom prst="rect">
              <a:avLst/>
            </a:prstGeom>
            <a:grp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16424" name="Text Box 40"/>
            <p:cNvSpPr txBox="1"/>
            <p:nvPr/>
          </p:nvSpPr>
          <p:spPr>
            <a:xfrm>
              <a:off x="3288" y="528"/>
              <a:ext cx="500" cy="288"/>
            </a:xfrm>
            <a:prstGeom prst="rect">
              <a:avLst/>
            </a:prstGeom>
            <a:grpFill/>
            <a:ln w="9525">
              <a:noFill/>
            </a:ln>
          </p:spPr>
          <p:txBody>
            <a:bodyPr wrap="none" anchor="t" anchorCtr="0">
              <a:spAutoFit/>
            </a:bodyPr>
            <a:p>
              <a:r>
                <a:rPr lang="zh-CN" altLang="en-US" sz="2400" dirty="0">
                  <a:solidFill>
                    <a:srgbClr val="FF0000"/>
                  </a:solidFill>
                  <a:latin typeface="Times New Roman" panose="02020603050405020304" pitchFamily="18" charset="0"/>
                  <a:ea typeface="宋体" panose="02010600030101010101" pitchFamily="2" charset="-122"/>
                </a:rPr>
                <a:t>1000</a:t>
              </a:r>
              <a:endParaRPr lang="zh-CN" altLang="en-US" sz="2400" dirty="0">
                <a:solidFill>
                  <a:srgbClr val="FF0000"/>
                </a:solidFill>
                <a:latin typeface="Times New Roman" panose="02020603050405020304" pitchFamily="18" charset="0"/>
                <a:ea typeface="宋体" panose="02010600030101010101" pitchFamily="2" charset="-122"/>
              </a:endParaRPr>
            </a:p>
          </p:txBody>
        </p:sp>
      </p:grpSp>
      <p:sp>
        <p:nvSpPr>
          <p:cNvPr id="700457" name="AutoShape 41"/>
          <p:cNvSpPr/>
          <p:nvPr/>
        </p:nvSpPr>
        <p:spPr>
          <a:xfrm>
            <a:off x="3200400" y="2438400"/>
            <a:ext cx="1905000" cy="2133600"/>
          </a:xfrm>
          <a:prstGeom prst="rightArrow">
            <a:avLst>
              <a:gd name="adj1" fmla="val 50000"/>
              <a:gd name="adj2" fmla="val 25000"/>
            </a:avLst>
          </a:prstGeom>
          <a:solidFill>
            <a:srgbClr val="FF0000"/>
          </a:solidFill>
          <a:ln w="9525" cap="flat" cmpd="sng">
            <a:solidFill>
              <a:schemeClr val="tx1"/>
            </a:solidFill>
            <a:prstDash val="solid"/>
            <a:miter/>
            <a:headEnd type="none" w="med" len="med"/>
            <a:tailEnd type="none" w="med" len="med"/>
          </a:ln>
        </p:spPr>
        <p:txBody>
          <a:bodyPr wrap="none" anchor="ctr" anchorCtr="0">
            <a:noAutofit/>
          </a:bodyPr>
          <a:p>
            <a:pPr lvl="0" algn="l">
              <a:buClrTx/>
              <a:buSzTx/>
            </a:pPr>
            <a:r>
              <a:rPr lang="zh-CN" altLang="en-US" sz="2000" dirty="0">
                <a:solidFill>
                  <a:schemeClr val="tx1"/>
                </a:solidFill>
                <a:latin typeface="Times New Roman" panose="02020603050405020304" pitchFamily="18" charset="0"/>
                <a:sym typeface="+mn-ea"/>
              </a:rPr>
              <a:t>（2）装入</a:t>
            </a:r>
            <a:endParaRPr lang="zh-CN" altLang="en-US" sz="2000" dirty="0">
              <a:solidFill>
                <a:schemeClr val="tx1"/>
              </a:solidFill>
              <a:latin typeface="Times New Roman" panose="02020603050405020304" pitchFamily="18" charset="0"/>
              <a:sym typeface="+mn-ea"/>
            </a:endParaRPr>
          </a:p>
        </p:txBody>
      </p:sp>
      <p:sp>
        <p:nvSpPr>
          <p:cNvPr id="16426" name="AutoShape 42"/>
          <p:cNvSpPr/>
          <p:nvPr/>
        </p:nvSpPr>
        <p:spPr>
          <a:xfrm>
            <a:off x="2667000" y="2438400"/>
            <a:ext cx="228600" cy="2819400"/>
          </a:xfrm>
          <a:prstGeom prst="rightBrace">
            <a:avLst>
              <a:gd name="adj1" fmla="val 102606"/>
              <a:gd name="adj2" fmla="val 50000"/>
            </a:avLst>
          </a:prstGeom>
          <a:noFill/>
          <a:ln w="28575" cap="flat" cmpd="sng">
            <a:solidFill>
              <a:schemeClr val="tx1"/>
            </a:solidFill>
            <a:prstDash val="solid"/>
            <a:round/>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00460" name="Rectangle 44"/>
          <p:cNvSpPr/>
          <p:nvPr/>
        </p:nvSpPr>
        <p:spPr>
          <a:xfrm>
            <a:off x="3429000" y="5257800"/>
            <a:ext cx="2209800" cy="9144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noAutofit/>
          </a:bodyPr>
          <a:p>
            <a:pPr lvl="0" algn="l">
              <a:buClrTx/>
              <a:buSzTx/>
            </a:pPr>
            <a:r>
              <a:rPr lang="zh-CN" altLang="en-US" sz="2000" dirty="0">
                <a:solidFill>
                  <a:schemeClr val="tx1"/>
                </a:solidFill>
                <a:latin typeface="Times New Roman" panose="02020603050405020304" pitchFamily="18" charset="0"/>
                <a:sym typeface="+mn-ea"/>
              </a:rPr>
              <a:t>（3）</a:t>
            </a:r>
            <a:r>
              <a:rPr lang="zh-CN" altLang="en-US" sz="2000" dirty="0">
                <a:solidFill>
                  <a:schemeClr val="tx1"/>
                </a:solidFill>
                <a:latin typeface="Times New Roman" panose="02020603050405020304" pitchFamily="18" charset="0"/>
                <a:sym typeface="+mn-ea"/>
              </a:rPr>
              <a:t>OS</a:t>
            </a:r>
            <a:r>
              <a:rPr lang="zh-CN" altLang="en-US" sz="2000" dirty="0">
                <a:solidFill>
                  <a:schemeClr val="tx1"/>
                </a:solidFill>
                <a:latin typeface="Times New Roman" panose="02020603050405020304" pitchFamily="18" charset="0"/>
                <a:sym typeface="+mn-ea"/>
              </a:rPr>
              <a:t>根据读入</a:t>
            </a:r>
            <a:endParaRPr lang="zh-CN" altLang="en-US" sz="2000" dirty="0">
              <a:solidFill>
                <a:schemeClr val="tx1"/>
              </a:solidFill>
              <a:latin typeface="Times New Roman" panose="02020603050405020304" pitchFamily="18" charset="0"/>
              <a:sym typeface="+mn-ea"/>
            </a:endParaRPr>
          </a:p>
          <a:p>
            <a:pPr lvl="0" algn="l">
              <a:buClrTx/>
              <a:buSzTx/>
            </a:pPr>
            <a:r>
              <a:rPr lang="zh-CN" altLang="en-US" sz="2000" dirty="0">
                <a:solidFill>
                  <a:schemeClr val="tx1"/>
                </a:solidFill>
                <a:latin typeface="Times New Roman" panose="02020603050405020304" pitchFamily="18" charset="0"/>
                <a:sym typeface="+mn-ea"/>
              </a:rPr>
              <a:t>的头对内存浮动项</a:t>
            </a:r>
            <a:endParaRPr lang="zh-CN" altLang="en-US" sz="2000" dirty="0">
              <a:solidFill>
                <a:schemeClr val="tx1"/>
              </a:solidFill>
              <a:latin typeface="Times New Roman" panose="02020603050405020304" pitchFamily="18" charset="0"/>
              <a:sym typeface="+mn-ea"/>
            </a:endParaRPr>
          </a:p>
          <a:p>
            <a:pPr lvl="0" algn="l">
              <a:buClrTx/>
              <a:buSzTx/>
            </a:pPr>
            <a:r>
              <a:rPr lang="zh-CN" altLang="en-US" sz="2000" dirty="0">
                <a:solidFill>
                  <a:schemeClr val="tx1"/>
                </a:solidFill>
                <a:latin typeface="Times New Roman" panose="02020603050405020304" pitchFamily="18" charset="0"/>
                <a:sym typeface="+mn-ea"/>
              </a:rPr>
              <a:t>装配</a:t>
            </a:r>
            <a:endParaRPr lang="zh-CN" altLang="en-US" sz="2000" dirty="0">
              <a:solidFill>
                <a:schemeClr val="tx1"/>
              </a:solidFill>
              <a:latin typeface="Times New Roman" panose="02020603050405020304" pitchFamily="18" charset="0"/>
              <a:sym typeface="+mn-ea"/>
            </a:endParaRPr>
          </a:p>
        </p:txBody>
      </p:sp>
      <p:sp>
        <p:nvSpPr>
          <p:cNvPr id="700461" name="Text Box 45"/>
          <p:cNvSpPr txBox="1"/>
          <p:nvPr/>
        </p:nvSpPr>
        <p:spPr>
          <a:xfrm>
            <a:off x="6227763" y="2060575"/>
            <a:ext cx="1314450" cy="366713"/>
          </a:xfrm>
          <a:prstGeom prst="rect">
            <a:avLst/>
          </a:prstGeom>
          <a:solidFill>
            <a:schemeClr val="accent1"/>
          </a:solidFill>
          <a:ln w="28575">
            <a:noFill/>
          </a:ln>
        </p:spPr>
        <p:txBody>
          <a:bodyPr wrap="none" anchor="t" anchorCtr="0">
            <a:spAutoFit/>
          </a:bodyPr>
          <a:p>
            <a:r>
              <a:rPr lang="en-US" altLang="zh-CN" dirty="0">
                <a:solidFill>
                  <a:srgbClr val="000000"/>
                </a:solidFill>
                <a:latin typeface="Arial" panose="020B0604020202020204" pitchFamily="34" charset="0"/>
              </a:rPr>
              <a:t>JMP</a:t>
            </a:r>
            <a:r>
              <a:rPr lang="zh-CN" altLang="en-US" dirty="0">
                <a:solidFill>
                  <a:srgbClr val="000000"/>
                </a:solidFill>
                <a:latin typeface="Arial" panose="020B0604020202020204" pitchFamily="34" charset="0"/>
                <a:ea typeface="宋体" panose="02010600030101010101" pitchFamily="2" charset="-122"/>
              </a:rPr>
              <a:t>(</a:t>
            </a:r>
            <a:r>
              <a:rPr lang="zh-CN" altLang="en-US" dirty="0">
                <a:solidFill>
                  <a:srgbClr val="0000CC"/>
                </a:solidFill>
                <a:latin typeface="Arial" panose="020B0604020202020204" pitchFamily="34" charset="0"/>
                <a:ea typeface="宋体" panose="02010600030101010101" pitchFamily="2" charset="-122"/>
              </a:rPr>
              <a:t>1200</a:t>
            </a:r>
            <a:r>
              <a:rPr lang="zh-CN" altLang="en-US" dirty="0">
                <a:solidFill>
                  <a:srgbClr val="000000"/>
                </a:solidFill>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700462" name="Text Box 46"/>
          <p:cNvSpPr txBox="1"/>
          <p:nvPr/>
        </p:nvSpPr>
        <p:spPr>
          <a:xfrm>
            <a:off x="6424613" y="3783013"/>
            <a:ext cx="844550" cy="366712"/>
          </a:xfrm>
          <a:prstGeom prst="rect">
            <a:avLst/>
          </a:prstGeom>
          <a:solidFill>
            <a:schemeClr val="accent1"/>
          </a:solidFill>
          <a:ln w="28575">
            <a:noFill/>
          </a:ln>
        </p:spPr>
        <p:txBody>
          <a:bodyPr anchor="t" anchorCtr="0">
            <a:spAutoFit/>
          </a:bodyPr>
          <a:p>
            <a:r>
              <a:rPr lang="zh-CN" altLang="en-US" dirty="0">
                <a:solidFill>
                  <a:srgbClr val="0000CC"/>
                </a:solidFill>
                <a:latin typeface="Arial" panose="020B0604020202020204" pitchFamily="34" charset="0"/>
                <a:ea typeface="宋体" panose="02010600030101010101" pitchFamily="2" charset="-122"/>
              </a:rPr>
              <a:t>[1300]</a:t>
            </a:r>
            <a:endParaRPr lang="zh-CN" altLang="en-US" dirty="0">
              <a:latin typeface="Arial" panose="020B0604020202020204" pitchFamily="34" charset="0"/>
              <a:ea typeface="宋体" panose="02010600030101010101" pitchFamily="2" charset="-122"/>
            </a:endParaRPr>
          </a:p>
        </p:txBody>
      </p:sp>
      <p:sp>
        <p:nvSpPr>
          <p:cNvPr id="16430" name="Line 47"/>
          <p:cNvSpPr/>
          <p:nvPr/>
        </p:nvSpPr>
        <p:spPr>
          <a:xfrm flipH="1">
            <a:off x="1979613" y="688975"/>
            <a:ext cx="609600" cy="381000"/>
          </a:xfrm>
          <a:prstGeom prst="line">
            <a:avLst/>
          </a:prstGeom>
          <a:ln w="28575" cap="flat" cmpd="sng">
            <a:solidFill>
              <a:schemeClr val="tx1"/>
            </a:solidFill>
            <a:prstDash val="solid"/>
            <a:round/>
            <a:headEnd type="none" w="med" len="med"/>
            <a:tailEnd type="triangle" w="med" len="med"/>
          </a:ln>
        </p:spPr>
      </p:sp>
      <p:sp>
        <p:nvSpPr>
          <p:cNvPr id="16431" name="Text Box 48"/>
          <p:cNvSpPr txBox="1"/>
          <p:nvPr/>
        </p:nvSpPr>
        <p:spPr>
          <a:xfrm>
            <a:off x="2649538" y="404813"/>
            <a:ext cx="1103312" cy="457200"/>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头标志</a:t>
            </a:r>
            <a:endParaRPr lang="zh-CN" altLang="en-US" sz="2400" dirty="0">
              <a:latin typeface="Times New Roman" panose="02020603050405020304" pitchFamily="18" charset="0"/>
              <a:ea typeface="宋体" panose="02010600030101010101" pitchFamily="2" charset="-122"/>
            </a:endParaRPr>
          </a:p>
        </p:txBody>
      </p:sp>
      <p:sp>
        <p:nvSpPr>
          <p:cNvPr id="700459" name="Rectangle 43"/>
          <p:cNvSpPr/>
          <p:nvPr/>
        </p:nvSpPr>
        <p:spPr>
          <a:xfrm>
            <a:off x="2843213" y="404813"/>
            <a:ext cx="2133600" cy="7620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p>
            <a:r>
              <a:rPr lang="zh-CN" altLang="en-US" sz="2000" dirty="0">
                <a:solidFill>
                  <a:schemeClr val="tx1"/>
                </a:solidFill>
                <a:latin typeface="Times New Roman" panose="02020603050405020304" pitchFamily="18" charset="0"/>
                <a:ea typeface="宋体" panose="02010600030101010101" pitchFamily="2" charset="-122"/>
              </a:rPr>
              <a:t>（1）头部分由</a:t>
            </a:r>
            <a:endParaRPr lang="zh-CN" altLang="en-US" sz="2000" dirty="0">
              <a:solidFill>
                <a:schemeClr val="tx1"/>
              </a:solidFill>
              <a:latin typeface="Times New Roman" panose="02020603050405020304" pitchFamily="18" charset="0"/>
              <a:ea typeface="宋体" panose="02010600030101010101" pitchFamily="2" charset="-122"/>
            </a:endParaRPr>
          </a:p>
          <a:p>
            <a:r>
              <a:rPr lang="en-US" altLang="zh-CN" sz="2000" dirty="0">
                <a:solidFill>
                  <a:schemeClr val="tx1"/>
                </a:solidFill>
                <a:latin typeface="Times New Roman" panose="02020603050405020304" pitchFamily="18" charset="0"/>
              </a:rPr>
              <a:t>OS</a:t>
            </a:r>
            <a:r>
              <a:rPr lang="zh-CN" altLang="en-US" sz="2000" dirty="0">
                <a:solidFill>
                  <a:schemeClr val="tx1"/>
                </a:solidFill>
                <a:latin typeface="Times New Roman" panose="02020603050405020304" pitchFamily="18" charset="0"/>
                <a:ea typeface="宋体" panose="02010600030101010101" pitchFamily="2" charset="-122"/>
              </a:rPr>
              <a:t>读入</a:t>
            </a:r>
            <a:endParaRPr lang="zh-CN" altLang="en-US" sz="20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0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0457"/>
                                        </p:tgtEl>
                                        <p:attrNameLst>
                                          <p:attrName>style.visibility</p:attrName>
                                        </p:attrNameLst>
                                      </p:cBhvr>
                                      <p:to>
                                        <p:strVal val="visible"/>
                                      </p:to>
                                    </p:set>
                                    <p:anim calcmode="lin" valueType="num">
                                      <p:cBhvr additive="base">
                                        <p:cTn id="11" dur="500" fill="hold"/>
                                        <p:tgtEl>
                                          <p:spTgt spid="700457"/>
                                        </p:tgtEl>
                                        <p:attrNameLst>
                                          <p:attrName>ppt_x</p:attrName>
                                        </p:attrNameLst>
                                      </p:cBhvr>
                                      <p:tavLst>
                                        <p:tav tm="0">
                                          <p:val>
                                            <p:strVal val="#ppt_x"/>
                                          </p:val>
                                        </p:tav>
                                        <p:tav tm="100000">
                                          <p:val>
                                            <p:strVal val="#ppt_x"/>
                                          </p:val>
                                        </p:tav>
                                      </p:tavLst>
                                    </p:anim>
                                    <p:anim calcmode="lin" valueType="num">
                                      <p:cBhvr additive="base">
                                        <p:cTn id="12" dur="500" fill="hold"/>
                                        <p:tgtEl>
                                          <p:spTgt spid="7004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00440"/>
                                        </p:tgtEl>
                                        <p:attrNameLst>
                                          <p:attrName>style.visibility</p:attrName>
                                        </p:attrNameLst>
                                      </p:cBhvr>
                                      <p:to>
                                        <p:strVal val="visible"/>
                                      </p:to>
                                    </p:set>
                                    <p:animEffect transition="in" filter="blinds(vertical)">
                                      <p:cBhvr>
                                        <p:cTn id="17" dur="500"/>
                                        <p:tgtEl>
                                          <p:spTgt spid="7004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004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700461"/>
                                        </p:tgtEl>
                                        <p:attrNameLst>
                                          <p:attrName>style.visibility</p:attrName>
                                        </p:attrNameLst>
                                      </p:cBhvr>
                                      <p:to>
                                        <p:strVal val="visible"/>
                                      </p:to>
                                    </p:set>
                                    <p:animEffect transition="in" filter="checkerboard(across)">
                                      <p:cBhvr>
                                        <p:cTn id="26" dur="500"/>
                                        <p:tgtEl>
                                          <p:spTgt spid="700461"/>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700462"/>
                                        </p:tgtEl>
                                        <p:attrNameLst>
                                          <p:attrName>style.visibility</p:attrName>
                                        </p:attrNameLst>
                                      </p:cBhvr>
                                      <p:to>
                                        <p:strVal val="visible"/>
                                      </p:to>
                                    </p:set>
                                    <p:animEffect transition="in" filter="checkerboard(across)">
                                      <p:cBhvr>
                                        <p:cTn id="31" dur="500"/>
                                        <p:tgtEl>
                                          <p:spTgt spid="700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57" grpId="0" bldLvl="0" animBg="1"/>
      <p:bldP spid="700460" grpId="0" bldLvl="0" animBg="1"/>
      <p:bldP spid="700461" grpId="0" animBg="1"/>
      <p:bldP spid="700462" grpId="0" animBg="1"/>
      <p:bldP spid="70045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4.2.1  </a:t>
            </a:r>
            <a:r>
              <a:rPr lang="zh-CN" altLang="en-US" b="1" dirty="0">
                <a:latin typeface="宋体" panose="02010600030101010101" pitchFamily="2" charset="-122"/>
                <a:ea typeface="宋体" panose="02010600030101010101" pitchFamily="2" charset="-122"/>
              </a:rPr>
              <a:t>程序的装入</a:t>
            </a:r>
            <a:endParaRPr lang="zh-CN" altLang="en-US" b="1" dirty="0">
              <a:latin typeface="宋体" panose="02010600030101010101" pitchFamily="2" charset="-122"/>
              <a:ea typeface="宋体" panose="02010600030101010101" pitchFamily="2" charset="-122"/>
            </a:endParaRPr>
          </a:p>
        </p:txBody>
      </p:sp>
      <p:sp>
        <p:nvSpPr>
          <p:cNvPr id="17410" name="Rectangle 3"/>
          <p:cNvSpPr>
            <a:spLocks noGrp="1"/>
          </p:cNvSpPr>
          <p:nvPr>
            <p:ph idx="1"/>
          </p:nvPr>
        </p:nvSpPr>
        <p:spPr>
          <a:xfrm>
            <a:off x="0" y="521970"/>
            <a:ext cx="9144000" cy="5878830"/>
          </a:xfrm>
        </p:spPr>
        <p:txBody>
          <a:bodyPr wrap="square" lIns="91440" tIns="45720" rIns="91440" bIns="45720" anchor="t" anchorCtr="0"/>
          <a:p>
            <a:pPr eaLnBrk="1" hangingPunct="1"/>
            <a:r>
              <a:rPr lang="zh-CN" altLang="en-US" dirty="0"/>
              <a:t>优点：</a:t>
            </a:r>
            <a:endParaRPr lang="zh-CN" altLang="en-US" dirty="0"/>
          </a:p>
          <a:p>
            <a:pPr lvl="1" eaLnBrk="1" hangingPunct="1"/>
            <a:r>
              <a:rPr lang="zh-CN" altLang="en-US" dirty="0"/>
              <a:t>不需硬件支持，可以装入有限多道程序</a:t>
            </a:r>
            <a:r>
              <a:rPr lang="en-US" altLang="zh-CN" dirty="0"/>
              <a:t>。</a:t>
            </a:r>
            <a:endParaRPr lang="en-US" altLang="zh-CN" dirty="0"/>
          </a:p>
          <a:p>
            <a:pPr eaLnBrk="1" hangingPunct="1"/>
            <a:r>
              <a:rPr lang="zh-CN" altLang="en-US" dirty="0"/>
              <a:t>缺点：</a:t>
            </a:r>
            <a:endParaRPr lang="zh-CN" altLang="en-US" dirty="0"/>
          </a:p>
          <a:p>
            <a:pPr lvl="1" eaLnBrk="1" hangingPunct="1"/>
            <a:r>
              <a:rPr lang="zh-CN" altLang="en-US" dirty="0"/>
              <a:t>一个程序通常需要占用连续的内存空间，程序装入内存后不能移动。不易实现共享。</a:t>
            </a:r>
            <a:endParaRPr lang="zh-CN" altLang="en-US" dirty="0"/>
          </a:p>
          <a:p>
            <a:pPr eaLnBrk="1" hangingPunct="1"/>
            <a:r>
              <a:rPr lang="zh-CN" altLang="en-US" dirty="0"/>
              <a:t>地址变换是由装入程序在装入目标模块时一次完成，进程装入内存后不能移动，故称为</a:t>
            </a:r>
            <a:r>
              <a:rPr lang="zh-CN" altLang="en-US" dirty="0">
                <a:solidFill>
                  <a:srgbClr val="FF0000"/>
                </a:solidFill>
              </a:rPr>
              <a:t>静态重定位</a:t>
            </a:r>
            <a:r>
              <a:rPr lang="zh-CN" altLang="en-US" dirty="0"/>
              <a:t>。</a:t>
            </a:r>
            <a:endParaRPr lang="en-US" altLang="zh-CN" dirty="0"/>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idx="1"/>
          </p:nvPr>
        </p:nvSpPr>
        <p:spPr>
          <a:xfrm>
            <a:off x="179705" y="549275"/>
            <a:ext cx="8569325" cy="4862830"/>
          </a:xfrm>
        </p:spPr>
        <p:txBody>
          <a:bodyPr wrap="square" lIns="91440" tIns="45720" rIns="91440" bIns="45720" anchor="t" anchorCtr="0"/>
          <a:p>
            <a:pPr eaLnBrk="1" hangingPunct="1">
              <a:lnSpc>
                <a:spcPct val="80000"/>
              </a:lnSpc>
            </a:pPr>
            <a:r>
              <a:rPr lang="zh-CN" altLang="en-US" sz="2400" dirty="0"/>
              <a:t>3. 动态运行时装入</a:t>
            </a:r>
            <a:r>
              <a:rPr lang="zh-CN" altLang="en-US" sz="2400" b="0" dirty="0"/>
              <a:t>(</a:t>
            </a:r>
            <a:r>
              <a:rPr lang="en-US" altLang="zh-CN" sz="2400" b="0" dirty="0"/>
              <a:t>dynamic run-time loading)</a:t>
            </a:r>
            <a:endParaRPr lang="en-US" altLang="zh-CN" sz="2400" b="0" dirty="0"/>
          </a:p>
          <a:p>
            <a:pPr lvl="1" eaLnBrk="1" hangingPunct="1">
              <a:lnSpc>
                <a:spcPct val="80000"/>
              </a:lnSpc>
            </a:pPr>
            <a:r>
              <a:rPr lang="zh-CN" altLang="en-US" dirty="0"/>
              <a:t>进程开始执行时，未全部装入内存，而是部分装入，运行时，需要哪个模块再装入哪个模块。</a:t>
            </a:r>
            <a:endParaRPr lang="zh-CN" altLang="en-US" dirty="0"/>
          </a:p>
          <a:p>
            <a:pPr lvl="1" eaLnBrk="1" hangingPunct="1">
              <a:lnSpc>
                <a:spcPct val="80000"/>
              </a:lnSpc>
            </a:pPr>
            <a:r>
              <a:rPr lang="zh-CN" altLang="en-US" dirty="0"/>
              <a:t>程序装入内存后，并不立即将相对地址转换为绝对地址，地址转换推迟到程序真正要执行时才进行，即</a:t>
            </a:r>
            <a:r>
              <a:rPr lang="zh-CN" altLang="en-US" dirty="0">
                <a:solidFill>
                  <a:srgbClr val="FF0000"/>
                </a:solidFill>
              </a:rPr>
              <a:t>动态重定位</a:t>
            </a:r>
            <a:r>
              <a:rPr lang="zh-CN" altLang="en-US" dirty="0"/>
              <a:t>。</a:t>
            </a:r>
            <a:endParaRPr lang="zh-CN" altLang="en-US" dirty="0"/>
          </a:p>
          <a:p>
            <a:pPr lvl="1" eaLnBrk="1" hangingPunct="1">
              <a:lnSpc>
                <a:spcPct val="80000"/>
              </a:lnSpc>
            </a:pPr>
            <a:r>
              <a:rPr lang="zh-CN" altLang="en-US" dirty="0"/>
              <a:t>装入内存中进程的所有地址都是相对的。</a:t>
            </a:r>
            <a:endParaRPr lang="zh-CN" altLang="en-US" dirty="0"/>
          </a:p>
          <a:p>
            <a:pPr lvl="1" eaLnBrk="1" hangingPunct="1">
              <a:lnSpc>
                <a:spcPct val="80000"/>
              </a:lnSpc>
            </a:pPr>
            <a:r>
              <a:rPr lang="zh-CN" altLang="en-US" dirty="0">
                <a:solidFill>
                  <a:srgbClr val="FF0000"/>
                </a:solidFill>
              </a:rPr>
              <a:t>优点</a:t>
            </a:r>
            <a:r>
              <a:rPr lang="zh-CN" altLang="en-US" dirty="0"/>
              <a:t>：</a:t>
            </a:r>
            <a:endParaRPr lang="zh-CN" altLang="en-US" dirty="0"/>
          </a:p>
          <a:p>
            <a:pPr lvl="2" eaLnBrk="1" hangingPunct="1">
              <a:lnSpc>
                <a:spcPct val="80000"/>
              </a:lnSpc>
            </a:pPr>
            <a:r>
              <a:rPr lang="en-US" altLang="zh-CN" dirty="0"/>
              <a:t>OS</a:t>
            </a:r>
            <a:r>
              <a:rPr lang="zh-CN" altLang="en-US" dirty="0"/>
              <a:t>可以将一个程序分散存放于</a:t>
            </a:r>
            <a:r>
              <a:rPr lang="zh-CN" altLang="en-US" dirty="0">
                <a:solidFill>
                  <a:schemeClr val="accent2"/>
                </a:solidFill>
              </a:rPr>
              <a:t>不连续</a:t>
            </a:r>
            <a:r>
              <a:rPr lang="zh-CN" altLang="en-US" dirty="0"/>
              <a:t>的内存空间，可以移动程序，有利于实现共享。</a:t>
            </a:r>
            <a:endParaRPr lang="zh-CN" altLang="en-US" dirty="0"/>
          </a:p>
          <a:p>
            <a:pPr lvl="2" eaLnBrk="1" hangingPunct="1">
              <a:lnSpc>
                <a:spcPct val="80000"/>
              </a:lnSpc>
            </a:pPr>
            <a:r>
              <a:rPr lang="zh-CN" altLang="en-US" dirty="0"/>
              <a:t>能够支持</a:t>
            </a:r>
            <a:r>
              <a:rPr lang="zh-CN" altLang="en-US" dirty="0">
                <a:solidFill>
                  <a:schemeClr val="accent2"/>
                </a:solidFill>
              </a:rPr>
              <a:t>程序执行中</a:t>
            </a:r>
            <a:r>
              <a:rPr lang="zh-CN" altLang="en-US" dirty="0"/>
              <a:t>产生的地址引用，如指针变量（而不仅是</a:t>
            </a:r>
            <a:r>
              <a:rPr lang="zh-CN" altLang="en-US" dirty="0">
                <a:solidFill>
                  <a:schemeClr val="accent2"/>
                </a:solidFill>
              </a:rPr>
              <a:t>生成可执行文件</a:t>
            </a:r>
            <a:r>
              <a:rPr lang="zh-CN" altLang="en-US" dirty="0"/>
              <a:t>时的地址引用）</a:t>
            </a:r>
            <a:endParaRPr lang="zh-CN" altLang="en-US" dirty="0"/>
          </a:p>
          <a:p>
            <a:pPr lvl="1" eaLnBrk="1" hangingPunct="1">
              <a:lnSpc>
                <a:spcPct val="80000"/>
              </a:lnSpc>
            </a:pPr>
            <a:r>
              <a:rPr lang="zh-CN" altLang="en-US" dirty="0">
                <a:solidFill>
                  <a:srgbClr val="FF0000"/>
                </a:solidFill>
              </a:rPr>
              <a:t>缺点</a:t>
            </a:r>
            <a:r>
              <a:rPr lang="zh-CN" altLang="en-US" dirty="0"/>
              <a:t>：需要硬件支持（通常是</a:t>
            </a:r>
            <a:r>
              <a:rPr lang="en-US" altLang="zh-CN" dirty="0"/>
              <a:t>CPU），OS</a:t>
            </a:r>
            <a:r>
              <a:rPr lang="zh-CN" altLang="en-US" dirty="0"/>
              <a:t>实现较复杂－－是虚拟存储的基础</a:t>
            </a:r>
            <a:endParaRPr lang="zh-CN" altLang="en-US" dirty="0"/>
          </a:p>
        </p:txBody>
      </p:sp>
      <p:sp>
        <p:nvSpPr>
          <p:cNvPr id="18434"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4.2.1  </a:t>
            </a:r>
            <a:r>
              <a:rPr lang="zh-CN" altLang="en-US" b="1" dirty="0">
                <a:latin typeface="宋体" panose="02010600030101010101" pitchFamily="2" charset="-122"/>
                <a:ea typeface="宋体" panose="02010600030101010101" pitchFamily="2" charset="-122"/>
              </a:rPr>
              <a:t>程序的装入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4.2.2  </a:t>
            </a:r>
            <a:r>
              <a:rPr lang="zh-CN" altLang="en-US" b="1" dirty="0">
                <a:latin typeface="宋体" panose="02010600030101010101" pitchFamily="2" charset="-122"/>
                <a:ea typeface="宋体" panose="02010600030101010101" pitchFamily="2" charset="-122"/>
              </a:rPr>
              <a:t>程序的链接</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9458" name="Rectangle 3"/>
          <p:cNvSpPr>
            <a:spLocks noGrp="1"/>
          </p:cNvSpPr>
          <p:nvPr>
            <p:ph idx="1"/>
          </p:nvPr>
        </p:nvSpPr>
        <p:spPr>
          <a:xfrm>
            <a:off x="0" y="485140"/>
            <a:ext cx="9144000" cy="5915660"/>
          </a:xfrm>
        </p:spPr>
        <p:txBody>
          <a:bodyPr wrap="square" lIns="91440" tIns="45720" rIns="91440" bIns="45720" anchor="t" anchorCtr="0"/>
          <a:p>
            <a:pPr eaLnBrk="1" hangingPunct="1"/>
            <a:r>
              <a:rPr lang="zh-CN" altLang="en-US" dirty="0"/>
              <a:t>源程序经过编译后，得到一组目标模块，再利用链接程序将这组目标模块链接，形成装入模块，根据链接时间的不同，链接分为：</a:t>
            </a:r>
            <a:endParaRPr lang="zh-CN" altLang="en-US" dirty="0"/>
          </a:p>
          <a:p>
            <a:pPr lvl="1" eaLnBrk="1" hangingPunct="1"/>
            <a:r>
              <a:rPr lang="zh-CN" altLang="en-US" dirty="0"/>
              <a:t>静态链接</a:t>
            </a:r>
            <a:endParaRPr lang="zh-CN" altLang="en-US" dirty="0"/>
          </a:p>
          <a:p>
            <a:pPr lvl="1" eaLnBrk="1" hangingPunct="1"/>
            <a:r>
              <a:rPr lang="zh-CN" altLang="en-US" dirty="0"/>
              <a:t>装入时动态链接</a:t>
            </a:r>
            <a:endParaRPr lang="zh-CN" altLang="en-US" dirty="0"/>
          </a:p>
          <a:p>
            <a:pPr lvl="1" eaLnBrk="1" hangingPunct="1"/>
            <a:r>
              <a:rPr lang="zh-CN" altLang="en-US" dirty="0"/>
              <a:t>运行时动态链接</a:t>
            </a:r>
            <a:endParaRPr lang="zh-CN" altLang="en-US" dirty="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4"/>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4.2.2  </a:t>
            </a:r>
            <a:r>
              <a:rPr lang="zh-CN" altLang="en-US" b="1" dirty="0">
                <a:latin typeface="宋体" panose="02010600030101010101" pitchFamily="2" charset="-122"/>
                <a:ea typeface="宋体" panose="02010600030101010101" pitchFamily="2" charset="-122"/>
              </a:rPr>
              <a:t>程序的链接</a:t>
            </a:r>
            <a:endParaRPr lang="zh-CN" altLang="en-US" b="1" dirty="0">
              <a:latin typeface="宋体" panose="02010600030101010101" pitchFamily="2" charset="-122"/>
              <a:ea typeface="宋体" panose="02010600030101010101" pitchFamily="2" charset="-122"/>
            </a:endParaRPr>
          </a:p>
        </p:txBody>
      </p:sp>
      <p:sp>
        <p:nvSpPr>
          <p:cNvPr id="20482" name="Rectangle 2"/>
          <p:cNvSpPr>
            <a:spLocks noGrp="1"/>
          </p:cNvSpPr>
          <p:nvPr>
            <p:ph type="body" sz="half" idx="1"/>
          </p:nvPr>
        </p:nvSpPr>
        <p:spPr>
          <a:xfrm>
            <a:off x="179705" y="457200"/>
            <a:ext cx="8964295" cy="2371090"/>
          </a:xfrm>
        </p:spPr>
        <p:txBody>
          <a:bodyPr wrap="square" lIns="91440" tIns="45720" rIns="91440" bIns="45720" anchor="t" anchorCtr="0"/>
          <a:p>
            <a:pPr eaLnBrk="1" hangingPunct="1">
              <a:lnSpc>
                <a:spcPct val="90000"/>
              </a:lnSpc>
              <a:buClrTx/>
              <a:buSzTx/>
              <a:buFontTx/>
              <a:buNone/>
            </a:pPr>
            <a:r>
              <a:rPr lang="zh-CN" altLang="en-US" sz="2400" dirty="0"/>
              <a:t>1. 静态链接(</a:t>
            </a:r>
            <a:r>
              <a:rPr lang="en-US" altLang="zh-CN" sz="2400" dirty="0"/>
              <a:t>static-linking)</a:t>
            </a:r>
            <a:endParaRPr lang="en-US" altLang="zh-CN" sz="2400" dirty="0"/>
          </a:p>
          <a:p>
            <a:pPr lvl="1" eaLnBrk="1" hangingPunct="1">
              <a:lnSpc>
                <a:spcPct val="90000"/>
              </a:lnSpc>
            </a:pPr>
            <a:r>
              <a:rPr lang="zh-CN" altLang="en-US" sz="2000" dirty="0"/>
              <a:t>在程序运行前，先将各目标模块及它们所需的库函数，</a:t>
            </a:r>
            <a:r>
              <a:rPr lang="zh-CN" altLang="en-US" sz="2000" dirty="0">
                <a:solidFill>
                  <a:srgbClr val="FF0000"/>
                </a:solidFill>
              </a:rPr>
              <a:t>链接成一个完整的装入模块，以后不再拆开</a:t>
            </a:r>
            <a:r>
              <a:rPr lang="zh-CN" altLang="en-US" sz="2000" dirty="0"/>
              <a:t>。要解决两个问题：</a:t>
            </a:r>
            <a:endParaRPr lang="zh-CN" altLang="en-US" sz="2000" dirty="0"/>
          </a:p>
          <a:p>
            <a:pPr lvl="2" eaLnBrk="1" hangingPunct="1">
              <a:lnSpc>
                <a:spcPct val="90000"/>
              </a:lnSpc>
            </a:pPr>
            <a:r>
              <a:rPr lang="zh-CN" altLang="en-US" dirty="0"/>
              <a:t>修改相对地址</a:t>
            </a:r>
            <a:endParaRPr lang="zh-CN" altLang="en-US" dirty="0"/>
          </a:p>
          <a:p>
            <a:pPr lvl="2" eaLnBrk="1" hangingPunct="1">
              <a:lnSpc>
                <a:spcPct val="90000"/>
              </a:lnSpc>
            </a:pPr>
            <a:r>
              <a:rPr lang="zh-CN" altLang="en-US" dirty="0"/>
              <a:t>变换外部调用符号</a:t>
            </a:r>
            <a:endParaRPr lang="zh-CN" altLang="en-US" dirty="0"/>
          </a:p>
          <a:p>
            <a:pPr lvl="1" eaLnBrk="1" hangingPunct="1">
              <a:lnSpc>
                <a:spcPct val="90000"/>
              </a:lnSpc>
            </a:pPr>
            <a:r>
              <a:rPr lang="zh-CN" altLang="en-US" sz="2000" dirty="0"/>
              <a:t>对多用户、多任务系统显然有冗余，比如多个用户调用了</a:t>
            </a:r>
            <a:r>
              <a:rPr lang="en-US" altLang="zh-CN" sz="2000" dirty="0"/>
              <a:t>sin(x)，</a:t>
            </a:r>
            <a:r>
              <a:rPr lang="zh-CN" altLang="en-US" sz="2000" dirty="0"/>
              <a:t>则每个目标代码中都有这部分代码，装入到内存则也都有这部分代码。</a:t>
            </a:r>
            <a:endParaRPr lang="zh-CN" altLang="en-US" sz="2000" dirty="0"/>
          </a:p>
        </p:txBody>
      </p:sp>
      <p:graphicFrame>
        <p:nvGraphicFramePr>
          <p:cNvPr id="20483" name="Object 3"/>
          <p:cNvGraphicFramePr>
            <a:graphicFrameLocks noGrp="1" noChangeAspect="1"/>
          </p:cNvGraphicFramePr>
          <p:nvPr>
            <p:ph sz="half" idx="2"/>
          </p:nvPr>
        </p:nvGraphicFramePr>
        <p:xfrm>
          <a:off x="1619885" y="2924810"/>
          <a:ext cx="6301740" cy="3468370"/>
        </p:xfrm>
        <a:graphic>
          <a:graphicData uri="http://schemas.openxmlformats.org/presentationml/2006/ole">
            <mc:AlternateContent xmlns:mc="http://schemas.openxmlformats.org/markup-compatibility/2006">
              <mc:Choice xmlns:v="urn:schemas-microsoft-com:vml" Requires="v">
                <p:oleObj spid="_x0000_s3084" name="" r:id="rId1" imgW="4099560" imgH="2255520" progId="Visio.Drawing.6">
                  <p:embed/>
                </p:oleObj>
              </mc:Choice>
              <mc:Fallback>
                <p:oleObj name="" r:id="rId1" imgW="4099560" imgH="2255520" progId="Visio.Drawing.6">
                  <p:embed/>
                  <p:pic>
                    <p:nvPicPr>
                      <p:cNvPr id="0" name="图片 3083"/>
                      <p:cNvPicPr/>
                      <p:nvPr/>
                    </p:nvPicPr>
                    <p:blipFill>
                      <a:blip r:embed="rId2"/>
                      <a:stretch>
                        <a:fillRect/>
                      </a:stretch>
                    </p:blipFill>
                    <p:spPr>
                      <a:xfrm>
                        <a:off x="1619885" y="2924810"/>
                        <a:ext cx="6301740" cy="3468370"/>
                      </a:xfrm>
                      <a:prstGeom prst="rect">
                        <a:avLst/>
                      </a:prstGeom>
                      <a:solidFill>
                        <a:schemeClr val="bg1"/>
                      </a:solidFill>
                      <a:ln w="38100">
                        <a:miter/>
                      </a:ln>
                    </p:spPr>
                  </p:pic>
                </p:oleObj>
              </mc:Fallback>
            </mc:AlternateContent>
          </a:graphicData>
        </a:graphic>
      </p:graphicFrame>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a:spLocks noGrp="1"/>
          </p:cNvSpPr>
          <p:nvPr>
            <p:ph idx="1"/>
          </p:nvPr>
        </p:nvSpPr>
        <p:spPr>
          <a:xfrm>
            <a:off x="251460" y="549275"/>
            <a:ext cx="8418195" cy="5543550"/>
          </a:xfrm>
        </p:spPr>
        <p:txBody>
          <a:bodyPr wrap="square" lIns="91440" tIns="45720" rIns="91440" bIns="45720" anchor="t" anchorCtr="0"/>
          <a:p>
            <a:pPr eaLnBrk="1" hangingPunct="1">
              <a:buNone/>
            </a:pPr>
            <a:r>
              <a:rPr lang="zh-CN" altLang="en-US" sz="2400" dirty="0"/>
              <a:t>2. 装入时动态链接(</a:t>
            </a:r>
            <a:r>
              <a:rPr lang="en-US" altLang="zh-CN" sz="2400" dirty="0"/>
              <a:t>dynamic-linking)</a:t>
            </a:r>
            <a:endParaRPr lang="en-US" altLang="zh-CN" sz="2400" dirty="0"/>
          </a:p>
          <a:p>
            <a:pPr lvl="1" eaLnBrk="1" hangingPunct="1"/>
            <a:r>
              <a:rPr lang="zh-CN" altLang="en-US" dirty="0"/>
              <a:t>源程序编译得到的目标模块是在</a:t>
            </a:r>
            <a:r>
              <a:rPr lang="zh-CN" altLang="en-US" dirty="0">
                <a:solidFill>
                  <a:srgbClr val="C00000"/>
                </a:solidFill>
              </a:rPr>
              <a:t>装入</a:t>
            </a:r>
            <a:r>
              <a:rPr lang="zh-CN" altLang="en-US" dirty="0"/>
              <a:t>内存时，</a:t>
            </a:r>
            <a:r>
              <a:rPr lang="zh-CN" altLang="en-US" dirty="0">
                <a:solidFill>
                  <a:srgbClr val="FF0000"/>
                </a:solidFill>
              </a:rPr>
              <a:t>边装入边链接的</a:t>
            </a:r>
            <a:r>
              <a:rPr lang="zh-CN" altLang="en-US" dirty="0"/>
              <a:t>，即在装入一个目标模块时，若发现一个外部模块调用事件，装入程序去找出相应的外部目标模块，并将它装入内存，同时修改相对地址。</a:t>
            </a:r>
            <a:endParaRPr lang="zh-CN" altLang="en-US" dirty="0"/>
          </a:p>
          <a:p>
            <a:pPr lvl="1" eaLnBrk="1" hangingPunct="1"/>
            <a:r>
              <a:rPr lang="zh-CN" altLang="en-US" dirty="0"/>
              <a:t>优点</a:t>
            </a:r>
            <a:endParaRPr lang="zh-CN" altLang="en-US" dirty="0"/>
          </a:p>
          <a:p>
            <a:pPr lvl="2" eaLnBrk="1" hangingPunct="1"/>
            <a:r>
              <a:rPr lang="zh-CN" altLang="en-US" dirty="0"/>
              <a:t>共享：多个进程可以共用一个目标模块，节省内存，减少文件交换。</a:t>
            </a:r>
            <a:endParaRPr lang="zh-CN" altLang="en-US" dirty="0"/>
          </a:p>
          <a:p>
            <a:pPr lvl="2" eaLnBrk="1" hangingPunct="1"/>
            <a:r>
              <a:rPr lang="zh-CN" altLang="en-US" dirty="0"/>
              <a:t>便于修改和更新。各目标模块是分开存放的，便于修改。</a:t>
            </a:r>
            <a:endParaRPr lang="zh-CN" altLang="en-US" dirty="0"/>
          </a:p>
        </p:txBody>
      </p:sp>
      <p:sp>
        <p:nvSpPr>
          <p:cNvPr id="21506"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4.2.2  </a:t>
            </a:r>
            <a:r>
              <a:rPr lang="zh-CN" altLang="en-US" b="1" dirty="0">
                <a:latin typeface="宋体" panose="02010600030101010101" pitchFamily="2" charset="-122"/>
                <a:ea typeface="宋体" panose="02010600030101010101" pitchFamily="2" charset="-122"/>
              </a:rPr>
              <a:t>程序的链接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idx="1"/>
          </p:nvPr>
        </p:nvSpPr>
        <p:spPr>
          <a:xfrm>
            <a:off x="179388" y="549275"/>
            <a:ext cx="8785225" cy="6048375"/>
          </a:xfrm>
        </p:spPr>
        <p:txBody>
          <a:bodyPr wrap="square" lIns="91440" tIns="45720" rIns="91440" bIns="45720" anchor="t" anchorCtr="0"/>
          <a:p>
            <a:pPr eaLnBrk="1" hangingPunct="1">
              <a:lnSpc>
                <a:spcPct val="90000"/>
              </a:lnSpc>
            </a:pPr>
            <a:r>
              <a:rPr lang="en-US" altLang="zh-CN" sz="2400" dirty="0"/>
              <a:t>3. </a:t>
            </a:r>
            <a:r>
              <a:rPr lang="zh-CN" altLang="en-US" sz="2400" dirty="0"/>
              <a:t>运行时动态链接（</a:t>
            </a:r>
            <a:r>
              <a:rPr lang="en-US" altLang="zh-CN" sz="2400" dirty="0"/>
              <a:t>Run-time Dynamic Linking)</a:t>
            </a:r>
            <a:endParaRPr lang="en-US" altLang="zh-CN" sz="2400" dirty="0"/>
          </a:p>
          <a:p>
            <a:pPr lvl="1" eaLnBrk="1" hangingPunct="1">
              <a:lnSpc>
                <a:spcPct val="90000"/>
              </a:lnSpc>
            </a:pPr>
            <a:r>
              <a:rPr lang="zh-CN" altLang="en-US" sz="2000" dirty="0"/>
              <a:t>应用程序运行时，每次运行的模块可能不同。但事先又无法知道，在前两种链接方式中，只能将所有模块都装入内存，并在装入时都链接在一起。显然低效。</a:t>
            </a:r>
            <a:endParaRPr lang="zh-CN" altLang="en-US" sz="2000" dirty="0"/>
          </a:p>
          <a:p>
            <a:pPr lvl="1" eaLnBrk="1" hangingPunct="1">
              <a:lnSpc>
                <a:spcPct val="90000"/>
              </a:lnSpc>
            </a:pPr>
            <a:r>
              <a:rPr lang="zh-CN" altLang="en-US" sz="2000" dirty="0"/>
              <a:t>运行时动态链接是将</a:t>
            </a:r>
            <a:r>
              <a:rPr lang="zh-CN" altLang="en-US" sz="2000" dirty="0">
                <a:solidFill>
                  <a:srgbClr val="FF0000"/>
                </a:solidFill>
              </a:rPr>
              <a:t>某些模块的链接推迟到执行时</a:t>
            </a:r>
            <a:r>
              <a:rPr lang="zh-CN" altLang="en-US" sz="2000" dirty="0"/>
              <a:t>。即，执行时发现调用的模块未被装入，由</a:t>
            </a:r>
            <a:r>
              <a:rPr lang="en-US" altLang="zh-CN" sz="2000" dirty="0"/>
              <a:t>OS</a:t>
            </a:r>
            <a:r>
              <a:rPr lang="zh-CN" altLang="en-US" sz="2000" dirty="0"/>
              <a:t>找到该模块并装入，并将其链接到调用者模块上。</a:t>
            </a:r>
            <a:endParaRPr lang="zh-CN" altLang="en-US" sz="2000" dirty="0"/>
          </a:p>
          <a:p>
            <a:pPr lvl="1" eaLnBrk="1" hangingPunct="1">
              <a:lnSpc>
                <a:spcPct val="90000"/>
              </a:lnSpc>
            </a:pPr>
            <a:r>
              <a:rPr lang="zh-CN" altLang="en-US" sz="2000" dirty="0">
                <a:solidFill>
                  <a:srgbClr val="0000FF"/>
                </a:solidFill>
              </a:rPr>
              <a:t>优点：</a:t>
            </a:r>
            <a:endParaRPr lang="zh-CN" altLang="en-US" sz="2000" dirty="0">
              <a:solidFill>
                <a:srgbClr val="0000FF"/>
              </a:solidFill>
            </a:endParaRPr>
          </a:p>
          <a:p>
            <a:pPr lvl="2" eaLnBrk="1" hangingPunct="1">
              <a:lnSpc>
                <a:spcPct val="90000"/>
              </a:lnSpc>
            </a:pPr>
            <a:r>
              <a:rPr lang="zh-CN" altLang="en-US" sz="2000" dirty="0">
                <a:solidFill>
                  <a:srgbClr val="FF0000"/>
                </a:solidFill>
              </a:rPr>
              <a:t>部分装入</a:t>
            </a:r>
            <a:r>
              <a:rPr lang="zh-CN" altLang="en-US" sz="2000" dirty="0"/>
              <a:t>：一个进程可以将多种操作分散在不同的</a:t>
            </a:r>
            <a:r>
              <a:rPr lang="en-US" altLang="zh-CN" sz="2000" dirty="0"/>
              <a:t>DLL</a:t>
            </a:r>
            <a:r>
              <a:rPr lang="zh-CN" altLang="en-US" sz="2000" dirty="0"/>
              <a:t>中实现，而只将与当前操作相对应的</a:t>
            </a:r>
            <a:r>
              <a:rPr lang="en-US" altLang="zh-CN" sz="2000" dirty="0"/>
              <a:t>DLL</a:t>
            </a:r>
            <a:r>
              <a:rPr lang="zh-CN" altLang="en-US" sz="2000" dirty="0"/>
              <a:t>装入内存。</a:t>
            </a:r>
            <a:endParaRPr lang="zh-CN" altLang="en-US" sz="2000" dirty="0"/>
          </a:p>
          <a:p>
            <a:pPr lvl="2" eaLnBrk="1" hangingPunct="1">
              <a:lnSpc>
                <a:spcPct val="90000"/>
              </a:lnSpc>
            </a:pPr>
            <a:r>
              <a:rPr lang="zh-CN" altLang="en-US" sz="2000" dirty="0">
                <a:solidFill>
                  <a:srgbClr val="FF0000"/>
                </a:solidFill>
              </a:rPr>
              <a:t>便于局部代码修改</a:t>
            </a:r>
            <a:r>
              <a:rPr lang="zh-CN" altLang="en-US" sz="2000" dirty="0"/>
              <a:t>：即便于代码升级和代码重用；只要函数的接口参数（输入和输出）不变，则修改函数及其</a:t>
            </a:r>
            <a:r>
              <a:rPr lang="en-US" altLang="zh-CN" sz="2000" dirty="0"/>
              <a:t>DLL，</a:t>
            </a:r>
            <a:r>
              <a:rPr lang="zh-CN" altLang="en-US" sz="2000" dirty="0"/>
              <a:t>无需对可执行文件重新编译或链接。</a:t>
            </a:r>
            <a:endParaRPr lang="zh-CN" altLang="en-US" sz="2000" dirty="0"/>
          </a:p>
          <a:p>
            <a:pPr lvl="2" eaLnBrk="1" hangingPunct="1">
              <a:lnSpc>
                <a:spcPct val="90000"/>
              </a:lnSpc>
            </a:pPr>
            <a:r>
              <a:rPr lang="zh-CN" altLang="en-US" sz="2000" dirty="0">
                <a:solidFill>
                  <a:srgbClr val="FF0000"/>
                </a:solidFill>
              </a:rPr>
              <a:t>便于适应运行环境</a:t>
            </a:r>
            <a:r>
              <a:rPr lang="zh-CN" altLang="en-US" sz="2000" dirty="0"/>
              <a:t>：调用不同的</a:t>
            </a:r>
            <a:r>
              <a:rPr lang="en-US" altLang="zh-CN" sz="2000" dirty="0"/>
              <a:t>DLL，</a:t>
            </a:r>
            <a:r>
              <a:rPr lang="zh-CN" altLang="en-US" sz="2000" dirty="0"/>
              <a:t>就可以适应多种使用环境和提供不同功能。如：不同的显示卡只需厂商为其提供特定的</a:t>
            </a:r>
            <a:r>
              <a:rPr lang="en-US" altLang="zh-CN" sz="2000" dirty="0"/>
              <a:t>DLL，</a:t>
            </a:r>
            <a:r>
              <a:rPr lang="zh-CN" altLang="en-US" sz="2000" dirty="0"/>
              <a:t>而</a:t>
            </a:r>
            <a:r>
              <a:rPr lang="en-US" altLang="zh-CN" sz="2000" dirty="0"/>
              <a:t>OS</a:t>
            </a:r>
            <a:r>
              <a:rPr lang="zh-CN" altLang="en-US" sz="2000" dirty="0"/>
              <a:t>和应用程序不必修改。</a:t>
            </a:r>
            <a:endParaRPr lang="zh-CN" altLang="en-US" sz="2000" dirty="0"/>
          </a:p>
          <a:p>
            <a:pPr lvl="1" eaLnBrk="1" hangingPunct="1">
              <a:lnSpc>
                <a:spcPct val="90000"/>
              </a:lnSpc>
            </a:pPr>
            <a:r>
              <a:rPr lang="zh-CN" altLang="en-US" sz="2000" dirty="0">
                <a:solidFill>
                  <a:srgbClr val="0000FF"/>
                </a:solidFill>
              </a:rPr>
              <a:t>缺点：</a:t>
            </a:r>
            <a:endParaRPr lang="zh-CN" altLang="en-US" sz="2000" dirty="0">
              <a:solidFill>
                <a:srgbClr val="0000FF"/>
              </a:solidFill>
            </a:endParaRPr>
          </a:p>
          <a:p>
            <a:pPr lvl="2" eaLnBrk="1" hangingPunct="1">
              <a:lnSpc>
                <a:spcPct val="90000"/>
              </a:lnSpc>
            </a:pPr>
            <a:r>
              <a:rPr lang="zh-CN" altLang="en-US" sz="2000" dirty="0">
                <a:solidFill>
                  <a:srgbClr val="FF0000"/>
                </a:solidFill>
              </a:rPr>
              <a:t>链接开销</a:t>
            </a:r>
            <a:r>
              <a:rPr lang="zh-CN" altLang="en-US" sz="2000" dirty="0"/>
              <a:t>：增加了程序执行时的链接开销；</a:t>
            </a:r>
            <a:endParaRPr lang="zh-CN" altLang="en-US" sz="2000" dirty="0"/>
          </a:p>
          <a:p>
            <a:pPr lvl="2" eaLnBrk="1" hangingPunct="1">
              <a:lnSpc>
                <a:spcPct val="90000"/>
              </a:lnSpc>
            </a:pPr>
            <a:r>
              <a:rPr lang="zh-CN" altLang="en-US" sz="2000" dirty="0">
                <a:solidFill>
                  <a:srgbClr val="FF0000"/>
                </a:solidFill>
              </a:rPr>
              <a:t>管理开销</a:t>
            </a:r>
            <a:r>
              <a:rPr lang="zh-CN" altLang="en-US" sz="2000" dirty="0"/>
              <a:t>：程序由多个文件组成，增加管理复杂度。 </a:t>
            </a:r>
            <a:endParaRPr lang="zh-CN" altLang="en-US" sz="2000" dirty="0"/>
          </a:p>
        </p:txBody>
      </p:sp>
      <p:sp>
        <p:nvSpPr>
          <p:cNvPr id="2253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4.2.2  </a:t>
            </a:r>
            <a:r>
              <a:rPr lang="zh-CN" altLang="en-US" b="1" dirty="0">
                <a:latin typeface="宋体" panose="02010600030101010101" pitchFamily="2" charset="-122"/>
                <a:ea typeface="宋体" panose="02010600030101010101" pitchFamily="2" charset="-122"/>
              </a:rPr>
              <a:t>程序的链接</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1460" y="476250"/>
            <a:ext cx="8671560" cy="5836285"/>
          </a:xfrm>
          <a:prstGeom prst="rect">
            <a:avLst/>
          </a:prstGeom>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地址生成</a:t>
            </a:r>
            <a:endParaRPr lang="zh-CN" altLang="en-US" dirty="0">
              <a:ea typeface="宋体" panose="02010600030101010101" pitchFamily="2" charset="-122"/>
            </a:endParaRPr>
          </a:p>
        </p:txBody>
      </p:sp>
      <p:pic>
        <p:nvPicPr>
          <p:cNvPr id="23554" name="Picture 4" descr="51(QV)OA)LJ%O4~R(`A{S2J"/>
          <p:cNvPicPr>
            <a:picLocks noChangeAspect="1"/>
          </p:cNvPicPr>
          <p:nvPr/>
        </p:nvPicPr>
        <p:blipFill>
          <a:blip r:embed="rId1"/>
          <a:stretch>
            <a:fillRect/>
          </a:stretch>
        </p:blipFill>
        <p:spPr>
          <a:xfrm>
            <a:off x="73025" y="539750"/>
            <a:ext cx="9036050" cy="6009640"/>
          </a:xfrm>
          <a:prstGeom prst="rect">
            <a:avLst/>
          </a:prstGeom>
          <a:noFill/>
          <a:ln w="9525">
            <a:noFill/>
          </a:ln>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p:txBody>
          <a:bodyPr wrap="square" lIns="91440" tIns="45720" rIns="91440" bIns="45720" anchor="ctr" anchorCtr="0"/>
          <a:p>
            <a:pPr eaLnBrk="1" hangingPunct="1"/>
            <a:r>
              <a:rPr lang="zh-CN" altLang="en-US" b="1" dirty="0">
                <a:ea typeface="宋体" panose="02010600030101010101" pitchFamily="2" charset="-122"/>
              </a:rPr>
              <a:t>地址安全检查</a:t>
            </a:r>
            <a:endParaRPr lang="zh-CN" altLang="en-US" b="1" dirty="0">
              <a:ea typeface="宋体" panose="02010600030101010101" pitchFamily="2" charset="-122"/>
            </a:endParaRPr>
          </a:p>
        </p:txBody>
      </p:sp>
      <p:sp>
        <p:nvSpPr>
          <p:cNvPr id="24578" name="Rectangle 3"/>
          <p:cNvSpPr>
            <a:spLocks noGrp="1"/>
          </p:cNvSpPr>
          <p:nvPr>
            <p:ph idx="1"/>
          </p:nvPr>
        </p:nvSpPr>
        <p:spPr>
          <a:xfrm>
            <a:off x="251460" y="836295"/>
            <a:ext cx="3671888" cy="5473700"/>
          </a:xfrm>
        </p:spPr>
        <p:txBody>
          <a:bodyPr wrap="square" lIns="91440" tIns="45720" rIns="91440" bIns="45720" anchor="t" anchorCtr="0"/>
          <a:p>
            <a:pPr eaLnBrk="1" hangingPunct="1">
              <a:lnSpc>
                <a:spcPct val="90000"/>
              </a:lnSpc>
            </a:pPr>
            <a:r>
              <a:rPr lang="zh-CN" altLang="en-US" sz="2400" dirty="0"/>
              <a:t>逻辑地址空间由</a:t>
            </a:r>
            <a:r>
              <a:rPr lang="en-US" altLang="zh-CN" sz="2400" dirty="0"/>
              <a:t>base</a:t>
            </a:r>
            <a:r>
              <a:rPr lang="zh-CN" altLang="en-US" sz="2400" dirty="0"/>
              <a:t>基址寄存器和</a:t>
            </a:r>
            <a:r>
              <a:rPr lang="en-US" altLang="zh-CN" sz="2400" dirty="0"/>
              <a:t>limit</a:t>
            </a:r>
            <a:r>
              <a:rPr lang="zh-CN" altLang="en-US" sz="2400" dirty="0"/>
              <a:t>界址寄存器定义</a:t>
            </a:r>
            <a:endParaRPr lang="zh-CN" altLang="en-US" sz="2400" dirty="0"/>
          </a:p>
          <a:p>
            <a:pPr eaLnBrk="1" hangingPunct="1">
              <a:lnSpc>
                <a:spcPct val="90000"/>
              </a:lnSpc>
            </a:pPr>
            <a:r>
              <a:rPr lang="zh-CN" altLang="en-US" sz="2400" dirty="0"/>
              <a:t>仅</a:t>
            </a:r>
            <a:r>
              <a:rPr lang="en-US" altLang="zh-CN" sz="2400" dirty="0"/>
              <a:t>OS</a:t>
            </a:r>
            <a:r>
              <a:rPr lang="zh-CN" altLang="en-US" sz="2400" dirty="0"/>
              <a:t>能设置</a:t>
            </a:r>
            <a:r>
              <a:rPr lang="en-US" altLang="zh-CN" sz="2400" dirty="0"/>
              <a:t>base</a:t>
            </a:r>
            <a:r>
              <a:rPr lang="zh-CN" altLang="en-US" sz="2400" dirty="0"/>
              <a:t>和</a:t>
            </a:r>
            <a:r>
              <a:rPr lang="en-US" altLang="zh-CN" sz="2400" dirty="0"/>
              <a:t>limit</a:t>
            </a:r>
            <a:endParaRPr lang="en-US" altLang="zh-CN" sz="2400" dirty="0"/>
          </a:p>
          <a:p>
            <a:pPr lvl="1" eaLnBrk="1" hangingPunct="1">
              <a:lnSpc>
                <a:spcPct val="90000"/>
              </a:lnSpc>
            </a:pPr>
            <a:r>
              <a:rPr lang="zh-CN" altLang="en-US" dirty="0"/>
              <a:t>特权指令</a:t>
            </a:r>
            <a:endParaRPr lang="zh-CN" altLang="en-US" dirty="0"/>
          </a:p>
        </p:txBody>
      </p:sp>
      <p:pic>
        <p:nvPicPr>
          <p:cNvPr id="24579" name="Picture 4" descr="8JC$F7X7L08[}YM%LL6U1HQ"/>
          <p:cNvPicPr>
            <a:picLocks noChangeAspect="1"/>
          </p:cNvPicPr>
          <p:nvPr/>
        </p:nvPicPr>
        <p:blipFill>
          <a:blip r:embed="rId1"/>
          <a:stretch>
            <a:fillRect/>
          </a:stretch>
        </p:blipFill>
        <p:spPr>
          <a:xfrm>
            <a:off x="4211955" y="907733"/>
            <a:ext cx="4492625" cy="4937125"/>
          </a:xfrm>
          <a:prstGeom prst="rect">
            <a:avLst/>
          </a:prstGeom>
          <a:noFill/>
          <a:ln w="9525">
            <a:noFill/>
          </a:ln>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2"/>
          <p:cNvSpPr>
            <a:spLocks noGrp="1"/>
          </p:cNvSpPr>
          <p:nvPr>
            <p:ph type="title"/>
          </p:nvPr>
        </p:nvSpPr>
        <p:spPr/>
        <p:txBody>
          <a:bodyPr wrap="square" lIns="91440" tIns="45720" rIns="91440" bIns="45720" anchor="ctr" anchorCtr="0"/>
          <a:p>
            <a:pPr eaLnBrk="1" hangingPunct="1"/>
            <a:r>
              <a:rPr lang="zh-CN" altLang="en-US" b="1" dirty="0">
                <a:ea typeface="宋体" panose="02010600030101010101" pitchFamily="2" charset="-122"/>
              </a:rPr>
              <a:t>地址安全检查</a:t>
            </a:r>
            <a:endParaRPr lang="zh-CN" altLang="en-US" b="1" dirty="0">
              <a:ea typeface="宋体" panose="02010600030101010101" pitchFamily="2" charset="-122"/>
            </a:endParaRPr>
          </a:p>
        </p:txBody>
      </p:sp>
      <p:sp>
        <p:nvSpPr>
          <p:cNvPr id="25602" name="Rectangle 3"/>
          <p:cNvSpPr>
            <a:spLocks noGrp="1"/>
          </p:cNvSpPr>
          <p:nvPr>
            <p:ph idx="1"/>
          </p:nvPr>
        </p:nvSpPr>
        <p:spPr>
          <a:xfrm>
            <a:off x="0" y="822643"/>
            <a:ext cx="9061450" cy="1522412"/>
          </a:xfrm>
        </p:spPr>
        <p:txBody>
          <a:bodyPr wrap="square" lIns="91440" tIns="45720" rIns="91440" bIns="45720" anchor="t" anchorCtr="0"/>
          <a:p>
            <a:pPr eaLnBrk="1" hangingPunct="1">
              <a:lnSpc>
                <a:spcPct val="90000"/>
              </a:lnSpc>
            </a:pPr>
            <a:r>
              <a:rPr lang="zh-CN" altLang="en-US" sz="2400" dirty="0"/>
              <a:t>在用户模式中验证所产生的地址</a:t>
            </a:r>
            <a:endParaRPr lang="zh-CN" altLang="en-US" sz="2400" dirty="0"/>
          </a:p>
          <a:p>
            <a:pPr eaLnBrk="1" hangingPunct="1">
              <a:lnSpc>
                <a:spcPct val="90000"/>
              </a:lnSpc>
            </a:pPr>
            <a:r>
              <a:rPr lang="zh-CN" altLang="en-US" sz="2400" dirty="0"/>
              <a:t>如果发现不好的地址，中断进入内核</a:t>
            </a:r>
            <a:endParaRPr lang="zh-CN" altLang="en-US" sz="2400" dirty="0"/>
          </a:p>
        </p:txBody>
      </p:sp>
      <p:pic>
        <p:nvPicPr>
          <p:cNvPr id="25603" name="Picture 4" descr="G$P)D_J5XEU)OT1BQC7I6NO"/>
          <p:cNvPicPr>
            <a:picLocks noChangeAspect="1"/>
          </p:cNvPicPr>
          <p:nvPr/>
        </p:nvPicPr>
        <p:blipFill>
          <a:blip r:embed="rId1"/>
          <a:stretch>
            <a:fillRect/>
          </a:stretch>
        </p:blipFill>
        <p:spPr>
          <a:xfrm>
            <a:off x="755650" y="2060575"/>
            <a:ext cx="7762240" cy="3453765"/>
          </a:xfrm>
          <a:prstGeom prst="rect">
            <a:avLst/>
          </a:prstGeom>
          <a:noFill/>
          <a:ln w="9525">
            <a:noFill/>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idx="1"/>
          </p:nvPr>
        </p:nvSpPr>
        <p:spPr>
          <a:xfrm>
            <a:off x="367030" y="621030"/>
            <a:ext cx="8289925" cy="5322570"/>
          </a:xfrm>
        </p:spPr>
        <p:txBody>
          <a:bodyPr wrap="square" lIns="91440" tIns="45720" rIns="91440" bIns="45720" anchor="t" anchorCtr="0"/>
          <a:p>
            <a:pPr eaLnBrk="1" hangingPunct="1"/>
            <a:r>
              <a:rPr lang="zh-CN" altLang="en-US" dirty="0"/>
              <a:t>例：在虚拟内存管理中，地址变换机构将逻辑地址变换为物理地址，形成该逻辑地址的阶段是</a:t>
            </a:r>
            <a:endParaRPr lang="zh-CN" altLang="en-US" dirty="0"/>
          </a:p>
          <a:p>
            <a:pPr eaLnBrk="1" hangingPunct="1"/>
            <a:r>
              <a:rPr lang="en-US" altLang="zh-CN" dirty="0"/>
              <a:t>A </a:t>
            </a:r>
            <a:r>
              <a:rPr lang="zh-CN" altLang="en-US" dirty="0"/>
              <a:t>编辑    </a:t>
            </a:r>
            <a:r>
              <a:rPr lang="en-US" altLang="zh-CN" dirty="0"/>
              <a:t>B </a:t>
            </a:r>
            <a:r>
              <a:rPr lang="zh-CN" altLang="en-US" dirty="0"/>
              <a:t>编译  </a:t>
            </a:r>
            <a:r>
              <a:rPr lang="en-US" altLang="zh-CN" dirty="0"/>
              <a:t>C </a:t>
            </a:r>
            <a:r>
              <a:rPr lang="zh-CN" altLang="en-US" dirty="0"/>
              <a:t>链接    </a:t>
            </a:r>
            <a:r>
              <a:rPr lang="en-US" altLang="zh-CN" dirty="0"/>
              <a:t>D</a:t>
            </a:r>
            <a:r>
              <a:rPr lang="zh-CN" altLang="en-US" dirty="0"/>
              <a:t>装载</a:t>
            </a:r>
            <a:endParaRPr lang="zh-CN" altLang="en-US" dirty="0"/>
          </a:p>
          <a:p>
            <a:pPr eaLnBrk="1" hangingPunct="1"/>
            <a:endParaRPr lang="zh-CN" altLang="en-US" dirty="0"/>
          </a:p>
          <a:p>
            <a:pPr eaLnBrk="1" hangingPunct="1"/>
            <a:endParaRPr lang="zh-CN" altLang="en-US" dirty="0"/>
          </a:p>
          <a:p>
            <a:pPr eaLnBrk="1" hangingPunct="1"/>
            <a:r>
              <a:rPr lang="zh-CN" altLang="en-US" dirty="0"/>
              <a:t>答 </a:t>
            </a:r>
            <a:r>
              <a:rPr lang="en-US" altLang="zh-CN" dirty="0"/>
              <a:t>C</a:t>
            </a:r>
            <a:endParaRPr lang="en-US" altLang="zh-CN" dirty="0"/>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p:cNvSpPr>
          <p:nvPr>
            <p:ph type="title"/>
          </p:nvPr>
        </p:nvSpPr>
        <p:spPr/>
        <p:txBody>
          <a:bodyPr wrap="square" lIns="91440" tIns="45720" rIns="91440" bIns="45720" anchor="ctr" anchorCtr="0"/>
          <a:p>
            <a:pPr eaLnBrk="1" hangingPunct="1"/>
            <a:r>
              <a:rPr lang="zh-CN" altLang="en-US" b="1" dirty="0">
                <a:latin typeface="宋体" panose="02010600030101010101" pitchFamily="2" charset="-122"/>
                <a:ea typeface="宋体" panose="02010600030101010101" pitchFamily="2" charset="-122"/>
              </a:rPr>
              <a:t>分区式存储管理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29698" name="Rectangle 3"/>
          <p:cNvSpPr>
            <a:spLocks noGrp="1"/>
          </p:cNvSpPr>
          <p:nvPr>
            <p:ph idx="1"/>
          </p:nvPr>
        </p:nvSpPr>
        <p:spPr>
          <a:xfrm>
            <a:off x="539750" y="692150"/>
            <a:ext cx="8208963" cy="5734050"/>
          </a:xfrm>
        </p:spPr>
        <p:txBody>
          <a:bodyPr wrap="square" lIns="91440" tIns="45720" rIns="91440" bIns="45720" anchor="t" anchorCtr="0"/>
          <a:p>
            <a:pPr eaLnBrk="1" hangingPunct="1"/>
            <a:r>
              <a:rPr lang="zh-CN" altLang="en-US" sz="2400" dirty="0"/>
              <a:t>为了支持多道程序系统和分时系统，支持多个程序并发执行，引入了分区式存储管理。</a:t>
            </a:r>
            <a:endParaRPr lang="zh-CN" altLang="en-US" sz="2400" dirty="0"/>
          </a:p>
          <a:p>
            <a:pPr eaLnBrk="1" hangingPunct="1"/>
            <a:r>
              <a:rPr lang="zh-CN" altLang="en-US" sz="2400" dirty="0"/>
              <a:t>分区式存储管理是把内存分为一些大小</a:t>
            </a:r>
            <a:r>
              <a:rPr lang="zh-CN" altLang="en-US" sz="2400" dirty="0">
                <a:solidFill>
                  <a:srgbClr val="C00000"/>
                </a:solidFill>
              </a:rPr>
              <a:t>相等</a:t>
            </a:r>
            <a:r>
              <a:rPr lang="zh-CN" altLang="en-US" sz="2400" dirty="0"/>
              <a:t>或</a:t>
            </a:r>
            <a:r>
              <a:rPr lang="zh-CN" altLang="en-US" sz="2400" dirty="0">
                <a:solidFill>
                  <a:srgbClr val="C00000"/>
                </a:solidFill>
              </a:rPr>
              <a:t>不等</a:t>
            </a:r>
            <a:r>
              <a:rPr lang="zh-CN" altLang="en-US" sz="2400" dirty="0"/>
              <a:t>的分区，操作系统占用其中一个分区，其余的分区由应用程序使用，每个应用程序占用一个或几个分区。</a:t>
            </a:r>
            <a:endParaRPr lang="zh-CN" altLang="en-US" sz="2400" dirty="0"/>
          </a:p>
          <a:p>
            <a:pPr eaLnBrk="1" hangingPunct="1"/>
            <a:r>
              <a:rPr lang="zh-CN" altLang="en-US" sz="2400" dirty="0">
                <a:solidFill>
                  <a:srgbClr val="FF0000"/>
                </a:solidFill>
              </a:rPr>
              <a:t>内碎片和外碎片</a:t>
            </a:r>
            <a:r>
              <a:rPr lang="zh-CN" altLang="en-US" sz="2400" dirty="0"/>
              <a:t>：</a:t>
            </a:r>
            <a:endParaRPr lang="zh-CN" altLang="en-US" sz="2400" dirty="0"/>
          </a:p>
          <a:p>
            <a:pPr lvl="1" eaLnBrk="1" hangingPunct="1"/>
            <a:r>
              <a:rPr lang="zh-CN" altLang="en-US" dirty="0"/>
              <a:t>前者是占用分区之内未被利用的空间</a:t>
            </a:r>
            <a:endParaRPr lang="zh-CN" altLang="en-US" dirty="0"/>
          </a:p>
          <a:p>
            <a:pPr lvl="1" eaLnBrk="1" hangingPunct="1"/>
            <a:r>
              <a:rPr lang="zh-CN" altLang="en-US" dirty="0"/>
              <a:t>后者是占用分区之间难以利用的空闲分区（通常是小空闲分区）。</a:t>
            </a:r>
            <a:endParaRPr lang="zh-CN" altLang="en-US" dirty="0"/>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a:xfrm>
            <a:off x="34925" y="44450"/>
            <a:ext cx="8439150" cy="504825"/>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4.3.2 </a:t>
            </a:r>
            <a:r>
              <a:rPr lang="zh-CN" altLang="en-US" b="1" dirty="0">
                <a:latin typeface="宋体" panose="02010600030101010101" pitchFamily="2" charset="-122"/>
                <a:ea typeface="宋体" panose="02010600030101010101" pitchFamily="2" charset="-122"/>
              </a:rPr>
              <a:t>固定分区分配(</a:t>
            </a:r>
            <a:r>
              <a:rPr lang="en-US" altLang="zh-CN" b="1" dirty="0">
                <a:latin typeface="宋体" panose="02010600030101010101" pitchFamily="2" charset="-122"/>
                <a:ea typeface="宋体" panose="02010600030101010101" pitchFamily="2" charset="-122"/>
              </a:rPr>
              <a:t>fixed partitioning)</a:t>
            </a:r>
            <a:r>
              <a:rPr lang="en-US" altLang="zh-CN" dirty="0">
                <a:ea typeface="宋体" panose="02010600030101010101" pitchFamily="2" charset="-122"/>
              </a:rPr>
              <a:t> </a:t>
            </a:r>
            <a:endParaRPr lang="zh-CN" altLang="en-US" dirty="0">
              <a:ea typeface="宋体" panose="02010600030101010101" pitchFamily="2" charset="-122"/>
            </a:endParaRPr>
          </a:p>
        </p:txBody>
      </p:sp>
      <p:sp>
        <p:nvSpPr>
          <p:cNvPr id="30722" name="Rectangle 3"/>
          <p:cNvSpPr>
            <a:spLocks noGrp="1"/>
          </p:cNvSpPr>
          <p:nvPr>
            <p:ph idx="1"/>
          </p:nvPr>
        </p:nvSpPr>
        <p:spPr>
          <a:xfrm>
            <a:off x="252095" y="709295"/>
            <a:ext cx="8663940" cy="3575050"/>
          </a:xfrm>
        </p:spPr>
        <p:txBody>
          <a:bodyPr wrap="square" lIns="91440" tIns="45720" rIns="91440" bIns="45720" anchor="t" anchorCtr="0"/>
          <a:p>
            <a:pPr eaLnBrk="1" hangingPunct="1"/>
            <a:r>
              <a:rPr lang="zh-CN" altLang="en-US" sz="2400" dirty="0"/>
              <a:t>最简单的一种运行多道程序的存储管理方式</a:t>
            </a:r>
            <a:endParaRPr lang="zh-CN" altLang="en-US" sz="2400" dirty="0"/>
          </a:p>
          <a:p>
            <a:pPr eaLnBrk="1" hangingPunct="1"/>
            <a:r>
              <a:rPr lang="zh-CN" altLang="en-US" sz="2400" dirty="0"/>
              <a:t>把内存划分为若干个固定大小的连续分区，每个分区只装入一个作业。</a:t>
            </a:r>
            <a:endParaRPr lang="zh-CN" altLang="en-US" sz="2400" dirty="0"/>
          </a:p>
          <a:p>
            <a:pPr eaLnBrk="1" hangingPunct="1"/>
            <a:r>
              <a:rPr lang="zh-CN" altLang="en-US" sz="2400" dirty="0"/>
              <a:t>划分分区的方法</a:t>
            </a:r>
            <a:endParaRPr lang="zh-CN" altLang="en-US" sz="2400" dirty="0"/>
          </a:p>
          <a:p>
            <a:pPr lvl="1" eaLnBrk="1" hangingPunct="1"/>
            <a:r>
              <a:rPr lang="zh-CN" altLang="en-US" dirty="0"/>
              <a:t>分区</a:t>
            </a:r>
            <a:r>
              <a:rPr lang="zh-CN" altLang="en-US" dirty="0">
                <a:solidFill>
                  <a:srgbClr val="FF0000"/>
                </a:solidFill>
              </a:rPr>
              <a:t>大小相等：</a:t>
            </a:r>
            <a:r>
              <a:rPr lang="zh-CN" altLang="en-US" dirty="0"/>
              <a:t>只适合于多个相同进程的并发执行（处理多个类型相同的对象）。</a:t>
            </a:r>
            <a:endParaRPr lang="zh-CN" altLang="en-US" dirty="0"/>
          </a:p>
          <a:p>
            <a:pPr lvl="1" eaLnBrk="1" hangingPunct="1"/>
            <a:r>
              <a:rPr lang="zh-CN" altLang="en-US" dirty="0"/>
              <a:t>分区</a:t>
            </a:r>
            <a:r>
              <a:rPr lang="zh-CN" altLang="en-US" dirty="0">
                <a:solidFill>
                  <a:srgbClr val="FF0000"/>
                </a:solidFill>
              </a:rPr>
              <a:t>大小不等</a:t>
            </a:r>
            <a:r>
              <a:rPr lang="zh-CN" altLang="en-US" dirty="0"/>
              <a:t>：多个小分区、适量的中等分区、少量的大分区。根据程序的大小，分配当前空闲的、适当大小的分区。</a:t>
            </a:r>
            <a:endParaRPr lang="zh-CN" altLang="en-US" dirty="0">
              <a:ea typeface="Arial" panose="020B0604020202020204" pitchFamily="34" charset="0"/>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17826" name="Group 2"/>
          <p:cNvGraphicFramePr>
            <a:graphicFrameLocks noGrp="1"/>
          </p:cNvGraphicFramePr>
          <p:nvPr/>
        </p:nvGraphicFramePr>
        <p:xfrm>
          <a:off x="755650" y="765175"/>
          <a:ext cx="1728788" cy="3816350"/>
        </p:xfrm>
        <a:graphic>
          <a:graphicData uri="http://schemas.openxmlformats.org/drawingml/2006/table">
            <a:tbl>
              <a:tblPr/>
              <a:tblGrid>
                <a:gridCol w="1728788"/>
              </a:tblGrid>
              <a:tr h="100806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系统区</a:t>
                      </a:r>
                      <a:endParaRPr kumimoji="0" lang="zh-CN" altLang="en-US" sz="3200" b="0"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2808287">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用户区</a:t>
                      </a:r>
                      <a:endParaRPr kumimoji="0" lang="zh-CN" altLang="en-US" sz="3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31753" name="Text Box 10"/>
          <p:cNvSpPr txBox="1"/>
          <p:nvPr/>
        </p:nvSpPr>
        <p:spPr>
          <a:xfrm>
            <a:off x="611188" y="4797425"/>
            <a:ext cx="2016125" cy="1219200"/>
          </a:xfrm>
          <a:prstGeom prst="rect">
            <a:avLst/>
          </a:prstGeom>
          <a:noFill/>
          <a:ln w="9525">
            <a:noFill/>
          </a:ln>
        </p:spPr>
        <p:txBody>
          <a:bodyPr lIns="0" tIns="0" rIns="0" bIns="0" anchor="t" anchorCtr="0">
            <a:spAutoFit/>
          </a:bodyPr>
          <a:p>
            <a:r>
              <a:rPr lang="zh-CN" altLang="en-US" sz="4000" dirty="0">
                <a:latin typeface="Verdana" panose="020B0604030504040204" pitchFamily="34" charset="0"/>
                <a:ea typeface="宋体" panose="02010600030101010101" pitchFamily="2" charset="-122"/>
              </a:rPr>
              <a:t>单一连续分配</a:t>
            </a:r>
            <a:endParaRPr lang="zh-CN" altLang="en-US" sz="4000" dirty="0">
              <a:latin typeface="Verdana" panose="020B0604030504040204" pitchFamily="34" charset="0"/>
              <a:ea typeface="宋体" panose="02010600030101010101" pitchFamily="2" charset="-122"/>
            </a:endParaRPr>
          </a:p>
        </p:txBody>
      </p:sp>
      <p:graphicFrame>
        <p:nvGraphicFramePr>
          <p:cNvPr id="717835" name="Group 11"/>
          <p:cNvGraphicFramePr>
            <a:graphicFrameLocks noGrp="1"/>
          </p:cNvGraphicFramePr>
          <p:nvPr/>
        </p:nvGraphicFramePr>
        <p:xfrm>
          <a:off x="3059113" y="908050"/>
          <a:ext cx="2160588" cy="3470277"/>
        </p:xfrm>
        <a:graphic>
          <a:graphicData uri="http://schemas.openxmlformats.org/drawingml/2006/table">
            <a:tbl>
              <a:tblPr/>
              <a:tblGrid>
                <a:gridCol w="2160587"/>
              </a:tblGrid>
              <a:tr h="426759">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分区</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分区</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367">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分区</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9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分区</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9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分区</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分区</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9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7853" name="Group 29"/>
          <p:cNvGraphicFramePr>
            <a:graphicFrameLocks noGrp="1"/>
          </p:cNvGraphicFramePr>
          <p:nvPr/>
        </p:nvGraphicFramePr>
        <p:xfrm>
          <a:off x="6084888" y="908050"/>
          <a:ext cx="2160588" cy="3368675"/>
        </p:xfrm>
        <a:graphic>
          <a:graphicData uri="http://schemas.openxmlformats.org/drawingml/2006/table">
            <a:tbl>
              <a:tblPr/>
              <a:tblGrid>
                <a:gridCol w="2160587"/>
              </a:tblGrid>
              <a:tr h="488839">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分区 </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490427">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分区 </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33"/>
                    </a:solidFill>
                  </a:tcPr>
                </a:tc>
              </a:tr>
              <a:tr h="938696">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分区 </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tr>
              <a:tr h="1450712">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分区 </a:t>
                      </a:r>
                      <a:r>
                        <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717865" name="Text Box 41"/>
          <p:cNvSpPr txBox="1"/>
          <p:nvPr/>
        </p:nvSpPr>
        <p:spPr>
          <a:xfrm>
            <a:off x="3132138" y="4724400"/>
            <a:ext cx="2432050" cy="974725"/>
          </a:xfrm>
          <a:prstGeom prst="rect">
            <a:avLst/>
          </a:prstGeom>
          <a:noFill/>
          <a:ln w="9525">
            <a:noFill/>
          </a:ln>
        </p:spPr>
        <p:txBody>
          <a:bodyPr wrap="none" lIns="0" tIns="0" rIns="0" bIns="0" anchor="t" anchorCtr="0">
            <a:spAutoFit/>
          </a:bodyPr>
          <a:p>
            <a:r>
              <a:rPr lang="zh-CN" altLang="en-US" sz="3200" dirty="0">
                <a:latin typeface="Verdana" panose="020B0604030504040204" pitchFamily="34" charset="0"/>
                <a:ea typeface="宋体" panose="02010600030101010101" pitchFamily="2" charset="-122"/>
              </a:rPr>
              <a:t>固定分区分配</a:t>
            </a:r>
            <a:endParaRPr lang="zh-CN" altLang="en-US" sz="3200" dirty="0">
              <a:latin typeface="Verdana" panose="020B0604030504040204" pitchFamily="34" charset="0"/>
              <a:ea typeface="宋体" panose="02010600030101010101" pitchFamily="2" charset="-122"/>
            </a:endParaRPr>
          </a:p>
          <a:p>
            <a:r>
              <a:rPr lang="zh-CN" altLang="en-US" sz="3200" dirty="0">
                <a:latin typeface="Verdana" panose="020B0604030504040204" pitchFamily="34" charset="0"/>
                <a:ea typeface="宋体" panose="02010600030101010101" pitchFamily="2" charset="-122"/>
              </a:rPr>
              <a:t>（分区相等）</a:t>
            </a:r>
            <a:endParaRPr lang="zh-CN" altLang="en-US" sz="3200" dirty="0">
              <a:latin typeface="Verdana" panose="020B0604030504040204" pitchFamily="34" charset="0"/>
              <a:ea typeface="宋体" panose="02010600030101010101" pitchFamily="2" charset="-122"/>
            </a:endParaRPr>
          </a:p>
        </p:txBody>
      </p:sp>
      <p:sp>
        <p:nvSpPr>
          <p:cNvPr id="717866" name="Text Box 42"/>
          <p:cNvSpPr txBox="1"/>
          <p:nvPr/>
        </p:nvSpPr>
        <p:spPr>
          <a:xfrm>
            <a:off x="6227763" y="4868863"/>
            <a:ext cx="2432050" cy="974725"/>
          </a:xfrm>
          <a:prstGeom prst="rect">
            <a:avLst/>
          </a:prstGeom>
          <a:noFill/>
          <a:ln w="9525">
            <a:noFill/>
          </a:ln>
        </p:spPr>
        <p:txBody>
          <a:bodyPr wrap="none" lIns="0" tIns="0" rIns="0" bIns="0" anchor="t" anchorCtr="0">
            <a:spAutoFit/>
          </a:bodyPr>
          <a:p>
            <a:r>
              <a:rPr lang="zh-CN" altLang="en-US" sz="3200" dirty="0">
                <a:latin typeface="Verdana" panose="020B0604030504040204" pitchFamily="34" charset="0"/>
                <a:ea typeface="宋体" panose="02010600030101010101" pitchFamily="2" charset="-122"/>
              </a:rPr>
              <a:t>固定分区分配</a:t>
            </a:r>
            <a:endParaRPr lang="zh-CN" altLang="en-US" sz="3200" dirty="0">
              <a:latin typeface="Verdana" panose="020B0604030504040204" pitchFamily="34" charset="0"/>
              <a:ea typeface="宋体" panose="02010600030101010101" pitchFamily="2" charset="-122"/>
            </a:endParaRPr>
          </a:p>
          <a:p>
            <a:r>
              <a:rPr lang="zh-CN" altLang="en-US" sz="3200" dirty="0">
                <a:latin typeface="Verdana" panose="020B0604030504040204" pitchFamily="34" charset="0"/>
                <a:ea typeface="宋体" panose="02010600030101010101" pitchFamily="2" charset="-122"/>
              </a:rPr>
              <a:t>（分区不等）</a:t>
            </a:r>
            <a:endParaRPr lang="zh-CN" altLang="en-US" sz="3200" dirty="0">
              <a:latin typeface="Verdana" panose="020B060403050404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835"/>
                                        </p:tgtEl>
                                        <p:attrNameLst>
                                          <p:attrName>style.visibility</p:attrName>
                                        </p:attrNameLst>
                                      </p:cBhvr>
                                      <p:to>
                                        <p:strVal val="visible"/>
                                      </p:to>
                                    </p:set>
                                    <p:animEffect transition="in" filter="wipe(down)">
                                      <p:cBhvr>
                                        <p:cTn id="7" dur="500"/>
                                        <p:tgtEl>
                                          <p:spTgt spid="7178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865"/>
                                        </p:tgtEl>
                                        <p:attrNameLst>
                                          <p:attrName>style.visibility</p:attrName>
                                        </p:attrNameLst>
                                      </p:cBhvr>
                                      <p:to>
                                        <p:strVal val="visible"/>
                                      </p:to>
                                    </p:set>
                                    <p:animEffect transition="in" filter="wipe(down)">
                                      <p:cBhvr>
                                        <p:cTn id="10" dur="500"/>
                                        <p:tgtEl>
                                          <p:spTgt spid="71786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17853"/>
                                        </p:tgtEl>
                                        <p:attrNameLst>
                                          <p:attrName>style.visibility</p:attrName>
                                        </p:attrNameLst>
                                      </p:cBhvr>
                                      <p:to>
                                        <p:strVal val="visible"/>
                                      </p:to>
                                    </p:set>
                                    <p:animEffect transition="in" filter="box(in)">
                                      <p:cBhvr>
                                        <p:cTn id="15" dur="500"/>
                                        <p:tgtEl>
                                          <p:spTgt spid="717853"/>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717866"/>
                                        </p:tgtEl>
                                        <p:attrNameLst>
                                          <p:attrName>style.visibility</p:attrName>
                                        </p:attrNameLst>
                                      </p:cBhvr>
                                      <p:to>
                                        <p:strVal val="visible"/>
                                      </p:to>
                                    </p:set>
                                    <p:animEffect transition="in" filter="box(in)">
                                      <p:cBhvr>
                                        <p:cTn id="18" dur="500"/>
                                        <p:tgtEl>
                                          <p:spTgt spid="717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65" grpId="0"/>
      <p:bldP spid="7178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4.3.2 </a:t>
            </a:r>
            <a:r>
              <a:rPr lang="zh-CN" altLang="en-US" b="1" dirty="0">
                <a:latin typeface="宋体" panose="02010600030101010101" pitchFamily="2" charset="-122"/>
                <a:ea typeface="宋体" panose="02010600030101010101" pitchFamily="2" charset="-122"/>
              </a:rPr>
              <a:t>固定分区分配(</a:t>
            </a:r>
            <a:r>
              <a:rPr lang="en-US" altLang="zh-CN" b="1" dirty="0">
                <a:latin typeface="宋体" panose="02010600030101010101" pitchFamily="2" charset="-122"/>
                <a:ea typeface="宋体" panose="02010600030101010101" pitchFamily="2" charset="-122"/>
              </a:rPr>
              <a:t>fixed partitioning)</a:t>
            </a:r>
            <a:endParaRPr lang="zh-CN" altLang="en-US" b="1" dirty="0">
              <a:latin typeface="宋体" panose="02010600030101010101" pitchFamily="2" charset="-122"/>
              <a:ea typeface="宋体" panose="02010600030101010101" pitchFamily="2" charset="-122"/>
            </a:endParaRPr>
          </a:p>
        </p:txBody>
      </p:sp>
      <p:sp>
        <p:nvSpPr>
          <p:cNvPr id="32770" name="Rectangle 3"/>
          <p:cNvSpPr>
            <a:spLocks noGrp="1"/>
          </p:cNvSpPr>
          <p:nvPr>
            <p:ph type="body" sz="half" idx="1"/>
          </p:nvPr>
        </p:nvSpPr>
        <p:spPr>
          <a:xfrm>
            <a:off x="0" y="506730"/>
            <a:ext cx="8891905" cy="5699125"/>
          </a:xfrm>
        </p:spPr>
        <p:txBody>
          <a:bodyPr wrap="square" lIns="91440" tIns="45720" rIns="91440" bIns="45720" anchor="t" anchorCtr="0"/>
          <a:p>
            <a:pPr eaLnBrk="1" hangingPunct="1">
              <a:buClrTx/>
              <a:buSzTx/>
              <a:buFontTx/>
            </a:pPr>
            <a:r>
              <a:rPr lang="zh-CN" altLang="en-US" sz="2400" dirty="0"/>
              <a:t>内存分配</a:t>
            </a:r>
            <a:endParaRPr lang="zh-CN" altLang="en-US" sz="2400" dirty="0"/>
          </a:p>
          <a:p>
            <a:pPr lvl="1" eaLnBrk="1" hangingPunct="1"/>
            <a:r>
              <a:rPr lang="en-US" altLang="zh-CN" sz="2000" dirty="0"/>
              <a:t>OS</a:t>
            </a:r>
            <a:r>
              <a:rPr lang="zh-CN" altLang="en-US" sz="2000" dirty="0"/>
              <a:t>将分区按大小进行排队，并建立一张分区使用表或位示图。</a:t>
            </a:r>
            <a:endParaRPr lang="zh-CN" altLang="en-US" sz="2000" dirty="0"/>
          </a:p>
          <a:p>
            <a:pPr lvl="1" eaLnBrk="1" hangingPunct="1"/>
            <a:r>
              <a:rPr lang="zh-CN" altLang="en-US" sz="2000" dirty="0"/>
              <a:t>可以和覆盖、交换技术配合使用运行较大的用户进程。</a:t>
            </a:r>
            <a:endParaRPr lang="zh-CN" altLang="en-US" sz="2000" dirty="0"/>
          </a:p>
          <a:p>
            <a:pPr lvl="1" eaLnBrk="1" hangingPunct="1"/>
            <a:endParaRPr lang="zh-CN" altLang="en-US" sz="2000" dirty="0"/>
          </a:p>
          <a:p>
            <a:pPr lvl="1" eaLnBrk="1" hangingPunct="1"/>
            <a:endParaRPr lang="zh-CN" altLang="en-US" sz="2000" dirty="0"/>
          </a:p>
          <a:p>
            <a:pPr lvl="1" eaLnBrk="1" hangingPunct="1"/>
            <a:endParaRPr lang="zh-CN" altLang="en-US" sz="2000" dirty="0"/>
          </a:p>
          <a:p>
            <a:pPr lvl="1" eaLnBrk="1" hangingPunct="1"/>
            <a:endParaRPr lang="zh-CN" altLang="en-US" sz="1600" dirty="0"/>
          </a:p>
          <a:p>
            <a:pPr lvl="1" eaLnBrk="1" hangingPunct="1"/>
            <a:endParaRPr lang="zh-CN" altLang="en-US" sz="2000" dirty="0"/>
          </a:p>
          <a:p>
            <a:pPr lvl="1" eaLnBrk="1" hangingPunct="1"/>
            <a:endParaRPr lang="zh-CN" altLang="en-US" sz="2000" dirty="0"/>
          </a:p>
          <a:p>
            <a:pPr lvl="1" eaLnBrk="1" hangingPunct="1"/>
            <a:endParaRPr lang="zh-CN" altLang="en-US" sz="2000" dirty="0"/>
          </a:p>
          <a:p>
            <a:pPr lvl="1" eaLnBrk="1" hangingPunct="1"/>
            <a:endParaRPr lang="zh-CN" altLang="en-US" sz="2000" dirty="0"/>
          </a:p>
          <a:p>
            <a:pPr eaLnBrk="1" hangingPunct="1">
              <a:buClrTx/>
              <a:buSzTx/>
              <a:buFontTx/>
            </a:pPr>
            <a:r>
              <a:rPr lang="zh-CN" altLang="en-US" sz="2400" dirty="0"/>
              <a:t>优点：</a:t>
            </a:r>
            <a:endParaRPr lang="zh-CN" altLang="en-US" sz="2400" dirty="0"/>
          </a:p>
          <a:p>
            <a:pPr lvl="1" eaLnBrk="1" hangingPunct="1"/>
            <a:r>
              <a:rPr lang="zh-CN" altLang="en-US" sz="2000" dirty="0"/>
              <a:t>易于实现，开销小。</a:t>
            </a:r>
            <a:endParaRPr lang="zh-CN" altLang="en-US" sz="2000" dirty="0"/>
          </a:p>
          <a:p>
            <a:pPr eaLnBrk="1" hangingPunct="1">
              <a:buClrTx/>
              <a:buSzTx/>
              <a:buFontTx/>
            </a:pPr>
            <a:r>
              <a:rPr lang="zh-CN" altLang="en-US" sz="2400" dirty="0"/>
              <a:t>缺点：</a:t>
            </a:r>
            <a:endParaRPr lang="zh-CN" altLang="en-US" sz="2400" dirty="0"/>
          </a:p>
          <a:p>
            <a:pPr lvl="1" eaLnBrk="1" hangingPunct="1"/>
            <a:r>
              <a:rPr lang="zh-CN" altLang="en-US" sz="2000" dirty="0"/>
              <a:t>内碎片造成浪费，分区总数固定，限制了并发执行的程序数目。</a:t>
            </a:r>
            <a:endParaRPr lang="zh-CN" altLang="en-US" sz="2000" dirty="0"/>
          </a:p>
        </p:txBody>
      </p:sp>
      <p:graphicFrame>
        <p:nvGraphicFramePr>
          <p:cNvPr id="718886" name="Group 38"/>
          <p:cNvGraphicFramePr>
            <a:graphicFrameLocks noGrp="1"/>
          </p:cNvGraphicFramePr>
          <p:nvPr>
            <p:ph sz="half" idx="1"/>
          </p:nvPr>
        </p:nvGraphicFramePr>
        <p:xfrm>
          <a:off x="899478" y="1844358"/>
          <a:ext cx="6985000" cy="2286000"/>
        </p:xfrm>
        <a:graphic>
          <a:graphicData uri="http://schemas.openxmlformats.org/drawingml/2006/table">
            <a:tbl>
              <a:tblPr/>
              <a:tblGrid>
                <a:gridCol w="1746250"/>
                <a:gridCol w="1746250"/>
                <a:gridCol w="1746250"/>
                <a:gridCol w="1746250"/>
              </a:tblGrid>
              <a:tr h="41433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分区号</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大小</a:t>
                      </a: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(k)</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起址</a:t>
                      </a: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(k)</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状态</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7350">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20</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已分配</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未分配</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64</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64</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已分配</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128</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128</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已分配</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a:xfrm>
            <a:off x="34925" y="44450"/>
            <a:ext cx="8367713" cy="4318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4.3.3 </a:t>
            </a:r>
            <a:r>
              <a:rPr lang="zh-CN" altLang="en-US" b="1" dirty="0">
                <a:latin typeface="宋体" panose="02010600030101010101" pitchFamily="2" charset="-122"/>
                <a:ea typeface="宋体" panose="02010600030101010101" pitchFamily="2" charset="-122"/>
              </a:rPr>
              <a:t>动态分区分配(</a:t>
            </a:r>
            <a:r>
              <a:rPr lang="en-US" altLang="zh-CN" b="1" dirty="0">
                <a:latin typeface="宋体" panose="02010600030101010101" pitchFamily="2" charset="-122"/>
                <a:ea typeface="宋体" panose="02010600030101010101" pitchFamily="2" charset="-122"/>
              </a:rPr>
              <a:t>dynamic partitioning)</a:t>
            </a: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818" name="Rectangle 3"/>
          <p:cNvSpPr>
            <a:spLocks noGrp="1"/>
          </p:cNvSpPr>
          <p:nvPr>
            <p:ph idx="1"/>
          </p:nvPr>
        </p:nvSpPr>
        <p:spPr>
          <a:xfrm>
            <a:off x="251460" y="621030"/>
            <a:ext cx="8615680" cy="4265295"/>
          </a:xfrm>
        </p:spPr>
        <p:txBody>
          <a:bodyPr wrap="square" lIns="91440" tIns="45720" rIns="91440" bIns="45720" anchor="t" anchorCtr="0"/>
          <a:p>
            <a:pPr eaLnBrk="1" hangingPunct="1">
              <a:lnSpc>
                <a:spcPct val="90000"/>
              </a:lnSpc>
            </a:pPr>
            <a:r>
              <a:rPr lang="zh-CN" altLang="en-US" sz="2400" dirty="0">
                <a:latin typeface="Times New Roman" panose="02020603050405020304" pitchFamily="18" charset="0"/>
                <a:cs typeface="Times New Roman" panose="02020603050405020304" pitchFamily="18" charset="0"/>
              </a:rPr>
              <a:t>动态分区分配是指</a:t>
            </a:r>
            <a:r>
              <a:rPr lang="en-US" altLang="zh-CN" sz="2400" dirty="0">
                <a:latin typeface="Times New Roman" panose="02020603050405020304" pitchFamily="18" charset="0"/>
                <a:cs typeface="Times New Roman" panose="02020603050405020304" pitchFamily="18" charset="0"/>
              </a:rPr>
              <a:t>OS</a:t>
            </a:r>
            <a:r>
              <a:rPr lang="zh-CN" altLang="en-US" sz="2400" dirty="0">
                <a:latin typeface="Times New Roman" panose="02020603050405020304" pitchFamily="18" charset="0"/>
                <a:cs typeface="Times New Roman" panose="02020603050405020304" pitchFamily="18" charset="0"/>
              </a:rPr>
              <a:t>根据进程的</a:t>
            </a:r>
            <a:r>
              <a:rPr lang="zh-CN" altLang="en-US" sz="2400" dirty="0">
                <a:solidFill>
                  <a:srgbClr val="FF0000"/>
                </a:solidFill>
                <a:latin typeface="Times New Roman" panose="02020603050405020304" pitchFamily="18" charset="0"/>
                <a:cs typeface="Times New Roman" panose="02020603050405020304" pitchFamily="18" charset="0"/>
              </a:rPr>
              <a:t>实际需要</a:t>
            </a:r>
            <a:r>
              <a:rPr lang="zh-CN" altLang="en-US" sz="2400" dirty="0">
                <a:latin typeface="Times New Roman" panose="02020603050405020304" pitchFamily="18" charset="0"/>
                <a:cs typeface="Times New Roman" panose="02020603050405020304" pitchFamily="18" charset="0"/>
              </a:rPr>
              <a:t>为各进程分配连续的物理内存。</a:t>
            </a:r>
            <a:endParaRPr lang="zh-CN" altLang="en-US" sz="2400" dirty="0">
              <a:latin typeface="Times New Roman" panose="02020603050405020304" pitchFamily="18" charset="0"/>
              <a:cs typeface="Times New Roman" panose="02020603050405020304" pitchFamily="18" charset="0"/>
            </a:endParaRPr>
          </a:p>
          <a:p>
            <a:pPr eaLnBrk="1" hangingPunct="1">
              <a:lnSpc>
                <a:spcPct val="90000"/>
              </a:lnSpc>
            </a:pPr>
            <a:r>
              <a:rPr lang="zh-CN" altLang="en-US" sz="2400" dirty="0">
                <a:latin typeface="Times New Roman" panose="02020603050405020304" pitchFamily="18" charset="0"/>
                <a:cs typeface="Times New Roman" panose="02020603050405020304" pitchFamily="18" charset="0"/>
              </a:rPr>
              <a:t>分区分配中的数据结构</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a:latin typeface="Times New Roman" panose="02020603050405020304" pitchFamily="18" charset="0"/>
                <a:cs typeface="Times New Roman" panose="02020603050405020304" pitchFamily="18" charset="0"/>
              </a:rPr>
              <a:t>为了管理内存空闲分区建立了</a:t>
            </a:r>
            <a:r>
              <a:rPr lang="zh-CN" altLang="en-US" dirty="0">
                <a:solidFill>
                  <a:srgbClr val="FF0000"/>
                </a:solidFill>
                <a:latin typeface="Times New Roman" panose="02020603050405020304" pitchFamily="18" charset="0"/>
                <a:cs typeface="Times New Roman" panose="02020603050405020304" pitchFamily="18" charset="0"/>
              </a:rPr>
              <a:t>空闲分区表</a:t>
            </a:r>
            <a:r>
              <a:rPr lang="zh-CN" altLang="en-US" dirty="0">
                <a:latin typeface="Times New Roman" panose="02020603050405020304" pitchFamily="18" charset="0"/>
                <a:cs typeface="Times New Roman" panose="02020603050405020304" pitchFamily="18" charset="0"/>
              </a:rPr>
              <a:t>或</a:t>
            </a:r>
            <a:r>
              <a:rPr lang="zh-CN" altLang="en-US" dirty="0">
                <a:solidFill>
                  <a:srgbClr val="FF0000"/>
                </a:solidFill>
                <a:latin typeface="Times New Roman" panose="02020603050405020304" pitchFamily="18" charset="0"/>
                <a:cs typeface="Times New Roman" panose="02020603050405020304" pitchFamily="18" charset="0"/>
              </a:rPr>
              <a:t>空闲分区链表</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a:latin typeface="Times New Roman" panose="02020603050405020304" pitchFamily="18" charset="0"/>
                <a:cs typeface="Times New Roman" panose="02020603050405020304" pitchFamily="18" charset="0"/>
              </a:rPr>
              <a:t>表中各表项一般包括</a:t>
            </a:r>
            <a:r>
              <a:rPr lang="zh-CN" altLang="en-US" dirty="0">
                <a:solidFill>
                  <a:srgbClr val="FF0000"/>
                </a:solidFill>
                <a:latin typeface="Times New Roman" panose="02020603050405020304" pitchFamily="18" charset="0"/>
                <a:cs typeface="Times New Roman" panose="02020603050405020304" pitchFamily="18" charset="0"/>
              </a:rPr>
              <a:t>每个分区的起始地址、大小及状态</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是否已分配</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a:latin typeface="Times New Roman" panose="02020603050405020304" pitchFamily="18" charset="0"/>
                <a:cs typeface="Times New Roman" panose="02020603050405020304" pitchFamily="18" charset="0"/>
              </a:rPr>
              <a:t>分区表中，</a:t>
            </a:r>
            <a:r>
              <a:rPr lang="zh-CN" altLang="en-US" dirty="0">
                <a:solidFill>
                  <a:srgbClr val="FF0000"/>
                </a:solidFill>
                <a:latin typeface="Times New Roman" panose="02020603050405020304" pitchFamily="18" charset="0"/>
                <a:cs typeface="Times New Roman" panose="02020603050405020304" pitchFamily="18" charset="0"/>
              </a:rPr>
              <a:t>表项数目随着内存的分配和释放而动态改变</a:t>
            </a:r>
            <a:r>
              <a:rPr lang="zh-CN" altLang="en-US" dirty="0">
                <a:latin typeface="Times New Roman" panose="02020603050405020304" pitchFamily="18" charset="0"/>
                <a:cs typeface="Times New Roman" panose="02020603050405020304" pitchFamily="18" charset="0"/>
              </a:rPr>
              <a:t>，可以规定最大表项数目。</a:t>
            </a:r>
            <a:endParaRPr lang="zh-CN" altLang="en-US" dirty="0">
              <a:latin typeface="Times New Roman" panose="02020603050405020304" pitchFamily="18" charset="0"/>
              <a:cs typeface="Times New Roman" panose="02020603050405020304" pitchFamily="18" charset="0"/>
            </a:endParaRPr>
          </a:p>
          <a:p>
            <a:pPr lvl="1" eaLnBrk="1" hangingPunct="1">
              <a:lnSpc>
                <a:spcPct val="90000"/>
              </a:lnSpc>
            </a:pPr>
            <a:r>
              <a:rPr lang="zh-CN" altLang="en-US" dirty="0">
                <a:latin typeface="Times New Roman" panose="02020603050405020304" pitchFamily="18" charset="0"/>
                <a:cs typeface="Times New Roman" panose="02020603050405020304" pitchFamily="18" charset="0"/>
              </a:rPr>
              <a:t>分区表可以划分为两个表格：</a:t>
            </a:r>
            <a:r>
              <a:rPr lang="zh-CN" altLang="en-US" dirty="0">
                <a:solidFill>
                  <a:srgbClr val="FF0000"/>
                </a:solidFill>
                <a:latin typeface="Times New Roman" panose="02020603050405020304" pitchFamily="18" charset="0"/>
                <a:cs typeface="Times New Roman" panose="02020603050405020304" pitchFamily="18" charset="0"/>
              </a:rPr>
              <a:t>空闲分区表</a:t>
            </a:r>
            <a:r>
              <a:rPr lang="zh-CN" altLang="en-US" dirty="0">
                <a:latin typeface="Times New Roman" panose="02020603050405020304" pitchFamily="18" charset="0"/>
                <a:cs typeface="Times New Roman" panose="02020603050405020304" pitchFamily="18" charset="0"/>
              </a:rPr>
              <a:t>和</a:t>
            </a:r>
            <a:r>
              <a:rPr lang="zh-CN" altLang="en-US" dirty="0">
                <a:solidFill>
                  <a:srgbClr val="FF0000"/>
                </a:solidFill>
                <a:latin typeface="Times New Roman" panose="02020603050405020304" pitchFamily="18" charset="0"/>
                <a:cs typeface="Times New Roman" panose="02020603050405020304" pitchFamily="18" charset="0"/>
              </a:rPr>
              <a:t>占用分区表</a:t>
            </a:r>
            <a:r>
              <a:rPr lang="zh-CN" altLang="en-US" dirty="0">
                <a:latin typeface="Times New Roman" panose="02020603050405020304" pitchFamily="18" charset="0"/>
                <a:cs typeface="Times New Roman" panose="02020603050405020304" pitchFamily="18" charset="0"/>
              </a:rPr>
              <a:t>。从而减小每个表格长度。空闲分区表中按不同分配算法对表项排序。</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Rot="1" noChangeArrowheads="1"/>
          </p:cNvSpPr>
          <p:nvPr>
            <p:ph sz="quarter" idx="4294967295"/>
          </p:nvPr>
        </p:nvSpPr>
        <p:spPr>
          <a:xfrm>
            <a:off x="0" y="980440"/>
            <a:ext cx="9005570" cy="3223260"/>
          </a:xfrm>
          <a:prstGeom prst="rect">
            <a:avLst/>
          </a:prstGeom>
          <a:extLst>
            <a:ext uri="{909E8E84-426E-40DD-AFC4-6F175D3DCCD1}">
              <a14:hiddenFill xmlns:a14="http://schemas.microsoft.com/office/drawing/2010/main">
                <a:solidFill>
                  <a:schemeClr val="bg1"/>
                </a:solidFill>
              </a14:hiddenFill>
            </a:ext>
          </a:extLst>
        </p:spPr>
        <p:txBody>
          <a:bodyPr/>
          <a:lstStyle/>
          <a:p>
            <a:pPr marL="535305" indent="0">
              <a:lnSpc>
                <a:spcPts val="3900"/>
              </a:lnSpc>
              <a:buClrTx/>
              <a:buNone/>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分区分配中的数据结构</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535305" indent="0">
              <a:lnSpc>
                <a:spcPts val="3900"/>
              </a:lnSpc>
              <a:buClrTx/>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）空闲分区表示</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992505" indent="-457200">
              <a:lnSpc>
                <a:spcPts val="3900"/>
              </a:lnSpc>
              <a:buClrTx/>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空闲分区表：记录每个空闲分区的情况。每个空闲分区占一个表目。</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992505" indent="-457200">
              <a:lnSpc>
                <a:spcPts val="3900"/>
              </a:lnSpc>
              <a:buClrTx/>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空闲分区链：在每个分区的起始部分，设置一些用于控制分区分配的信息，以及用于链接各分区所用的前向指针；在分区尾部则设置一后向指针</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将所有的空闲分区链接成一个双向链。</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9702" name="Rectangle 6"/>
          <p:cNvSpPr>
            <a:spLocks noRot="1" noChangeArrowheads="1"/>
          </p:cNvSpPr>
          <p:nvPr/>
        </p:nvSpPr>
        <p:spPr bwMode="auto">
          <a:xfrm>
            <a:off x="5535965" y="620407"/>
            <a:ext cx="3400607" cy="12806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1629" tIns="40814" rIns="81629" bIns="40814"/>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hlink"/>
              </a:buClr>
              <a:buSzPct val="75000"/>
              <a:buFont typeface="Wingdings" panose="05000000000000000000" pitchFamily="2" charset="2"/>
              <a:buNone/>
            </a:pPr>
            <a:r>
              <a:rPr lang="zh-CN" altLang="en-US" sz="1800" dirty="0">
                <a:solidFill>
                  <a:schemeClr val="tx2"/>
                </a:solidFill>
                <a:ea typeface="楷体" panose="02010609060101010101" pitchFamily="49" charset="-122"/>
              </a:rPr>
              <a:t>序号</a:t>
            </a:r>
            <a:r>
              <a:rPr lang="en-US" altLang="zh-CN" sz="1800" dirty="0">
                <a:solidFill>
                  <a:schemeClr val="tx2"/>
                </a:solidFill>
                <a:ea typeface="楷体" panose="02010609060101010101" pitchFamily="49" charset="-122"/>
              </a:rPr>
              <a:t>  </a:t>
            </a:r>
            <a:r>
              <a:rPr lang="zh-CN" altLang="en-US" sz="1800" dirty="0">
                <a:solidFill>
                  <a:schemeClr val="tx2"/>
                </a:solidFill>
                <a:ea typeface="楷体" panose="02010609060101010101" pitchFamily="49" charset="-122"/>
              </a:rPr>
              <a:t>大小   起址     状态	</a:t>
            </a:r>
            <a:endParaRPr lang="zh-CN" altLang="en-US" sz="1800" dirty="0">
              <a:solidFill>
                <a:schemeClr val="tx2"/>
              </a:solidFill>
              <a:ea typeface="楷体" panose="02010609060101010101" pitchFamily="49" charset="-122"/>
            </a:endParaRPr>
          </a:p>
          <a:p>
            <a:pPr>
              <a:lnSpc>
                <a:spcPct val="90000"/>
              </a:lnSpc>
              <a:spcBef>
                <a:spcPct val="20000"/>
              </a:spcBef>
              <a:buClr>
                <a:schemeClr val="hlink"/>
              </a:buClr>
              <a:buSzPct val="75000"/>
              <a:buFont typeface="Wingdings" panose="05000000000000000000" pitchFamily="2" charset="2"/>
              <a:buNone/>
            </a:pPr>
            <a:r>
              <a:rPr lang="zh-CN" altLang="en-US" sz="1800" dirty="0">
                <a:solidFill>
                  <a:schemeClr val="tx2"/>
                </a:solidFill>
                <a:ea typeface="楷体" panose="02010609060101010101" pitchFamily="49" charset="-122"/>
              </a:rPr>
              <a:t>  1	     48</a:t>
            </a:r>
            <a:r>
              <a:rPr lang="en-US" altLang="zh-CN" sz="1800" dirty="0">
                <a:solidFill>
                  <a:schemeClr val="tx2"/>
                </a:solidFill>
                <a:ea typeface="楷体" panose="02010609060101010101" pitchFamily="49" charset="-122"/>
              </a:rPr>
              <a:t>k   </a:t>
            </a:r>
            <a:r>
              <a:rPr lang="en-US" altLang="zh-CN" sz="1800" dirty="0" err="1">
                <a:solidFill>
                  <a:schemeClr val="tx2"/>
                </a:solidFill>
                <a:ea typeface="楷体" panose="02010609060101010101" pitchFamily="49" charset="-122"/>
              </a:rPr>
              <a:t>116k</a:t>
            </a:r>
            <a:r>
              <a:rPr lang="en-US" altLang="zh-CN" sz="1800" dirty="0">
                <a:solidFill>
                  <a:schemeClr val="tx2"/>
                </a:solidFill>
                <a:ea typeface="楷体" panose="02010609060101010101" pitchFamily="49" charset="-122"/>
              </a:rPr>
              <a:t>   </a:t>
            </a:r>
            <a:r>
              <a:rPr lang="zh-CN" altLang="en-US" sz="1800" dirty="0">
                <a:solidFill>
                  <a:schemeClr val="tx2"/>
                </a:solidFill>
                <a:ea typeface="楷体" panose="02010609060101010101" pitchFamily="49" charset="-122"/>
              </a:rPr>
              <a:t>可用	</a:t>
            </a:r>
            <a:endParaRPr lang="zh-CN" altLang="en-US" sz="1800" dirty="0">
              <a:solidFill>
                <a:schemeClr val="tx2"/>
              </a:solidFill>
              <a:ea typeface="楷体" panose="02010609060101010101" pitchFamily="49" charset="-122"/>
            </a:endParaRPr>
          </a:p>
          <a:p>
            <a:pPr>
              <a:lnSpc>
                <a:spcPct val="90000"/>
              </a:lnSpc>
              <a:spcBef>
                <a:spcPct val="20000"/>
              </a:spcBef>
              <a:buClr>
                <a:schemeClr val="hlink"/>
              </a:buClr>
              <a:buSzPct val="75000"/>
              <a:buFont typeface="Wingdings" panose="05000000000000000000" pitchFamily="2" charset="2"/>
              <a:buNone/>
            </a:pPr>
            <a:r>
              <a:rPr lang="zh-CN" altLang="en-US" sz="1800" dirty="0">
                <a:solidFill>
                  <a:schemeClr val="tx2"/>
                </a:solidFill>
                <a:ea typeface="楷体" panose="02010609060101010101" pitchFamily="49" charset="-122"/>
              </a:rPr>
              <a:t>  2 </a:t>
            </a:r>
            <a:r>
              <a:rPr lang="zh-CN" altLang="en-US" sz="1800" dirty="0">
                <a:solidFill>
                  <a:schemeClr val="tx2"/>
                </a:solidFill>
                <a:latin typeface="宋体" panose="02010600030101010101" pitchFamily="2" charset="-122"/>
                <a:ea typeface="楷体" panose="02010609060101010101" pitchFamily="49" charset="-122"/>
              </a:rPr>
              <a:t>  </a:t>
            </a:r>
            <a:r>
              <a:rPr lang="zh-CN" altLang="en-US" sz="1800" dirty="0">
                <a:solidFill>
                  <a:schemeClr val="tx2"/>
                </a:solidFill>
                <a:ea typeface="楷体" panose="02010609060101010101" pitchFamily="49" charset="-122"/>
              </a:rPr>
              <a:t>252</a:t>
            </a:r>
            <a:r>
              <a:rPr lang="en-US" altLang="zh-CN" sz="1800" dirty="0">
                <a:solidFill>
                  <a:schemeClr val="tx2"/>
                </a:solidFill>
                <a:ea typeface="楷体" panose="02010609060101010101" pitchFamily="49" charset="-122"/>
              </a:rPr>
              <a:t>k  </a:t>
            </a:r>
            <a:r>
              <a:rPr lang="en-US" altLang="zh-CN" sz="1800" dirty="0" err="1">
                <a:solidFill>
                  <a:schemeClr val="tx2"/>
                </a:solidFill>
                <a:ea typeface="楷体" panose="02010609060101010101" pitchFamily="49" charset="-122"/>
              </a:rPr>
              <a:t>260k</a:t>
            </a:r>
            <a:r>
              <a:rPr lang="en-US" altLang="zh-CN" sz="1800" dirty="0">
                <a:solidFill>
                  <a:schemeClr val="tx2"/>
                </a:solidFill>
                <a:ea typeface="楷体" panose="02010609060101010101" pitchFamily="49" charset="-122"/>
              </a:rPr>
              <a:t>   </a:t>
            </a:r>
            <a:r>
              <a:rPr lang="zh-CN" altLang="en-US" sz="1800" dirty="0">
                <a:solidFill>
                  <a:schemeClr val="tx2"/>
                </a:solidFill>
                <a:ea typeface="楷体" panose="02010609060101010101" pitchFamily="49" charset="-122"/>
              </a:rPr>
              <a:t>可用	</a:t>
            </a:r>
            <a:endParaRPr lang="zh-CN" altLang="en-US" sz="1800" dirty="0">
              <a:solidFill>
                <a:schemeClr val="tx2"/>
              </a:solidFill>
              <a:ea typeface="楷体" panose="02010609060101010101" pitchFamily="49" charset="-122"/>
            </a:endParaRPr>
          </a:p>
          <a:p>
            <a:pPr>
              <a:lnSpc>
                <a:spcPct val="90000"/>
              </a:lnSpc>
              <a:spcBef>
                <a:spcPct val="20000"/>
              </a:spcBef>
              <a:buClr>
                <a:schemeClr val="hlink"/>
              </a:buClr>
              <a:buSzPct val="75000"/>
              <a:buFont typeface="Wingdings" panose="05000000000000000000" pitchFamily="2" charset="2"/>
              <a:buNone/>
            </a:pPr>
            <a:r>
              <a:rPr lang="zh-CN" altLang="en-US" sz="1800" dirty="0">
                <a:solidFill>
                  <a:schemeClr val="tx2"/>
                </a:solidFill>
                <a:ea typeface="楷体" panose="02010609060101010101" pitchFamily="49" charset="-122"/>
              </a:rPr>
              <a:t>     </a:t>
            </a:r>
            <a:r>
              <a:rPr lang="en-US" altLang="zh-CN" sz="1800" dirty="0">
                <a:solidFill>
                  <a:schemeClr val="tx2"/>
                </a:solidFill>
                <a:ea typeface="楷体" panose="02010609060101010101" pitchFamily="49" charset="-122"/>
              </a:rPr>
              <a:t>    </a:t>
            </a:r>
            <a:r>
              <a:rPr lang="zh-CN" altLang="en-US" sz="1800" dirty="0">
                <a:solidFill>
                  <a:srgbClr val="0000FF"/>
                </a:solidFill>
                <a:ea typeface="楷体" panose="02010609060101010101" pitchFamily="49" charset="-122"/>
              </a:rPr>
              <a:t>（</a:t>
            </a:r>
            <a:r>
              <a:rPr lang="en-US" altLang="zh-CN" sz="1800" dirty="0">
                <a:solidFill>
                  <a:srgbClr val="0000FF"/>
                </a:solidFill>
                <a:ea typeface="楷体" panose="02010609060101010101" pitchFamily="49" charset="-122"/>
              </a:rPr>
              <a:t>a）</a:t>
            </a:r>
            <a:r>
              <a:rPr lang="zh-CN" altLang="en-US" sz="1800" dirty="0">
                <a:solidFill>
                  <a:srgbClr val="0000FF"/>
                </a:solidFill>
                <a:ea typeface="楷体" panose="02010609060101010101" pitchFamily="49" charset="-122"/>
              </a:rPr>
              <a:t>空闲分区表</a:t>
            </a:r>
            <a:endParaRPr lang="zh-CN" altLang="en-US" sz="1800" dirty="0">
              <a:solidFill>
                <a:srgbClr val="0000FF"/>
              </a:solidFill>
              <a:ea typeface="楷体" panose="02010609060101010101" pitchFamily="49" charset="-122"/>
            </a:endParaRPr>
          </a:p>
        </p:txBody>
      </p:sp>
      <p:pic>
        <p:nvPicPr>
          <p:cNvPr id="2970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7811" y="4437102"/>
            <a:ext cx="2736844" cy="13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144895" y="5805170"/>
            <a:ext cx="2182495" cy="339725"/>
          </a:xfrm>
          <a:prstGeom prst="rect">
            <a:avLst/>
          </a:prstGeom>
          <a:noFill/>
        </p:spPr>
        <p:txBody>
          <a:bodyPr wrap="square" rtlCol="0" anchor="t">
            <a:spAutoFit/>
          </a:bodyPr>
          <a:p>
            <a:pPr>
              <a:lnSpc>
                <a:spcPct val="90000"/>
              </a:lnSpc>
              <a:spcBef>
                <a:spcPct val="20000"/>
              </a:spcBef>
              <a:buClr>
                <a:schemeClr val="hlink"/>
              </a:buClr>
              <a:buSzPct val="75000"/>
              <a:buFont typeface="Wingdings" panose="05000000000000000000" pitchFamily="2" charset="2"/>
              <a:buNone/>
            </a:pPr>
            <a:r>
              <a:rPr lang="zh-CN" altLang="en-US" sz="1800" dirty="0">
                <a:solidFill>
                  <a:srgbClr val="0000FF"/>
                </a:solidFill>
                <a:ea typeface="楷体" panose="02010609060101010101" pitchFamily="49" charset="-122"/>
                <a:sym typeface="+mn-ea"/>
              </a:rPr>
              <a:t>（</a:t>
            </a:r>
            <a:r>
              <a:rPr lang="en-US" altLang="zh-CN" sz="1800" dirty="0">
                <a:solidFill>
                  <a:srgbClr val="0000FF"/>
                </a:solidFill>
                <a:ea typeface="楷体" panose="02010609060101010101" pitchFamily="49" charset="-122"/>
                <a:sym typeface="+mn-ea"/>
              </a:rPr>
              <a:t>b）</a:t>
            </a:r>
            <a:r>
              <a:rPr lang="zh-CN" altLang="en-US" sz="1800" dirty="0">
                <a:solidFill>
                  <a:srgbClr val="0000FF"/>
                </a:solidFill>
                <a:ea typeface="楷体" panose="02010609060101010101" pitchFamily="49" charset="-122"/>
                <a:sym typeface="+mn-ea"/>
              </a:rPr>
              <a:t>空闲分区</a:t>
            </a:r>
            <a:r>
              <a:rPr lang="zh-CN" altLang="en-US" sz="1800" dirty="0">
                <a:solidFill>
                  <a:srgbClr val="0000FF"/>
                </a:solidFill>
                <a:ea typeface="楷体" panose="02010609060101010101" pitchFamily="49" charset="-122"/>
                <a:sym typeface="+mn-ea"/>
              </a:rPr>
              <a:t>链</a:t>
            </a:r>
            <a:endParaRPr lang="zh-CN" altLang="en-US" sz="1800" dirty="0">
              <a:solidFill>
                <a:srgbClr val="0000FF"/>
              </a:solidFill>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5580" y="548640"/>
            <a:ext cx="8752840" cy="4899660"/>
          </a:xfrm>
          <a:prstGeom prst="rect">
            <a:avLst/>
          </a:prstGeom>
        </p:spPr>
      </p:pic>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840355" y="2277110"/>
            <a:ext cx="3366135" cy="18580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629" tIns="40814" rIns="81629" bIns="40814"/>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20000"/>
              </a:spcBef>
              <a:buClr>
                <a:schemeClr val="hlink"/>
              </a:buClr>
              <a:buSzPct val="75000"/>
              <a:buFont typeface="Wingdings" panose="05000000000000000000" pitchFamily="2" charset="2"/>
              <a:buNone/>
            </a:pPr>
            <a:r>
              <a:rPr lang="zh-CN" altLang="en-US" sz="2000" dirty="0">
                <a:solidFill>
                  <a:schemeClr val="tx2"/>
                </a:solidFill>
                <a:ea typeface="楷体" panose="02010609060101010101" pitchFamily="49" charset="-122"/>
              </a:rPr>
              <a:t>作业号</a:t>
            </a:r>
            <a:r>
              <a:rPr lang="en-US" altLang="zh-CN" sz="2000" dirty="0">
                <a:solidFill>
                  <a:schemeClr val="tx2"/>
                </a:solidFill>
                <a:ea typeface="楷体" panose="02010609060101010101" pitchFamily="49" charset="-122"/>
              </a:rPr>
              <a:t>     </a:t>
            </a:r>
            <a:r>
              <a:rPr lang="zh-CN" altLang="en-US" sz="2000" dirty="0">
                <a:solidFill>
                  <a:schemeClr val="tx2"/>
                </a:solidFill>
                <a:ea typeface="楷体" panose="02010609060101010101" pitchFamily="49" charset="-122"/>
              </a:rPr>
              <a:t>大小      </a:t>
            </a:r>
            <a:r>
              <a:rPr lang="en-US" altLang="zh-CN" sz="2000" dirty="0">
                <a:solidFill>
                  <a:schemeClr val="tx2"/>
                </a:solidFill>
                <a:ea typeface="楷体" panose="02010609060101010101" pitchFamily="49" charset="-122"/>
              </a:rPr>
              <a:t>  </a:t>
            </a:r>
            <a:r>
              <a:rPr lang="zh-CN" altLang="en-US" sz="2000" dirty="0">
                <a:solidFill>
                  <a:schemeClr val="tx2"/>
                </a:solidFill>
                <a:ea typeface="楷体" panose="02010609060101010101" pitchFamily="49" charset="-122"/>
              </a:rPr>
              <a:t>起址	</a:t>
            </a:r>
            <a:endParaRPr lang="zh-CN" altLang="en-US" sz="2000" dirty="0">
              <a:solidFill>
                <a:schemeClr val="tx2"/>
              </a:solidFill>
              <a:ea typeface="楷体" panose="02010609060101010101" pitchFamily="49" charset="-122"/>
            </a:endParaRPr>
          </a:p>
          <a:p>
            <a:pPr algn="l">
              <a:spcBef>
                <a:spcPct val="20000"/>
              </a:spcBef>
              <a:buClr>
                <a:schemeClr val="hlink"/>
              </a:buClr>
              <a:buSzPct val="75000"/>
              <a:buFont typeface="Wingdings" panose="05000000000000000000" pitchFamily="2" charset="2"/>
              <a:buNone/>
            </a:pPr>
            <a:r>
              <a:rPr lang="zh-CN" altLang="en-US" sz="2000" dirty="0">
                <a:solidFill>
                  <a:schemeClr val="tx2"/>
                </a:solidFill>
                <a:ea typeface="楷体" panose="02010609060101010101" pitchFamily="49" charset="-122"/>
              </a:rPr>
              <a:t>  1	            </a:t>
            </a:r>
            <a:r>
              <a:rPr lang="en-US" altLang="zh-CN" sz="2000" dirty="0">
                <a:solidFill>
                  <a:schemeClr val="tx2"/>
                </a:solidFill>
                <a:ea typeface="楷体" panose="02010609060101010101" pitchFamily="49" charset="-122"/>
              </a:rPr>
              <a:t> </a:t>
            </a:r>
            <a:r>
              <a:rPr lang="en-US" altLang="zh-CN" sz="2000" dirty="0" err="1">
                <a:solidFill>
                  <a:schemeClr val="tx2"/>
                </a:solidFill>
                <a:ea typeface="楷体" panose="02010609060101010101" pitchFamily="49" charset="-122"/>
              </a:rPr>
              <a:t>32k</a:t>
            </a:r>
            <a:r>
              <a:rPr lang="en-US" altLang="zh-CN" sz="2000" dirty="0">
                <a:solidFill>
                  <a:schemeClr val="tx2"/>
                </a:solidFill>
                <a:ea typeface="楷体" panose="02010609060101010101" pitchFamily="49" charset="-122"/>
              </a:rPr>
              <a:t>        </a:t>
            </a:r>
            <a:r>
              <a:rPr lang="en-US" altLang="zh-CN" sz="2000" dirty="0" err="1">
                <a:solidFill>
                  <a:schemeClr val="tx2"/>
                </a:solidFill>
                <a:ea typeface="楷体" panose="02010609060101010101" pitchFamily="49" charset="-122"/>
              </a:rPr>
              <a:t>20k</a:t>
            </a:r>
            <a:r>
              <a:rPr lang="en-US" altLang="zh-CN" sz="2000" dirty="0">
                <a:solidFill>
                  <a:schemeClr val="tx2"/>
                </a:solidFill>
                <a:ea typeface="楷体" panose="02010609060101010101" pitchFamily="49" charset="-122"/>
              </a:rPr>
              <a:t>  </a:t>
            </a:r>
            <a:endParaRPr lang="zh-CN" altLang="en-US" sz="2000" dirty="0">
              <a:solidFill>
                <a:schemeClr val="tx2"/>
              </a:solidFill>
              <a:ea typeface="楷体" panose="02010609060101010101" pitchFamily="49" charset="-122"/>
            </a:endParaRPr>
          </a:p>
          <a:p>
            <a:pPr algn="l">
              <a:spcBef>
                <a:spcPct val="20000"/>
              </a:spcBef>
              <a:buClr>
                <a:schemeClr val="hlink"/>
              </a:buClr>
              <a:buSzPct val="75000"/>
              <a:buFont typeface="Wingdings" panose="05000000000000000000" pitchFamily="2" charset="2"/>
              <a:buNone/>
            </a:pPr>
            <a:r>
              <a:rPr lang="zh-CN" altLang="en-US" sz="2000" dirty="0">
                <a:solidFill>
                  <a:schemeClr val="tx2"/>
                </a:solidFill>
                <a:ea typeface="楷体" panose="02010609060101010101" pitchFamily="49" charset="-122"/>
              </a:rPr>
              <a:t>  2 </a:t>
            </a:r>
            <a:r>
              <a:rPr lang="zh-CN" altLang="en-US" sz="2000" dirty="0">
                <a:solidFill>
                  <a:schemeClr val="tx2"/>
                </a:solidFill>
                <a:latin typeface="宋体" panose="02010600030101010101" pitchFamily="2" charset="-122"/>
                <a:ea typeface="楷体" panose="02010609060101010101" pitchFamily="49" charset="-122"/>
              </a:rPr>
              <a:t>    </a:t>
            </a:r>
            <a:r>
              <a:rPr lang="en-US" altLang="zh-CN" sz="2000" dirty="0">
                <a:solidFill>
                  <a:schemeClr val="tx2"/>
                </a:solidFill>
                <a:latin typeface="宋体" panose="02010600030101010101" pitchFamily="2" charset="-122"/>
                <a:ea typeface="楷体" panose="02010609060101010101" pitchFamily="49" charset="-122"/>
              </a:rPr>
              <a:t> </a:t>
            </a:r>
            <a:r>
              <a:rPr lang="zh-CN" altLang="en-US" sz="2000" dirty="0">
                <a:solidFill>
                  <a:schemeClr val="tx2"/>
                </a:solidFill>
                <a:latin typeface="宋体" panose="02010600030101010101" pitchFamily="2" charset="-122"/>
                <a:ea typeface="楷体" panose="02010609060101010101" pitchFamily="49" charset="-122"/>
              </a:rPr>
              <a:t> </a:t>
            </a:r>
            <a:r>
              <a:rPr lang="en-US" altLang="zh-CN" sz="2000" dirty="0">
                <a:solidFill>
                  <a:schemeClr val="tx2"/>
                </a:solidFill>
                <a:latin typeface="宋体" panose="02010600030101010101" pitchFamily="2" charset="-122"/>
                <a:ea typeface="楷体" panose="02010609060101010101" pitchFamily="49" charset="-122"/>
              </a:rPr>
              <a:t> </a:t>
            </a:r>
            <a:r>
              <a:rPr lang="en-US" altLang="zh-CN" sz="2000" dirty="0" err="1">
                <a:solidFill>
                  <a:schemeClr val="tx2"/>
                </a:solidFill>
                <a:ea typeface="楷体" panose="02010609060101010101" pitchFamily="49" charset="-122"/>
              </a:rPr>
              <a:t>64k</a:t>
            </a:r>
            <a:r>
              <a:rPr lang="en-US" altLang="zh-CN" sz="2000" dirty="0">
                <a:solidFill>
                  <a:schemeClr val="tx2"/>
                </a:solidFill>
                <a:ea typeface="楷体" panose="02010609060101010101" pitchFamily="49" charset="-122"/>
              </a:rPr>
              <a:t>        </a:t>
            </a:r>
            <a:r>
              <a:rPr lang="en-US" altLang="zh-CN" sz="2000" dirty="0" err="1">
                <a:solidFill>
                  <a:schemeClr val="tx2"/>
                </a:solidFill>
                <a:ea typeface="楷体" panose="02010609060101010101" pitchFamily="49" charset="-122"/>
              </a:rPr>
              <a:t>52k</a:t>
            </a:r>
            <a:r>
              <a:rPr lang="en-US" altLang="zh-CN" sz="2000" dirty="0">
                <a:solidFill>
                  <a:schemeClr val="tx2"/>
                </a:solidFill>
                <a:ea typeface="楷体" panose="02010609060101010101" pitchFamily="49" charset="-122"/>
              </a:rPr>
              <a:t> </a:t>
            </a:r>
            <a:endParaRPr lang="en-US" altLang="zh-CN" sz="2000" dirty="0">
              <a:solidFill>
                <a:schemeClr val="tx2"/>
              </a:solidFill>
              <a:ea typeface="楷体" panose="02010609060101010101" pitchFamily="49" charset="-122"/>
            </a:endParaRPr>
          </a:p>
          <a:p>
            <a:pPr algn="l">
              <a:spcBef>
                <a:spcPct val="20000"/>
              </a:spcBef>
              <a:buClr>
                <a:schemeClr val="hlink"/>
              </a:buClr>
              <a:buSzPct val="75000"/>
              <a:buFont typeface="Wingdings" panose="05000000000000000000" pitchFamily="2" charset="2"/>
              <a:buNone/>
            </a:pPr>
            <a:r>
              <a:rPr lang="en-US" altLang="zh-CN" sz="2000" dirty="0">
                <a:solidFill>
                  <a:schemeClr val="tx2"/>
                </a:solidFill>
                <a:ea typeface="楷体" panose="02010609060101010101" pitchFamily="49" charset="-122"/>
              </a:rPr>
              <a:t>  4              </a:t>
            </a:r>
            <a:r>
              <a:rPr lang="en-US" altLang="zh-CN" sz="2000" dirty="0" err="1">
                <a:solidFill>
                  <a:schemeClr val="tx2"/>
                </a:solidFill>
                <a:ea typeface="楷体" panose="02010609060101010101" pitchFamily="49" charset="-122"/>
              </a:rPr>
              <a:t>96K</a:t>
            </a:r>
            <a:r>
              <a:rPr lang="en-US" altLang="zh-CN" sz="2000" dirty="0">
                <a:solidFill>
                  <a:schemeClr val="tx2"/>
                </a:solidFill>
                <a:ea typeface="楷体" panose="02010609060101010101" pitchFamily="49" charset="-122"/>
              </a:rPr>
              <a:t>      </a:t>
            </a:r>
            <a:r>
              <a:rPr lang="en-US" altLang="zh-CN" sz="2000" dirty="0" err="1">
                <a:solidFill>
                  <a:schemeClr val="tx2"/>
                </a:solidFill>
                <a:ea typeface="楷体" panose="02010609060101010101" pitchFamily="49" charset="-122"/>
              </a:rPr>
              <a:t>164K</a:t>
            </a:r>
            <a:r>
              <a:rPr lang="en-US" altLang="zh-CN" sz="2000" dirty="0">
                <a:solidFill>
                  <a:schemeClr val="tx2"/>
                </a:solidFill>
                <a:ea typeface="楷体" panose="02010609060101010101" pitchFamily="49" charset="-122"/>
              </a:rPr>
              <a:t>  </a:t>
            </a:r>
            <a:endParaRPr lang="en-US" altLang="zh-CN" sz="2000" dirty="0">
              <a:solidFill>
                <a:schemeClr val="tx2"/>
              </a:solidFill>
              <a:ea typeface="楷体" panose="02010609060101010101" pitchFamily="49" charset="-122"/>
            </a:endParaRPr>
          </a:p>
          <a:p>
            <a:pPr algn="l">
              <a:spcBef>
                <a:spcPct val="20000"/>
              </a:spcBef>
              <a:buClr>
                <a:schemeClr val="hlink"/>
              </a:buClr>
              <a:buSzPct val="75000"/>
              <a:buFont typeface="Wingdings" panose="05000000000000000000" pitchFamily="2" charset="2"/>
              <a:buNone/>
            </a:pPr>
            <a:r>
              <a:rPr lang="zh-CN" altLang="en-US" sz="2000" dirty="0">
                <a:ea typeface="楷体" panose="02010609060101010101" pitchFamily="49" charset="-122"/>
              </a:rPr>
              <a:t>        </a:t>
            </a:r>
            <a:r>
              <a:rPr lang="zh-CN" altLang="en-US" sz="2000" dirty="0">
                <a:solidFill>
                  <a:schemeClr val="tx2"/>
                </a:solidFill>
                <a:ea typeface="楷体" panose="02010609060101010101" pitchFamily="49" charset="-122"/>
              </a:rPr>
              <a:t>（</a:t>
            </a:r>
            <a:r>
              <a:rPr lang="en-US" altLang="zh-CN" sz="2000" dirty="0">
                <a:solidFill>
                  <a:schemeClr val="tx2"/>
                </a:solidFill>
                <a:ea typeface="楷体" panose="02010609060101010101" pitchFamily="49" charset="-122"/>
              </a:rPr>
              <a:t>C）</a:t>
            </a:r>
            <a:r>
              <a:rPr lang="zh-CN" altLang="en-US" sz="2000" dirty="0">
                <a:solidFill>
                  <a:schemeClr val="tx2"/>
                </a:solidFill>
                <a:ea typeface="楷体" panose="02010609060101010101" pitchFamily="49" charset="-122"/>
              </a:rPr>
              <a:t>已占分区表</a:t>
            </a:r>
            <a:endParaRPr lang="zh-CN" altLang="en-US" sz="2000" dirty="0">
              <a:solidFill>
                <a:schemeClr val="tx2"/>
              </a:solidFill>
              <a:ea typeface="楷体" panose="02010609060101010101" pitchFamily="49" charset="-122"/>
            </a:endParaRPr>
          </a:p>
        </p:txBody>
      </p:sp>
      <p:sp>
        <p:nvSpPr>
          <p:cNvPr id="30724" name="Rectangle 4"/>
          <p:cNvSpPr>
            <a:spLocks noChangeArrowheads="1"/>
          </p:cNvSpPr>
          <p:nvPr/>
        </p:nvSpPr>
        <p:spPr bwMode="auto">
          <a:xfrm>
            <a:off x="107950" y="620395"/>
            <a:ext cx="6426200" cy="114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1629" tIns="40814" rIns="81629" bIns="4081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35305">
              <a:lnSpc>
                <a:spcPts val="3900"/>
              </a:lnSpc>
              <a:spcBef>
                <a:spcPct val="20000"/>
              </a:spcBef>
            </a:pPr>
            <a:r>
              <a:rPr lang="zh-CN" altLang="en-US" sz="2100" dirty="0">
                <a:latin typeface="宋体" panose="02010600030101010101" pitchFamily="2" charset="-122"/>
                <a:cs typeface="宋体" panose="02010600030101010101" pitchFamily="2" charset="-122"/>
              </a:rPr>
              <a:t>（</a:t>
            </a:r>
            <a:r>
              <a:rPr lang="en-US" altLang="zh-CN" sz="2100" dirty="0">
                <a:latin typeface="宋体" panose="02010600030101010101" pitchFamily="2" charset="-122"/>
                <a:cs typeface="宋体" panose="02010600030101010101" pitchFamily="2" charset="-122"/>
              </a:rPr>
              <a:t>2</a:t>
            </a:r>
            <a:r>
              <a:rPr lang="zh-CN" altLang="en-US" sz="2100" dirty="0">
                <a:latin typeface="宋体" panose="02010600030101010101" pitchFamily="2" charset="-122"/>
                <a:cs typeface="宋体" panose="02010600030101010101" pitchFamily="2" charset="-122"/>
              </a:rPr>
              <a:t>）已占分区说明表</a:t>
            </a:r>
            <a:endParaRPr lang="zh-CN" altLang="en-US" sz="2100" dirty="0">
              <a:latin typeface="宋体" panose="02010600030101010101" pitchFamily="2" charset="-122"/>
              <a:cs typeface="宋体" panose="02010600030101010101" pitchFamily="2" charset="-122"/>
            </a:endParaRPr>
          </a:p>
          <a:p>
            <a:pPr marL="535305">
              <a:lnSpc>
                <a:spcPts val="3900"/>
              </a:lnSpc>
              <a:spcBef>
                <a:spcPct val="20000"/>
              </a:spcBef>
            </a:pPr>
            <a:r>
              <a:rPr lang="zh-CN" altLang="en-US" sz="2100" dirty="0">
                <a:latin typeface="宋体" panose="02010600030101010101" pitchFamily="2" charset="-122"/>
                <a:cs typeface="宋体" panose="02010600030101010101" pitchFamily="2" charset="-122"/>
              </a:rPr>
              <a:t>       结构：作业号；起始地址；大小</a:t>
            </a:r>
            <a:endParaRPr lang="zh-CN" altLang="en-US" sz="2100" dirty="0">
              <a:latin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idx="1"/>
          </p:nvPr>
        </p:nvSpPr>
        <p:spPr>
          <a:xfrm>
            <a:off x="179705" y="627380"/>
            <a:ext cx="8793480" cy="2800985"/>
          </a:xfrm>
        </p:spPr>
        <p:txBody>
          <a:bodyPr wrap="square" lIns="91440" tIns="45720" rIns="91440" bIns="45720" anchor="t" anchorCtr="0"/>
          <a:p>
            <a:pPr eaLnBrk="1" hangingPunct="1"/>
            <a:r>
              <a:rPr lang="zh-CN" altLang="en-US" dirty="0"/>
              <a:t>分区分配算法：</a:t>
            </a:r>
            <a:endParaRPr lang="zh-CN" altLang="en-US" dirty="0"/>
          </a:p>
          <a:p>
            <a:pPr lvl="1" eaLnBrk="1" hangingPunct="1"/>
            <a:r>
              <a:rPr lang="zh-CN" altLang="en-US" dirty="0"/>
              <a:t>某个新作业装入内存，需寻找一个空闲分区，其大小需大于或等于进程的要求。</a:t>
            </a:r>
            <a:endParaRPr lang="zh-CN" altLang="en-US" dirty="0"/>
          </a:p>
          <a:p>
            <a:pPr lvl="1" eaLnBrk="1" hangingPunct="1"/>
            <a:r>
              <a:rPr lang="zh-CN" altLang="en-US" dirty="0"/>
              <a:t>若是大于要求，则将该分区分割成两个分区，其中一个分区为要求的大小并标记为</a:t>
            </a:r>
            <a:r>
              <a:rPr lang="zh-CN" altLang="en-US" dirty="0">
                <a:latin typeface="Arial" panose="020B0604020202020204" pitchFamily="34" charset="0"/>
              </a:rPr>
              <a:t>“</a:t>
            </a:r>
            <a:r>
              <a:rPr lang="zh-CN" altLang="en-US" dirty="0"/>
              <a:t>占用</a:t>
            </a:r>
            <a:r>
              <a:rPr lang="zh-CN" altLang="en-US" dirty="0">
                <a:latin typeface="Arial" panose="020B0604020202020204" pitchFamily="34" charset="0"/>
              </a:rPr>
              <a:t>”</a:t>
            </a:r>
            <a:r>
              <a:rPr lang="zh-CN" altLang="en-US" dirty="0"/>
              <a:t>，而另一个分区为余下部分并标记为</a:t>
            </a:r>
            <a:r>
              <a:rPr lang="zh-CN" altLang="en-US" dirty="0">
                <a:latin typeface="Arial" panose="020B0604020202020204" pitchFamily="34" charset="0"/>
              </a:rPr>
              <a:t>“</a:t>
            </a:r>
            <a:r>
              <a:rPr lang="zh-CN" altLang="en-US" dirty="0"/>
              <a:t>空闲</a:t>
            </a:r>
            <a:r>
              <a:rPr lang="zh-CN" altLang="en-US" dirty="0">
                <a:latin typeface="Arial" panose="020B0604020202020204" pitchFamily="34" charset="0"/>
              </a:rPr>
              <a:t>”</a:t>
            </a:r>
            <a:r>
              <a:rPr lang="zh-CN" altLang="en-US" dirty="0"/>
              <a:t>。</a:t>
            </a:r>
            <a:endParaRPr lang="zh-CN" altLang="en-US" dirty="0"/>
          </a:p>
        </p:txBody>
      </p:sp>
      <p:sp>
        <p:nvSpPr>
          <p:cNvPr id="3584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4.3.3 </a:t>
            </a:r>
            <a:r>
              <a:rPr lang="zh-CN" altLang="en-US" b="1" dirty="0">
                <a:latin typeface="宋体" panose="02010600030101010101" pitchFamily="2" charset="-122"/>
                <a:ea typeface="宋体" panose="02010600030101010101" pitchFamily="2" charset="-122"/>
              </a:rPr>
              <a:t>动态分区分配(</a:t>
            </a:r>
            <a:r>
              <a:rPr lang="en-US" altLang="zh-CN" b="1" dirty="0">
                <a:latin typeface="宋体" panose="02010600030101010101" pitchFamily="2" charset="-122"/>
                <a:ea typeface="宋体" panose="02010600030101010101" pitchFamily="2" charset="-122"/>
              </a:rPr>
              <a:t>dynamic partitioning)</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4.3.3 </a:t>
            </a:r>
            <a:r>
              <a:rPr lang="zh-CN" altLang="en-US" b="1" dirty="0">
                <a:latin typeface="宋体" panose="02010600030101010101" pitchFamily="2" charset="-122"/>
                <a:ea typeface="宋体" panose="02010600030101010101" pitchFamily="2" charset="-122"/>
              </a:rPr>
              <a:t>动态分区分配(</a:t>
            </a:r>
            <a:r>
              <a:rPr lang="en-US" altLang="zh-CN" b="1" dirty="0">
                <a:latin typeface="宋体" panose="02010600030101010101" pitchFamily="2" charset="-122"/>
                <a:ea typeface="宋体" panose="02010600030101010101" pitchFamily="2" charset="-122"/>
              </a:rPr>
              <a:t>dynamic partitioning)</a:t>
            </a:r>
            <a:endParaRPr lang="zh-CN" altLang="en-US" b="1" dirty="0">
              <a:latin typeface="宋体" panose="02010600030101010101" pitchFamily="2" charset="-122"/>
              <a:ea typeface="宋体" panose="02010600030101010101" pitchFamily="2" charset="-122"/>
            </a:endParaRPr>
          </a:p>
        </p:txBody>
      </p:sp>
      <p:pic>
        <p:nvPicPr>
          <p:cNvPr id="722948" name="Picture 4" descr="I6D8$6Q~]U`9VAGB[G8@G6Q"/>
          <p:cNvPicPr>
            <a:picLocks noChangeAspect="1"/>
          </p:cNvPicPr>
          <p:nvPr/>
        </p:nvPicPr>
        <p:blipFill>
          <a:blip r:embed="rId1"/>
          <a:stretch>
            <a:fillRect/>
          </a:stretch>
        </p:blipFill>
        <p:spPr>
          <a:xfrm>
            <a:off x="827088" y="1916113"/>
            <a:ext cx="7489825" cy="4511675"/>
          </a:xfrm>
          <a:prstGeom prst="rect">
            <a:avLst/>
          </a:prstGeom>
          <a:noFill/>
          <a:ln w="9525">
            <a:noFill/>
          </a:ln>
        </p:spPr>
      </p:pic>
      <p:sp>
        <p:nvSpPr>
          <p:cNvPr id="722946" name="Rectangle 2"/>
          <p:cNvSpPr>
            <a:spLocks noGrp="1"/>
          </p:cNvSpPr>
          <p:nvPr>
            <p:ph idx="1"/>
          </p:nvPr>
        </p:nvSpPr>
        <p:spPr>
          <a:xfrm>
            <a:off x="323850" y="549275"/>
            <a:ext cx="8134350" cy="5394325"/>
          </a:xfrm>
        </p:spPr>
        <p:txBody>
          <a:bodyPr wrap="square" lIns="91440" tIns="45720" rIns="91440" bIns="45720" anchor="t" anchorCtr="0"/>
          <a:p>
            <a:pPr eaLnBrk="1" hangingPunct="1">
              <a:buNone/>
            </a:pPr>
            <a:r>
              <a:rPr lang="zh-CN" altLang="en-US" sz="2400" dirty="0"/>
              <a:t>（</a:t>
            </a:r>
            <a:r>
              <a:rPr lang="en-US" altLang="zh-CN" sz="2400" dirty="0"/>
              <a:t>1</a:t>
            </a:r>
            <a:r>
              <a:rPr lang="zh-CN" altLang="en-US" sz="2400" dirty="0"/>
              <a:t>）首次适应算法(</a:t>
            </a:r>
            <a:r>
              <a:rPr lang="en-US" altLang="zh-CN" sz="2400" dirty="0"/>
              <a:t>first-fit)</a:t>
            </a:r>
            <a:endParaRPr lang="en-US" altLang="zh-CN" sz="2400" dirty="0"/>
          </a:p>
          <a:p>
            <a:pPr lvl="1" eaLnBrk="1" hangingPunct="1"/>
            <a:r>
              <a:rPr lang="zh-CN" altLang="en-US" dirty="0"/>
              <a:t>按分区的先后次序，从头查找，找到符合要求的第一个分区。</a:t>
            </a:r>
            <a:endParaRPr lang="zh-CN" altLang="en-US" dirty="0"/>
          </a:p>
          <a:p>
            <a:pPr lvl="1" eaLnBrk="1" hangingPunct="1"/>
            <a:r>
              <a:rPr lang="zh-CN" altLang="en-US" dirty="0"/>
              <a:t>该算法的分配和释放的时间性能较好，较大的空闲分区可以被保留在内存高端。</a:t>
            </a:r>
            <a:endParaRPr lang="zh-CN" altLang="en-US" dirty="0"/>
          </a:p>
          <a:p>
            <a:pPr lvl="1" eaLnBrk="1" hangingPunct="1"/>
            <a:r>
              <a:rPr lang="zh-CN" altLang="en-US" dirty="0"/>
              <a:t>但随着低端分区不断划分而产生较多小分区，每次分配时查找时间开销会增大。</a:t>
            </a:r>
            <a:endParaRPr lang="zh-CN" alt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2946">
                                            <p:txEl>
                                              <p:charRg st="49" end="85"/>
                                            </p:txEl>
                                          </p:spTgt>
                                        </p:tgtEl>
                                        <p:attrNameLst>
                                          <p:attrName>style.visibility</p:attrName>
                                        </p:attrNameLst>
                                      </p:cBhvr>
                                      <p:to>
                                        <p:strVal val="visible"/>
                                      </p:to>
                                    </p:set>
                                    <p:animEffect transition="in" filter="blinds(horizontal)">
                                      <p:cBhvr>
                                        <p:cTn id="7" dur="500"/>
                                        <p:tgtEl>
                                          <p:spTgt spid="722946">
                                            <p:txEl>
                                              <p:charRg st="49" end="8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2946">
                                            <p:txEl>
                                              <p:charRg st="85" end="121"/>
                                            </p:txEl>
                                          </p:spTgt>
                                        </p:tgtEl>
                                        <p:attrNameLst>
                                          <p:attrName>style.visibility</p:attrName>
                                        </p:attrNameLst>
                                      </p:cBhvr>
                                      <p:to>
                                        <p:strVal val="visible"/>
                                      </p:to>
                                    </p:set>
                                    <p:animEffect transition="in" filter="blinds(horizontal)">
                                      <p:cBhvr>
                                        <p:cTn id="10" dur="500"/>
                                        <p:tgtEl>
                                          <p:spTgt spid="722946">
                                            <p:txEl>
                                              <p:charRg st="85" end="121"/>
                                            </p:txEl>
                                          </p:spTgt>
                                        </p:tgtEl>
                                      </p:cBhvr>
                                    </p:animEffect>
                                  </p:childTnLst>
                                </p:cTn>
                              </p:par>
                              <p:par>
                                <p:cTn id="11" presetID="3" presetClass="exit" presetSubtype="10" fill="hold" nodeType="withEffect">
                                  <p:stCondLst>
                                    <p:cond delay="0"/>
                                  </p:stCondLst>
                                  <p:childTnLst>
                                    <p:animEffect transition="out" filter="blinds(horizontal)">
                                      <p:cBhvr>
                                        <p:cTn id="12" dur="500"/>
                                        <p:tgtEl>
                                          <p:spTgt spid="722948"/>
                                        </p:tgtEl>
                                      </p:cBhvr>
                                    </p:animEffect>
                                    <p:set>
                                      <p:cBhvr>
                                        <p:cTn id="13" dur="1" fill="hold">
                                          <p:stCondLst>
                                            <p:cond delay="499"/>
                                          </p:stCondLst>
                                        </p:cTn>
                                        <p:tgtEl>
                                          <p:spTgt spid="7229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4.3.3 </a:t>
            </a:r>
            <a:r>
              <a:rPr lang="zh-CN" altLang="en-US" b="1" dirty="0">
                <a:latin typeface="宋体" panose="02010600030101010101" pitchFamily="2" charset="-122"/>
                <a:ea typeface="宋体" panose="02010600030101010101" pitchFamily="2" charset="-122"/>
              </a:rPr>
              <a:t>动态分区分配(</a:t>
            </a:r>
            <a:r>
              <a:rPr lang="en-US" altLang="zh-CN" b="1" dirty="0">
                <a:latin typeface="宋体" panose="02010600030101010101" pitchFamily="2" charset="-122"/>
                <a:ea typeface="宋体" panose="02010600030101010101" pitchFamily="2" charset="-122"/>
              </a:rPr>
              <a:t>dynamic partitioning)</a:t>
            </a:r>
            <a:endParaRPr lang="zh-CN" altLang="en-US" b="1" dirty="0">
              <a:latin typeface="宋体" panose="02010600030101010101" pitchFamily="2" charset="-122"/>
              <a:ea typeface="宋体" panose="02010600030101010101" pitchFamily="2" charset="-122"/>
            </a:endParaRPr>
          </a:p>
        </p:txBody>
      </p:sp>
      <p:sp>
        <p:nvSpPr>
          <p:cNvPr id="37890" name="Rectangle 2"/>
          <p:cNvSpPr>
            <a:spLocks noGrp="1"/>
          </p:cNvSpPr>
          <p:nvPr>
            <p:ph idx="1"/>
          </p:nvPr>
        </p:nvSpPr>
        <p:spPr>
          <a:xfrm>
            <a:off x="179705" y="549275"/>
            <a:ext cx="8663940" cy="5394325"/>
          </a:xfrm>
        </p:spPr>
        <p:txBody>
          <a:bodyPr wrap="square" lIns="91440" tIns="45720" rIns="91440" bIns="45720" anchor="t" anchorCtr="0"/>
          <a:p>
            <a:pPr eaLnBrk="1" hangingPunct="1">
              <a:lnSpc>
                <a:spcPct val="90000"/>
              </a:lnSpc>
              <a:buNone/>
            </a:pPr>
            <a:r>
              <a:rPr lang="zh-CN" altLang="en-US" dirty="0"/>
              <a:t>（</a:t>
            </a:r>
            <a:r>
              <a:rPr lang="en-US" altLang="zh-CN" dirty="0"/>
              <a:t>2</a:t>
            </a:r>
            <a:r>
              <a:rPr lang="zh-CN" altLang="en-US" dirty="0"/>
              <a:t>）循环首次适应算法（下次适应法</a:t>
            </a:r>
            <a:r>
              <a:rPr lang="en-US" altLang="zh-CN" dirty="0"/>
              <a:t>next-fit)</a:t>
            </a:r>
            <a:endParaRPr lang="en-US" altLang="zh-CN" dirty="0"/>
          </a:p>
          <a:p>
            <a:pPr lvl="1" eaLnBrk="1" hangingPunct="1">
              <a:lnSpc>
                <a:spcPct val="90000"/>
              </a:lnSpc>
            </a:pPr>
            <a:r>
              <a:rPr lang="zh-CN" altLang="en-US" dirty="0"/>
              <a:t>按分区的先后次序，从上次分配的分区的下一个位置开始查找（到最后一个分区时再回到开头），找到符合要求的第一个分区。</a:t>
            </a:r>
            <a:endParaRPr lang="zh-CN" altLang="en-US" dirty="0"/>
          </a:p>
          <a:p>
            <a:pPr lvl="1" eaLnBrk="1" hangingPunct="1">
              <a:lnSpc>
                <a:spcPct val="90000"/>
              </a:lnSpc>
            </a:pPr>
            <a:r>
              <a:rPr lang="zh-CN" altLang="en-US" dirty="0"/>
              <a:t>实现算法，要设置起始查询指针。</a:t>
            </a:r>
            <a:endParaRPr lang="zh-CN" altLang="en-US" dirty="0"/>
          </a:p>
          <a:p>
            <a:pPr lvl="1" eaLnBrk="1" hangingPunct="1">
              <a:lnSpc>
                <a:spcPct val="90000"/>
              </a:lnSpc>
            </a:pPr>
            <a:r>
              <a:rPr lang="zh-CN" altLang="en-US" dirty="0"/>
              <a:t>该算法的分配和释放的时间性能较好，使空闲分区分布得更均匀，但较大的空闲分区不易保留。</a:t>
            </a:r>
            <a:endParaRPr lang="zh-CN" altLang="en-US" dirty="0"/>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4.3.3 </a:t>
            </a:r>
            <a:r>
              <a:rPr lang="zh-CN" altLang="en-US" b="1" dirty="0">
                <a:latin typeface="宋体" panose="02010600030101010101" pitchFamily="2" charset="-122"/>
                <a:ea typeface="宋体" panose="02010600030101010101" pitchFamily="2" charset="-122"/>
              </a:rPr>
              <a:t>动态分区分配(</a:t>
            </a:r>
            <a:r>
              <a:rPr lang="en-US" altLang="zh-CN" b="1" dirty="0">
                <a:latin typeface="宋体" panose="02010600030101010101" pitchFamily="2" charset="-122"/>
                <a:ea typeface="宋体" panose="02010600030101010101" pitchFamily="2" charset="-122"/>
              </a:rPr>
              <a:t>dynamic partitioning)</a:t>
            </a:r>
            <a:endParaRPr lang="zh-CN" altLang="en-US" b="1" dirty="0">
              <a:latin typeface="宋体" panose="02010600030101010101" pitchFamily="2" charset="-122"/>
              <a:ea typeface="宋体" panose="02010600030101010101" pitchFamily="2" charset="-122"/>
            </a:endParaRPr>
          </a:p>
        </p:txBody>
      </p:sp>
      <p:pic>
        <p:nvPicPr>
          <p:cNvPr id="724996" name="Picture 4" descr="O~BJ[Y9`7{LUJ]$BKKI}4%C"/>
          <p:cNvPicPr>
            <a:picLocks noChangeAspect="1"/>
          </p:cNvPicPr>
          <p:nvPr/>
        </p:nvPicPr>
        <p:blipFill>
          <a:blip r:embed="rId1"/>
          <a:stretch>
            <a:fillRect/>
          </a:stretch>
        </p:blipFill>
        <p:spPr>
          <a:xfrm>
            <a:off x="827088" y="2492375"/>
            <a:ext cx="7346950" cy="3933825"/>
          </a:xfrm>
          <a:prstGeom prst="rect">
            <a:avLst/>
          </a:prstGeom>
          <a:noFill/>
          <a:ln w="9525">
            <a:noFill/>
          </a:ln>
        </p:spPr>
      </p:pic>
      <p:sp>
        <p:nvSpPr>
          <p:cNvPr id="724994" name="Rectangle 2"/>
          <p:cNvSpPr>
            <a:spLocks noGrp="1"/>
          </p:cNvSpPr>
          <p:nvPr>
            <p:ph idx="1"/>
          </p:nvPr>
        </p:nvSpPr>
        <p:spPr>
          <a:xfrm>
            <a:off x="179388" y="620395"/>
            <a:ext cx="8278812" cy="5251450"/>
          </a:xfrm>
        </p:spPr>
        <p:txBody>
          <a:bodyPr wrap="square" lIns="91440" tIns="45720" rIns="91440" bIns="45720" anchor="t" anchorCtr="0"/>
          <a:p>
            <a:pPr eaLnBrk="1" hangingPunct="1">
              <a:buNone/>
            </a:pPr>
            <a:r>
              <a:rPr lang="zh-CN" altLang="en-US" dirty="0"/>
              <a:t>（</a:t>
            </a:r>
            <a:r>
              <a:rPr lang="en-US" altLang="zh-CN" dirty="0"/>
              <a:t>3</a:t>
            </a:r>
            <a:r>
              <a:rPr lang="zh-CN" altLang="en-US" dirty="0"/>
              <a:t>）最佳适应法(</a:t>
            </a:r>
            <a:r>
              <a:rPr lang="en-US" altLang="zh-CN" dirty="0"/>
              <a:t>best-fit)</a:t>
            </a:r>
            <a:endParaRPr lang="en-US" altLang="zh-CN" dirty="0"/>
          </a:p>
          <a:p>
            <a:pPr lvl="1" eaLnBrk="1" hangingPunct="1"/>
            <a:r>
              <a:rPr lang="zh-CN" altLang="en-US" dirty="0"/>
              <a:t>找到其大小与要求相差最小的空闲分区。</a:t>
            </a:r>
            <a:endParaRPr lang="zh-CN" altLang="en-US" dirty="0"/>
          </a:p>
          <a:p>
            <a:pPr lvl="1" eaLnBrk="1" hangingPunct="1"/>
            <a:r>
              <a:rPr lang="zh-CN" altLang="en-US" dirty="0"/>
              <a:t>为了加速寻找，该算法要求空闲分区表将空闲分区按容量由小到大排序。</a:t>
            </a:r>
            <a:endParaRPr lang="zh-CN" altLang="en-US" dirty="0"/>
          </a:p>
          <a:p>
            <a:pPr lvl="1" eaLnBrk="1" hangingPunct="1"/>
            <a:r>
              <a:rPr lang="zh-CN" altLang="en-US" dirty="0"/>
              <a:t>从个别来看，外碎片较小，但从整体来看，会形成较多外碎片。较大的空闲分区可以被保留。 </a:t>
            </a:r>
            <a:endParaRPr lang="zh-CN" alt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4994">
                                            <p:txEl>
                                              <p:charRg st="71" end="114"/>
                                            </p:txEl>
                                          </p:spTgt>
                                        </p:tgtEl>
                                        <p:attrNameLst>
                                          <p:attrName>style.visibility</p:attrName>
                                        </p:attrNameLst>
                                      </p:cBhvr>
                                      <p:to>
                                        <p:strVal val="visible"/>
                                      </p:to>
                                    </p:set>
                                    <p:animEffect transition="in" filter="blinds(horizontal)">
                                      <p:cBhvr>
                                        <p:cTn id="7" dur="500"/>
                                        <p:tgtEl>
                                          <p:spTgt spid="724994">
                                            <p:txEl>
                                              <p:charRg st="71" end="114"/>
                                            </p:txEl>
                                          </p:spTgt>
                                        </p:tgtEl>
                                      </p:cBhvr>
                                    </p:animEffect>
                                  </p:childTnLst>
                                </p:cTn>
                              </p:par>
                              <p:par>
                                <p:cTn id="8" presetID="3" presetClass="exit" presetSubtype="10" fill="hold" nodeType="withEffect">
                                  <p:stCondLst>
                                    <p:cond delay="0"/>
                                  </p:stCondLst>
                                  <p:childTnLst>
                                    <p:animEffect transition="out" filter="blinds(horizontal)">
                                      <p:cBhvr>
                                        <p:cTn id="9" dur="500"/>
                                        <p:tgtEl>
                                          <p:spTgt spid="724996"/>
                                        </p:tgtEl>
                                      </p:cBhvr>
                                    </p:animEffect>
                                    <p:set>
                                      <p:cBhvr>
                                        <p:cTn id="10" dur="1" fill="hold">
                                          <p:stCondLst>
                                            <p:cond delay="499"/>
                                          </p:stCondLst>
                                        </p:cTn>
                                        <p:tgtEl>
                                          <p:spTgt spid="7249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idx="1"/>
          </p:nvPr>
        </p:nvSpPr>
        <p:spPr>
          <a:xfrm>
            <a:off x="215900" y="549275"/>
            <a:ext cx="8820150" cy="5708650"/>
          </a:xfrm>
        </p:spPr>
        <p:txBody>
          <a:bodyPr wrap="square" lIns="91440" tIns="45720" rIns="91440" bIns="45720" anchor="t" anchorCtr="0"/>
          <a:p>
            <a:pPr eaLnBrk="1" hangingPunct="1">
              <a:buNone/>
            </a:pPr>
            <a:r>
              <a:rPr lang="zh-CN" altLang="en-US" dirty="0"/>
              <a:t>（</a:t>
            </a:r>
            <a:r>
              <a:rPr lang="en-US" altLang="zh-CN" dirty="0"/>
              <a:t>4</a:t>
            </a:r>
            <a:r>
              <a:rPr lang="zh-CN" altLang="en-US" dirty="0"/>
              <a:t>）最坏适应法(</a:t>
            </a:r>
            <a:r>
              <a:rPr lang="en-US" altLang="zh-CN" dirty="0"/>
              <a:t>worst-fit)</a:t>
            </a:r>
            <a:endParaRPr lang="en-US" altLang="zh-CN" dirty="0"/>
          </a:p>
          <a:p>
            <a:pPr lvl="1" eaLnBrk="1" hangingPunct="1"/>
            <a:r>
              <a:rPr lang="zh-CN" altLang="en-US" dirty="0"/>
              <a:t>找到最大的空闲分区。</a:t>
            </a:r>
            <a:endParaRPr lang="zh-CN" altLang="en-US" dirty="0"/>
          </a:p>
          <a:p>
            <a:pPr lvl="1" eaLnBrk="1" hangingPunct="1"/>
            <a:r>
              <a:rPr lang="zh-CN" altLang="en-US" dirty="0"/>
              <a:t>算法要求空闲分区表将空闲分区按容量由大到小排序。</a:t>
            </a:r>
            <a:endParaRPr lang="zh-CN" altLang="en-US" dirty="0"/>
          </a:p>
          <a:p>
            <a:pPr lvl="1" eaLnBrk="1" hangingPunct="1"/>
            <a:r>
              <a:rPr lang="zh-CN" altLang="en-US" dirty="0"/>
              <a:t>基本不留下小空闲分区，但较大的空闲分区不被保留。 </a:t>
            </a:r>
            <a:endParaRPr lang="zh-CN" altLang="en-US" dirty="0"/>
          </a:p>
        </p:txBody>
      </p:sp>
      <p:sp>
        <p:nvSpPr>
          <p:cNvPr id="39938"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4.3.3 </a:t>
            </a:r>
            <a:r>
              <a:rPr lang="zh-CN" altLang="en-US" b="1" dirty="0">
                <a:latin typeface="宋体" panose="02010600030101010101" pitchFamily="2" charset="-122"/>
                <a:ea typeface="宋体" panose="02010600030101010101" pitchFamily="2" charset="-122"/>
              </a:rPr>
              <a:t>动态分区分配(</a:t>
            </a:r>
            <a:r>
              <a:rPr lang="en-US" altLang="zh-CN" b="1" dirty="0">
                <a:latin typeface="宋体" panose="02010600030101010101" pitchFamily="2" charset="-122"/>
                <a:ea typeface="宋体" panose="02010600030101010101" pitchFamily="2" charset="-122"/>
              </a:rPr>
              <a:t>dynamic partitioning)</a:t>
            </a:r>
            <a:endParaRPr lang="zh-CN" altLang="en-US" b="1" dirty="0">
              <a:latin typeface="宋体" panose="02010600030101010101" pitchFamily="2" charset="-122"/>
              <a:ea typeface="宋体" panose="02010600030101010101" pitchFamily="2" charset="-122"/>
            </a:endParaRPr>
          </a:p>
        </p:txBody>
      </p:sp>
      <p:pic>
        <p:nvPicPr>
          <p:cNvPr id="39939" name="Picture 4" descr="PL2(YR33@$2GF8IZ}0U7CRR"/>
          <p:cNvPicPr>
            <a:picLocks noChangeAspect="1"/>
          </p:cNvPicPr>
          <p:nvPr/>
        </p:nvPicPr>
        <p:blipFill>
          <a:blip r:embed="rId1"/>
          <a:stretch>
            <a:fillRect/>
          </a:stretch>
        </p:blipFill>
        <p:spPr>
          <a:xfrm>
            <a:off x="827405" y="2492375"/>
            <a:ext cx="7651115" cy="4173220"/>
          </a:xfrm>
          <a:prstGeom prst="rect">
            <a:avLst/>
          </a:prstGeom>
          <a:noFill/>
          <a:ln w="9525">
            <a:noFill/>
          </a:ln>
        </p:spPr>
      </p:pic>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idx="1"/>
          </p:nvPr>
        </p:nvSpPr>
        <p:spPr>
          <a:xfrm>
            <a:off x="323850" y="549275"/>
            <a:ext cx="8280400" cy="5759450"/>
          </a:xfrm>
        </p:spPr>
        <p:txBody>
          <a:bodyPr wrap="square" lIns="91440" tIns="45720" rIns="91440" bIns="45720" anchor="t" anchorCtr="0"/>
          <a:p>
            <a:pPr eaLnBrk="1" hangingPunct="1">
              <a:lnSpc>
                <a:spcPct val="90000"/>
              </a:lnSpc>
              <a:buNone/>
            </a:pPr>
            <a:r>
              <a:rPr lang="zh-CN" altLang="en-US" sz="2400" dirty="0"/>
              <a:t>（</a:t>
            </a:r>
            <a:r>
              <a:rPr lang="en-US" altLang="zh-CN" sz="2400" dirty="0"/>
              <a:t>1</a:t>
            </a:r>
            <a:r>
              <a:rPr lang="zh-CN" altLang="en-US" sz="2400" dirty="0"/>
              <a:t>）快速适应算法</a:t>
            </a:r>
            <a:endParaRPr lang="zh-CN" altLang="en-US" sz="2400" dirty="0"/>
          </a:p>
          <a:p>
            <a:pPr lvl="1" eaLnBrk="1" hangingPunct="1">
              <a:lnSpc>
                <a:spcPct val="90000"/>
              </a:lnSpc>
            </a:pPr>
            <a:r>
              <a:rPr lang="zh-CN" altLang="en-US" dirty="0"/>
              <a:t>又称分类搜索法。</a:t>
            </a:r>
            <a:endParaRPr lang="zh-CN" altLang="en-US" dirty="0"/>
          </a:p>
          <a:p>
            <a:pPr lvl="1" eaLnBrk="1" hangingPunct="1">
              <a:lnSpc>
                <a:spcPct val="90000"/>
              </a:lnSpc>
            </a:pPr>
            <a:r>
              <a:rPr lang="zh-CN" altLang="en-US" dirty="0"/>
              <a:t>将空闲分区根据容量大小分类，每类分区容量相同。为每类分区设立一个空闲分区链表。系统中设立一张管理索引表，每个表项记录的是每类空闲分区链表的表头。</a:t>
            </a:r>
            <a:endParaRPr lang="zh-CN" altLang="en-US" dirty="0"/>
          </a:p>
          <a:p>
            <a:pPr lvl="1" eaLnBrk="1" hangingPunct="1">
              <a:lnSpc>
                <a:spcPct val="90000"/>
              </a:lnSpc>
            </a:pPr>
            <a:r>
              <a:rPr lang="zh-CN" altLang="en-US" dirty="0"/>
              <a:t>优点：</a:t>
            </a:r>
            <a:endParaRPr lang="zh-CN" altLang="en-US" dirty="0"/>
          </a:p>
          <a:p>
            <a:pPr lvl="2" eaLnBrk="1" hangingPunct="1">
              <a:lnSpc>
                <a:spcPct val="90000"/>
              </a:lnSpc>
            </a:pPr>
            <a:r>
              <a:rPr lang="zh-CN" altLang="en-US" dirty="0"/>
              <a:t>查找空闲分区效率高。</a:t>
            </a:r>
            <a:endParaRPr lang="zh-CN" altLang="en-US" dirty="0"/>
          </a:p>
          <a:p>
            <a:pPr lvl="2" eaLnBrk="1" hangingPunct="1">
              <a:lnSpc>
                <a:spcPct val="90000"/>
              </a:lnSpc>
            </a:pPr>
            <a:r>
              <a:rPr lang="zh-CN" altLang="en-US" dirty="0"/>
              <a:t>能保留大分区。</a:t>
            </a:r>
            <a:endParaRPr lang="zh-CN" altLang="en-US" dirty="0"/>
          </a:p>
          <a:p>
            <a:pPr lvl="1" eaLnBrk="1" hangingPunct="1">
              <a:lnSpc>
                <a:spcPct val="90000"/>
              </a:lnSpc>
            </a:pPr>
            <a:r>
              <a:rPr lang="zh-CN" altLang="en-US" dirty="0"/>
              <a:t>缺点：</a:t>
            </a:r>
            <a:endParaRPr lang="zh-CN" altLang="en-US" dirty="0"/>
          </a:p>
          <a:p>
            <a:pPr lvl="2" eaLnBrk="1" hangingPunct="1">
              <a:lnSpc>
                <a:spcPct val="90000"/>
              </a:lnSpc>
            </a:pPr>
            <a:r>
              <a:rPr lang="zh-CN" altLang="en-US" dirty="0"/>
              <a:t>回收分区时，系统开销大。</a:t>
            </a:r>
            <a:endParaRPr lang="zh-CN" altLang="en-US" dirty="0"/>
          </a:p>
          <a:p>
            <a:pPr lvl="2" eaLnBrk="1" hangingPunct="1">
              <a:lnSpc>
                <a:spcPct val="90000"/>
              </a:lnSpc>
            </a:pPr>
            <a:r>
              <a:rPr lang="zh-CN" altLang="en-US" dirty="0"/>
              <a:t>空闲分区划分越细，浪费则越严重。</a:t>
            </a:r>
            <a:endParaRPr lang="zh-CN" altLang="en-US" dirty="0"/>
          </a:p>
        </p:txBody>
      </p:sp>
      <p:sp>
        <p:nvSpPr>
          <p:cNvPr id="40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4.3.5 </a:t>
            </a:r>
            <a:r>
              <a:rPr lang="zh-CN" altLang="en-US" b="1" dirty="0">
                <a:latin typeface="宋体" panose="02010600030101010101" pitchFamily="2" charset="-122"/>
                <a:ea typeface="宋体" panose="02010600030101010101" pitchFamily="2" charset="-122"/>
              </a:rPr>
              <a:t>基于索引搜索的动态分区</a:t>
            </a:r>
            <a:r>
              <a:rPr lang="zh-CN" altLang="en-US" b="1" dirty="0">
                <a:latin typeface="宋体" panose="02010600030101010101" pitchFamily="2" charset="-122"/>
                <a:ea typeface="宋体" panose="02010600030101010101" pitchFamily="2" charset="-122"/>
              </a:rPr>
              <a:t>分配算法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idx="1"/>
          </p:nvPr>
        </p:nvSpPr>
        <p:spPr>
          <a:xfrm>
            <a:off x="316230" y="621030"/>
            <a:ext cx="8511540" cy="5322570"/>
          </a:xfrm>
        </p:spPr>
        <p:txBody>
          <a:bodyPr wrap="square" lIns="91440" tIns="45720" rIns="91440" bIns="45720" anchor="t" anchorCtr="0"/>
          <a:p>
            <a:pPr marL="0" indent="0" eaLnBrk="1" hangingPunct="1">
              <a:buNone/>
            </a:pPr>
            <a:r>
              <a:rPr lang="zh-CN" altLang="en-US" sz="2400" dirty="0"/>
              <a:t>（</a:t>
            </a:r>
            <a:r>
              <a:rPr lang="en-US" altLang="zh-CN" sz="2400" dirty="0"/>
              <a:t>2</a:t>
            </a:r>
            <a:r>
              <a:rPr lang="zh-CN" altLang="en-US" sz="2400" dirty="0"/>
              <a:t>）分区分配操作</a:t>
            </a:r>
            <a:r>
              <a:rPr lang="zh-CN" altLang="en-US" dirty="0"/>
              <a:t> </a:t>
            </a:r>
            <a:endParaRPr lang="zh-CN" altLang="en-US" dirty="0"/>
          </a:p>
          <a:p>
            <a:pPr lvl="1" eaLnBrk="1" hangingPunct="1"/>
            <a:r>
              <a:rPr lang="zh-CN" altLang="en-US" dirty="0">
                <a:solidFill>
                  <a:srgbClr val="FF0000"/>
                </a:solidFill>
              </a:rPr>
              <a:t>分配内存</a:t>
            </a:r>
            <a:endParaRPr lang="zh-CN" altLang="en-US" dirty="0">
              <a:solidFill>
                <a:srgbClr val="FF0000"/>
              </a:solidFill>
            </a:endParaRPr>
          </a:p>
          <a:p>
            <a:pPr lvl="2" eaLnBrk="1" hangingPunct="1"/>
            <a:r>
              <a:rPr lang="zh-CN" altLang="en-US" dirty="0"/>
              <a:t>利用某种分配算法，从空闲分区表（链）中找到所需大小的分区</a:t>
            </a:r>
            <a:endParaRPr lang="zh-CN" altLang="en-US" dirty="0"/>
          </a:p>
          <a:p>
            <a:pPr lvl="1" eaLnBrk="1" hangingPunct="1"/>
            <a:r>
              <a:rPr lang="zh-CN" altLang="en-US" dirty="0">
                <a:solidFill>
                  <a:srgbClr val="FF0000"/>
                </a:solidFill>
              </a:rPr>
              <a:t>回收内存</a:t>
            </a:r>
            <a:r>
              <a:rPr lang="zh-CN" altLang="en-US" dirty="0"/>
              <a:t>，有以下四种情况：</a:t>
            </a:r>
            <a:endParaRPr lang="zh-CN" altLang="en-US" dirty="0"/>
          </a:p>
          <a:p>
            <a:pPr lvl="2" eaLnBrk="1" hangingPunct="1"/>
            <a:r>
              <a:rPr lang="zh-CN" altLang="en-US" dirty="0"/>
              <a:t>与前一个空闲分区相邻</a:t>
            </a:r>
            <a:endParaRPr lang="zh-CN" altLang="en-US" dirty="0"/>
          </a:p>
          <a:p>
            <a:pPr lvl="2" eaLnBrk="1" hangingPunct="1"/>
            <a:r>
              <a:rPr lang="zh-CN" altLang="en-US" dirty="0"/>
              <a:t>与后一个空闲分区相邻</a:t>
            </a:r>
            <a:endParaRPr lang="zh-CN" altLang="en-US" dirty="0"/>
          </a:p>
          <a:p>
            <a:pPr lvl="2" eaLnBrk="1" hangingPunct="1"/>
            <a:r>
              <a:rPr lang="zh-CN" altLang="en-US" dirty="0"/>
              <a:t>与前、后空闲分区都相邻</a:t>
            </a:r>
            <a:endParaRPr lang="zh-CN" altLang="en-US" dirty="0"/>
          </a:p>
          <a:p>
            <a:pPr lvl="2" eaLnBrk="1" hangingPunct="1"/>
            <a:r>
              <a:rPr lang="zh-CN" altLang="en-US" dirty="0"/>
              <a:t>不与任何空闲分区相邻</a:t>
            </a:r>
            <a:endParaRPr lang="zh-CN" altLang="en-US" dirty="0"/>
          </a:p>
        </p:txBody>
      </p:sp>
      <p:sp>
        <p:nvSpPr>
          <p:cNvPr id="40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4.3.5 </a:t>
            </a:r>
            <a:r>
              <a:rPr lang="zh-CN" altLang="en-US" b="1" dirty="0">
                <a:latin typeface="宋体" panose="02010600030101010101" pitchFamily="2" charset="-122"/>
                <a:ea typeface="宋体" panose="02010600030101010101" pitchFamily="2" charset="-122"/>
              </a:rPr>
              <a:t>基于索引搜索的动态分区</a:t>
            </a:r>
            <a:r>
              <a:rPr lang="zh-CN" altLang="en-US" b="1" dirty="0">
                <a:latin typeface="宋体" panose="02010600030101010101" pitchFamily="2" charset="-122"/>
                <a:ea typeface="宋体" panose="02010600030101010101" pitchFamily="2" charset="-122"/>
              </a:rPr>
              <a:t>分配算法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Rot="1" noChangeArrowheads="1"/>
          </p:cNvSpPr>
          <p:nvPr>
            <p:ph sz="quarter" idx="10"/>
          </p:nvPr>
        </p:nvSpPr>
        <p:spPr>
          <a:xfrm>
            <a:off x="251460" y="621030"/>
            <a:ext cx="8618855" cy="4742180"/>
          </a:xfrm>
        </p:spPr>
        <p:txBody>
          <a:bodyPr>
            <a:noAutofit/>
          </a:bodyPr>
          <a:lstStyle/>
          <a:p>
            <a:pPr marL="176530" indent="0" algn="just">
              <a:lnSpc>
                <a:spcPts val="3900"/>
              </a:lnSpc>
              <a:buClrTx/>
              <a:buNone/>
            </a:pPr>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a:t>
            </a:r>
            <a:r>
              <a:rPr lang="zh-CN" altLang="en-US" sz="2400" dirty="0">
                <a:solidFill>
                  <a:schemeClr val="tx1"/>
                </a:solidFill>
              </a:rPr>
              <a:t>分区分配及回收操作</a:t>
            </a:r>
            <a:endParaRPr lang="zh-CN" altLang="en-US" sz="2400" dirty="0">
              <a:solidFill>
                <a:schemeClr val="tx1"/>
              </a:solidFill>
            </a:endParaRPr>
          </a:p>
          <a:p>
            <a:pPr marL="633730" indent="-457200" algn="just">
              <a:lnSpc>
                <a:spcPts val="3900"/>
              </a:lnSpc>
              <a:buClrTx/>
              <a:buSzPct val="80000"/>
            </a:pPr>
            <a:r>
              <a:rPr lang="zh-CN" altLang="en-US" sz="2400" dirty="0">
                <a:solidFill>
                  <a:schemeClr val="tx1"/>
                </a:solidFill>
              </a:rPr>
              <a:t>分配内存</a:t>
            </a:r>
            <a:endParaRPr lang="zh-CN" altLang="en-US" sz="2400" dirty="0">
              <a:solidFill>
                <a:schemeClr val="tx1"/>
              </a:solidFill>
            </a:endParaRPr>
          </a:p>
          <a:p>
            <a:pPr marL="176530" indent="0" algn="just">
              <a:lnSpc>
                <a:spcPts val="3900"/>
              </a:lnSpc>
              <a:buClrTx/>
              <a:buNone/>
            </a:pPr>
            <a:r>
              <a:rPr lang="zh-CN" altLang="en-US" sz="2400" dirty="0">
                <a:solidFill>
                  <a:schemeClr val="tx1"/>
                </a:solidFill>
              </a:rPr>
              <a:t>利用某种分配算法，从空闲分区链</a:t>
            </a:r>
            <a:r>
              <a:rPr lang="en-US" altLang="zh-CN" sz="2400" dirty="0">
                <a:solidFill>
                  <a:schemeClr val="tx1"/>
                </a:solidFill>
              </a:rPr>
              <a:t>(</a:t>
            </a:r>
            <a:r>
              <a:rPr lang="zh-CN" altLang="en-US" sz="2400" dirty="0">
                <a:solidFill>
                  <a:schemeClr val="tx1"/>
                </a:solidFill>
              </a:rPr>
              <a:t>表</a:t>
            </a:r>
            <a:r>
              <a:rPr lang="en-US" altLang="zh-CN" sz="2400" dirty="0">
                <a:solidFill>
                  <a:schemeClr val="tx1"/>
                </a:solidFill>
              </a:rPr>
              <a:t>)</a:t>
            </a:r>
            <a:r>
              <a:rPr lang="zh-CN" altLang="en-US" sz="2400" dirty="0">
                <a:solidFill>
                  <a:schemeClr val="tx1"/>
                </a:solidFill>
              </a:rPr>
              <a:t>中找到所需大小的分区。设请求的分区大小为</a:t>
            </a:r>
            <a:r>
              <a:rPr lang="en-US" altLang="zh-CN" sz="2400" dirty="0" err="1">
                <a:solidFill>
                  <a:schemeClr val="tx1"/>
                </a:solidFill>
              </a:rPr>
              <a:t>u.size</a:t>
            </a:r>
            <a:r>
              <a:rPr lang="zh-CN" altLang="en-US" sz="2400" dirty="0">
                <a:solidFill>
                  <a:schemeClr val="tx1"/>
                </a:solidFill>
              </a:rPr>
              <a:t>，表中每个空闲分区的大小表示为</a:t>
            </a:r>
            <a:r>
              <a:rPr lang="en-US" altLang="zh-CN" sz="2400" dirty="0" err="1">
                <a:solidFill>
                  <a:schemeClr val="tx1"/>
                </a:solidFill>
              </a:rPr>
              <a:t>m.size</a:t>
            </a:r>
            <a:r>
              <a:rPr lang="zh-CN" altLang="en-US" sz="2400" dirty="0">
                <a:solidFill>
                  <a:schemeClr val="tx1"/>
                </a:solidFill>
              </a:rPr>
              <a:t>，若</a:t>
            </a:r>
            <a:r>
              <a:rPr lang="en-US" altLang="zh-CN" sz="2400" dirty="0" err="1">
                <a:solidFill>
                  <a:schemeClr val="tx1"/>
                </a:solidFill>
              </a:rPr>
              <a:t>m.size</a:t>
            </a:r>
            <a:r>
              <a:rPr lang="en-US" altLang="zh-CN" sz="2400" dirty="0">
                <a:solidFill>
                  <a:schemeClr val="tx1"/>
                </a:solidFill>
              </a:rPr>
              <a:t>-</a:t>
            </a:r>
            <a:r>
              <a:rPr lang="en-US" altLang="zh-CN" sz="2400" dirty="0" err="1">
                <a:solidFill>
                  <a:schemeClr val="tx1"/>
                </a:solidFill>
              </a:rPr>
              <a:t>u.size</a:t>
            </a:r>
            <a:r>
              <a:rPr lang="en-US" altLang="zh-CN" sz="2400" dirty="0" err="1">
                <a:solidFill>
                  <a:schemeClr val="tx1"/>
                </a:solidFill>
                <a:sym typeface="Symbol" panose="05050102010706020507" pitchFamily="18" charset="2"/>
              </a:rPr>
              <a:t>size</a:t>
            </a:r>
            <a:r>
              <a:rPr lang="en-US" altLang="zh-CN" sz="2400" dirty="0">
                <a:solidFill>
                  <a:schemeClr val="tx1"/>
                </a:solidFill>
                <a:sym typeface="Symbol" panose="05050102010706020507" pitchFamily="18" charset="2"/>
              </a:rPr>
              <a:t>(</a:t>
            </a:r>
            <a:r>
              <a:rPr lang="zh-CN" altLang="en-US" sz="2400" dirty="0">
                <a:solidFill>
                  <a:schemeClr val="tx1"/>
                </a:solidFill>
                <a:sym typeface="Symbol" panose="05050102010706020507" pitchFamily="18" charset="2"/>
              </a:rPr>
              <a:t>规定的不再切割的分区大小</a:t>
            </a:r>
            <a:r>
              <a:rPr lang="en-US" altLang="zh-CN" sz="2400" dirty="0">
                <a:solidFill>
                  <a:schemeClr val="tx1"/>
                </a:solidFill>
                <a:sym typeface="Symbol" panose="05050102010706020507" pitchFamily="18" charset="2"/>
              </a:rPr>
              <a:t>)</a:t>
            </a:r>
            <a:r>
              <a:rPr lang="zh-CN" altLang="en-US" sz="2400" dirty="0">
                <a:solidFill>
                  <a:schemeClr val="tx1"/>
                </a:solidFill>
                <a:sym typeface="Symbol" panose="05050102010706020507" pitchFamily="18" charset="2"/>
              </a:rPr>
              <a:t>，将整个分区分配给请求者，否则从分区中按请求的大小划出一块内存空间分配出去，余下部分留在空闲链中，将分配区首址返回给调用者。</a:t>
            </a:r>
            <a:endParaRPr lang="zh-CN" altLang="en-US" sz="2400" dirty="0">
              <a:solidFill>
                <a:schemeClr val="tx1"/>
              </a:solidFill>
            </a:endParaRPr>
          </a:p>
          <a:p>
            <a:pPr marL="535305" indent="0" algn="just">
              <a:lnSpc>
                <a:spcPts val="3900"/>
              </a:lnSpc>
              <a:buClrTx/>
              <a:buNone/>
            </a:pPr>
            <a:endParaRPr lang="zh-CN" altLang="en-US" sz="2400" dirty="0">
              <a:solidFill>
                <a:schemeClr val="tx1"/>
              </a:solidFill>
              <a:sym typeface="Symbol" panose="05050102010706020507" pitchFamily="18" charset="2"/>
            </a:endParaRP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23"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985" y="765175"/>
            <a:ext cx="648017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13335"/>
            <a:ext cx="4271010" cy="460375"/>
          </a:xfrm>
          <a:prstGeom prst="rect">
            <a:avLst/>
          </a:prstGeom>
          <a:noFill/>
        </p:spPr>
        <p:txBody>
          <a:bodyPr wrap="square" rtlCol="0">
            <a:spAutoFit/>
          </a:bodyPr>
          <a:p>
            <a:r>
              <a:rPr lang="zh-CN" altLang="en-US" sz="2400"/>
              <a:t>什么是内存，有何作用？</a:t>
            </a:r>
            <a:endParaRPr lang="zh-CN" altLang="en-US" sz="2400"/>
          </a:p>
        </p:txBody>
      </p:sp>
      <p:sp>
        <p:nvSpPr>
          <p:cNvPr id="5" name="文本框 4"/>
          <p:cNvSpPr txBox="1"/>
          <p:nvPr/>
        </p:nvSpPr>
        <p:spPr>
          <a:xfrm>
            <a:off x="35560" y="692785"/>
            <a:ext cx="8930640" cy="829945"/>
          </a:xfrm>
          <a:prstGeom prst="rect">
            <a:avLst/>
          </a:prstGeom>
          <a:noFill/>
        </p:spPr>
        <p:txBody>
          <a:bodyPr wrap="square" rtlCol="0">
            <a:spAutoFit/>
          </a:bodyPr>
          <a:p>
            <a:pPr algn="just"/>
            <a:r>
              <a:rPr lang="zh-CN" altLang="en-US" sz="2400"/>
              <a:t>内存可存放数据。程序执行前需要先放到内存中才能被</a:t>
            </a:r>
            <a:r>
              <a:rPr lang="en-US" altLang="zh-CN" sz="2400"/>
              <a:t>CPU</a:t>
            </a:r>
            <a:r>
              <a:rPr lang="zh-CN" altLang="en-US" sz="2400"/>
              <a:t>处理</a:t>
            </a:r>
            <a:endParaRPr lang="zh-CN" altLang="en-US" sz="2400"/>
          </a:p>
          <a:p>
            <a:pPr algn="just"/>
            <a:r>
              <a:rPr lang="en-US" altLang="zh-CN" sz="2400"/>
              <a:t>--</a:t>
            </a:r>
            <a:r>
              <a:rPr lang="zh-CN" altLang="en-US" sz="2400"/>
              <a:t>缓冲</a:t>
            </a:r>
            <a:r>
              <a:rPr lang="en-US" altLang="zh-CN" sz="2400"/>
              <a:t>CPU</a:t>
            </a:r>
            <a:r>
              <a:rPr lang="zh-CN" altLang="en-US" sz="2400"/>
              <a:t>和硬盘之间的速度矛盾。</a:t>
            </a:r>
            <a:endParaRPr lang="zh-CN" altLang="en-US" sz="2400"/>
          </a:p>
        </p:txBody>
      </p:sp>
      <p:pic>
        <p:nvPicPr>
          <p:cNvPr id="6" name="图片 5"/>
          <p:cNvPicPr>
            <a:picLocks noChangeAspect="1"/>
          </p:cNvPicPr>
          <p:nvPr/>
        </p:nvPicPr>
        <p:blipFill>
          <a:blip r:embed="rId1"/>
          <a:srcRect l="2868" t="3844" r="6861" b="-357"/>
          <a:stretch>
            <a:fillRect/>
          </a:stretch>
        </p:blipFill>
        <p:spPr>
          <a:xfrm>
            <a:off x="395605" y="1628775"/>
            <a:ext cx="1437640" cy="1415415"/>
          </a:xfrm>
          <a:prstGeom prst="rect">
            <a:avLst/>
          </a:prstGeom>
        </p:spPr>
      </p:pic>
      <p:sp>
        <p:nvSpPr>
          <p:cNvPr id="7" name="圆角矩形标注 6"/>
          <p:cNvSpPr/>
          <p:nvPr/>
        </p:nvSpPr>
        <p:spPr>
          <a:xfrm>
            <a:off x="2339340" y="1628775"/>
            <a:ext cx="6199505" cy="936625"/>
          </a:xfrm>
          <a:prstGeom prst="wedgeRoundRectCallout">
            <a:avLst>
              <a:gd name="adj1" fmla="val -56514"/>
              <a:gd name="adj2" fmla="val -33"/>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思考：在多道程序环境下，系统中会有多个程序并发执行，</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也就是说会有多个程序的数据需要同时放到内存中。</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那么，</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如何区分各个程序的数据是放在什么</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地方的呢？</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350520" y="3363595"/>
            <a:ext cx="3088005" cy="1960245"/>
          </a:xfrm>
          <a:prstGeom prst="rect">
            <a:avLst/>
          </a:prstGeom>
        </p:spPr>
      </p:pic>
      <p:sp>
        <p:nvSpPr>
          <p:cNvPr id="9" name="矩形 8"/>
          <p:cNvSpPr/>
          <p:nvPr/>
        </p:nvSpPr>
        <p:spPr>
          <a:xfrm>
            <a:off x="4946650" y="3429000"/>
            <a:ext cx="1151890" cy="287655"/>
          </a:xfrm>
          <a:prstGeom prst="rect">
            <a:avLst/>
          </a:prstGeom>
          <a:solidFill>
            <a:schemeClr val="accent6">
              <a:lumMod val="20000"/>
              <a:lumOff val="8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4946650" y="3716655"/>
            <a:ext cx="1151890" cy="287655"/>
          </a:xfrm>
          <a:prstGeom prst="rect">
            <a:avLst/>
          </a:prstGeom>
          <a:solidFill>
            <a:schemeClr val="accent6">
              <a:lumMod val="40000"/>
              <a:lumOff val="6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4946650" y="4004310"/>
            <a:ext cx="1151890" cy="287655"/>
          </a:xfrm>
          <a:prstGeom prst="rect">
            <a:avLst/>
          </a:prstGeom>
          <a:solidFill>
            <a:schemeClr val="accent6">
              <a:lumMod val="20000"/>
              <a:lumOff val="8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4946650" y="4292600"/>
            <a:ext cx="1151890" cy="287655"/>
          </a:xfrm>
          <a:prstGeom prst="rect">
            <a:avLst/>
          </a:prstGeom>
          <a:solidFill>
            <a:schemeClr val="accent6">
              <a:lumMod val="40000"/>
              <a:lumOff val="6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4946650" y="4580890"/>
            <a:ext cx="1151890" cy="287655"/>
          </a:xfrm>
          <a:prstGeom prst="rect">
            <a:avLst/>
          </a:prstGeom>
          <a:solidFill>
            <a:schemeClr val="accent6">
              <a:lumMod val="20000"/>
              <a:lumOff val="8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a:xfrm>
            <a:off x="4946650" y="4869180"/>
            <a:ext cx="1151890" cy="287655"/>
          </a:xfrm>
          <a:prstGeom prst="rect">
            <a:avLst/>
          </a:prstGeom>
          <a:solidFill>
            <a:schemeClr val="accent6">
              <a:lumMod val="40000"/>
              <a:lumOff val="6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a:xfrm>
            <a:off x="4946650" y="5156200"/>
            <a:ext cx="1151890" cy="287655"/>
          </a:xfrm>
          <a:prstGeom prst="rect">
            <a:avLst/>
          </a:prstGeom>
          <a:solidFill>
            <a:schemeClr val="accent6">
              <a:lumMod val="20000"/>
              <a:lumOff val="8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a:xfrm>
            <a:off x="4946650" y="5445125"/>
            <a:ext cx="1151890" cy="287655"/>
          </a:xfrm>
          <a:prstGeom prst="rect">
            <a:avLst/>
          </a:prstGeom>
          <a:solidFill>
            <a:schemeClr val="accent6">
              <a:lumMod val="40000"/>
              <a:lumOff val="60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文本框 16"/>
          <p:cNvSpPr txBox="1"/>
          <p:nvPr/>
        </p:nvSpPr>
        <p:spPr>
          <a:xfrm>
            <a:off x="5189855" y="3101340"/>
            <a:ext cx="666115" cy="368300"/>
          </a:xfrm>
          <a:prstGeom prst="rect">
            <a:avLst/>
          </a:prstGeom>
          <a:noFill/>
        </p:spPr>
        <p:txBody>
          <a:bodyPr wrap="square" rtlCol="0">
            <a:spAutoFit/>
          </a:bodyPr>
          <a:p>
            <a:r>
              <a:rPr lang="zh-CN" altLang="en-US"/>
              <a:t>内存</a:t>
            </a:r>
            <a:endParaRPr lang="zh-CN" altLang="en-US"/>
          </a:p>
        </p:txBody>
      </p:sp>
      <p:sp>
        <p:nvSpPr>
          <p:cNvPr id="18" name="文本框 17"/>
          <p:cNvSpPr txBox="1"/>
          <p:nvPr/>
        </p:nvSpPr>
        <p:spPr>
          <a:xfrm>
            <a:off x="5189855" y="3388995"/>
            <a:ext cx="666115" cy="368300"/>
          </a:xfrm>
          <a:prstGeom prst="rect">
            <a:avLst/>
          </a:prstGeom>
          <a:noFill/>
        </p:spPr>
        <p:txBody>
          <a:bodyPr wrap="square" rtlCol="0">
            <a:spAutoFit/>
          </a:bodyPr>
          <a:p>
            <a:r>
              <a:rPr lang="zh-CN" altLang="en-US"/>
              <a:t>教室</a:t>
            </a:r>
            <a:endParaRPr lang="zh-CN" altLang="en-US"/>
          </a:p>
        </p:txBody>
      </p:sp>
      <p:sp>
        <p:nvSpPr>
          <p:cNvPr id="19" name="文本框 18"/>
          <p:cNvSpPr txBox="1"/>
          <p:nvPr/>
        </p:nvSpPr>
        <p:spPr>
          <a:xfrm>
            <a:off x="5189855" y="3677285"/>
            <a:ext cx="666115" cy="368300"/>
          </a:xfrm>
          <a:prstGeom prst="rect">
            <a:avLst/>
          </a:prstGeom>
          <a:noFill/>
        </p:spPr>
        <p:txBody>
          <a:bodyPr wrap="square" rtlCol="0">
            <a:spAutoFit/>
          </a:bodyPr>
          <a:p>
            <a:r>
              <a:rPr lang="zh-CN" altLang="en-US"/>
              <a:t>教室</a:t>
            </a:r>
            <a:endParaRPr lang="zh-CN" altLang="en-US"/>
          </a:p>
        </p:txBody>
      </p:sp>
      <p:sp>
        <p:nvSpPr>
          <p:cNvPr id="20" name="文本框 19"/>
          <p:cNvSpPr txBox="1"/>
          <p:nvPr/>
        </p:nvSpPr>
        <p:spPr>
          <a:xfrm>
            <a:off x="5189855" y="3964305"/>
            <a:ext cx="666115" cy="368300"/>
          </a:xfrm>
          <a:prstGeom prst="rect">
            <a:avLst/>
          </a:prstGeom>
          <a:noFill/>
        </p:spPr>
        <p:txBody>
          <a:bodyPr wrap="square" rtlCol="0">
            <a:spAutoFit/>
          </a:bodyPr>
          <a:p>
            <a:r>
              <a:rPr lang="zh-CN" altLang="en-US"/>
              <a:t>教室</a:t>
            </a:r>
            <a:endParaRPr lang="zh-CN" altLang="en-US"/>
          </a:p>
        </p:txBody>
      </p:sp>
      <p:sp>
        <p:nvSpPr>
          <p:cNvPr id="21" name="文本框 20"/>
          <p:cNvSpPr txBox="1"/>
          <p:nvPr/>
        </p:nvSpPr>
        <p:spPr>
          <a:xfrm>
            <a:off x="5189855" y="4272915"/>
            <a:ext cx="666115" cy="368300"/>
          </a:xfrm>
          <a:prstGeom prst="rect">
            <a:avLst/>
          </a:prstGeom>
          <a:noFill/>
        </p:spPr>
        <p:txBody>
          <a:bodyPr wrap="square" rtlCol="0">
            <a:spAutoFit/>
          </a:bodyPr>
          <a:p>
            <a:r>
              <a:rPr lang="zh-CN" altLang="en-US"/>
              <a:t>教室</a:t>
            </a:r>
            <a:endParaRPr lang="zh-CN" altLang="en-US"/>
          </a:p>
        </p:txBody>
      </p:sp>
      <p:sp>
        <p:nvSpPr>
          <p:cNvPr id="22" name="文本框 21"/>
          <p:cNvSpPr txBox="1"/>
          <p:nvPr/>
        </p:nvSpPr>
        <p:spPr>
          <a:xfrm>
            <a:off x="4619625" y="3359785"/>
            <a:ext cx="319405" cy="2372995"/>
          </a:xfrm>
          <a:prstGeom prst="rect">
            <a:avLst/>
          </a:prstGeom>
          <a:noFill/>
        </p:spPr>
        <p:txBody>
          <a:bodyPr wrap="square" rtlCol="0">
            <a:noAutofit/>
          </a:bodyPr>
          <a:p>
            <a:pPr>
              <a:lnSpc>
                <a:spcPts val="2300"/>
              </a:lnSpc>
            </a:pPr>
            <a:r>
              <a:rPr lang="en-US" altLang="zh-CN">
                <a:latin typeface="Times New Roman" panose="02020603050405020304" pitchFamily="18" charset="0"/>
                <a:cs typeface="Times New Roman" panose="02020603050405020304" pitchFamily="18" charset="0"/>
              </a:rPr>
              <a:t>0</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1</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2</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3</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4</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5</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6</a:t>
            </a:r>
            <a:endParaRPr lang="en-US" altLang="zh-CN">
              <a:latin typeface="Times New Roman" panose="02020603050405020304" pitchFamily="18" charset="0"/>
              <a:cs typeface="Times New Roman" panose="02020603050405020304" pitchFamily="18" charset="0"/>
            </a:endParaRPr>
          </a:p>
          <a:p>
            <a:pPr>
              <a:lnSpc>
                <a:spcPts val="2300"/>
              </a:lnSpc>
            </a:pPr>
            <a:r>
              <a:rPr lang="en-US" altLang="zh-CN">
                <a:latin typeface="Times New Roman" panose="02020603050405020304" pitchFamily="18" charset="0"/>
                <a:cs typeface="Times New Roman" panose="02020603050405020304" pitchFamily="18" charset="0"/>
              </a:rPr>
              <a:t>7</a:t>
            </a:r>
            <a:endParaRPr lang="en-US" altLang="zh-CN">
              <a:latin typeface="Times New Roman" panose="02020603050405020304" pitchFamily="18" charset="0"/>
              <a:cs typeface="Times New Roman" panose="02020603050405020304" pitchFamily="18" charset="0"/>
            </a:endParaRPr>
          </a:p>
        </p:txBody>
      </p:sp>
      <p:sp>
        <p:nvSpPr>
          <p:cNvPr id="23" name="文本框 22"/>
          <p:cNvSpPr txBox="1"/>
          <p:nvPr/>
        </p:nvSpPr>
        <p:spPr>
          <a:xfrm>
            <a:off x="4062095" y="3141345"/>
            <a:ext cx="666115" cy="368300"/>
          </a:xfrm>
          <a:prstGeom prst="rect">
            <a:avLst/>
          </a:prstGeom>
          <a:noFill/>
        </p:spPr>
        <p:txBody>
          <a:bodyPr wrap="square" rtlCol="0">
            <a:spAutoFit/>
          </a:bodyPr>
          <a:p>
            <a:r>
              <a:rPr lang="zh-CN" altLang="en-US"/>
              <a:t>地址</a:t>
            </a:r>
            <a:endParaRPr lang="zh-CN" altLang="en-US"/>
          </a:p>
        </p:txBody>
      </p:sp>
      <p:cxnSp>
        <p:nvCxnSpPr>
          <p:cNvPr id="24" name="直接箭头连接符 23"/>
          <p:cNvCxnSpPr>
            <a:stCxn id="23" idx="2"/>
            <a:endCxn id="25" idx="0"/>
          </p:cNvCxnSpPr>
          <p:nvPr/>
        </p:nvCxnSpPr>
        <p:spPr>
          <a:xfrm>
            <a:off x="4395470" y="3509645"/>
            <a:ext cx="635" cy="1863725"/>
          </a:xfrm>
          <a:prstGeom prst="straightConnector1">
            <a:avLst/>
          </a:prstGeom>
          <a:solidFill>
            <a:schemeClr val="accent1"/>
          </a:solidFill>
          <a:ln w="28575" cap="flat" cmpd="sng" algn="ctr">
            <a:solidFill>
              <a:schemeClr val="tx1"/>
            </a:solidFill>
            <a:prstDash val="solid"/>
            <a:round/>
            <a:headEnd type="none" w="med" len="med"/>
            <a:tailEnd type="arrow" w="med" len="med"/>
          </a:ln>
        </p:spPr>
      </p:cxnSp>
      <p:sp>
        <p:nvSpPr>
          <p:cNvPr id="25" name="文本框 24"/>
          <p:cNvSpPr txBox="1"/>
          <p:nvPr/>
        </p:nvSpPr>
        <p:spPr>
          <a:xfrm>
            <a:off x="4221480" y="5373370"/>
            <a:ext cx="348615" cy="275590"/>
          </a:xfrm>
          <a:prstGeom prst="rect">
            <a:avLst/>
          </a:prstGeom>
          <a:noFill/>
        </p:spPr>
        <p:txBody>
          <a:bodyPr wrap="square" rtlCol="0">
            <a:spAutoFit/>
          </a:bodyPr>
          <a:p>
            <a:r>
              <a:rPr lang="en-US" altLang="zh-CN" sz="1200"/>
              <a:t>...</a:t>
            </a:r>
            <a:endParaRPr lang="en-US" altLang="zh-CN" sz="1200"/>
          </a:p>
        </p:txBody>
      </p:sp>
      <p:sp>
        <p:nvSpPr>
          <p:cNvPr id="26" name="矩形标注 25"/>
          <p:cNvSpPr/>
          <p:nvPr/>
        </p:nvSpPr>
        <p:spPr>
          <a:xfrm>
            <a:off x="6372225" y="3429000"/>
            <a:ext cx="2301240" cy="935990"/>
          </a:xfrm>
          <a:prstGeom prst="wedgeRectCallout">
            <a:avLst>
              <a:gd name="adj1" fmla="val -59740"/>
              <a:gd name="adj2" fmla="val -33853"/>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内存中也有</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一间一间</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教室</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，每个</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教室</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就是一个</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存储单元</a:t>
            </a: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圆角矩形标注 26"/>
          <p:cNvSpPr/>
          <p:nvPr/>
        </p:nvSpPr>
        <p:spPr>
          <a:xfrm>
            <a:off x="2195830" y="2708910"/>
            <a:ext cx="2748280" cy="377190"/>
          </a:xfrm>
          <a:prstGeom prst="wedgeRoundRectCallout">
            <a:avLst>
              <a:gd name="adj1" fmla="val -60120"/>
              <a:gd name="adj2" fmla="val -5555"/>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给内存的存储单元</a:t>
            </a: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编地址</a:t>
            </a: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8" name="文本框 27"/>
          <p:cNvSpPr txBox="1"/>
          <p:nvPr/>
        </p:nvSpPr>
        <p:spPr>
          <a:xfrm>
            <a:off x="73660" y="5805170"/>
            <a:ext cx="8996680" cy="922020"/>
          </a:xfrm>
          <a:prstGeom prst="rect">
            <a:avLst/>
          </a:prstGeom>
          <a:noFill/>
        </p:spPr>
        <p:txBody>
          <a:bodyPr wrap="square" rtlCol="0">
            <a:spAutoFit/>
          </a:bodyPr>
          <a:p>
            <a:pPr algn="just"/>
            <a:r>
              <a:rPr lang="zh-CN" altLang="en-US"/>
              <a:t>内存地址从</a:t>
            </a:r>
            <a:r>
              <a:rPr lang="en-US" altLang="zh-CN"/>
              <a:t>0</a:t>
            </a:r>
            <a:r>
              <a:rPr lang="zh-CN" altLang="en-US"/>
              <a:t>开始，每个地址对应一个存储单元。如果计算机按照字节编址，则每个存储单元大小为</a:t>
            </a:r>
            <a:r>
              <a:rPr lang="en-US" altLang="zh-CN"/>
              <a:t>1</a:t>
            </a:r>
            <a:r>
              <a:rPr lang="zh-CN" altLang="en-US"/>
              <a:t>字节，即</a:t>
            </a:r>
            <a:r>
              <a:rPr lang="en-US" altLang="zh-CN"/>
              <a:t>1B</a:t>
            </a:r>
            <a:r>
              <a:rPr lang="zh-CN" altLang="en-US"/>
              <a:t>，即</a:t>
            </a:r>
            <a:r>
              <a:rPr lang="en-US" altLang="zh-CN"/>
              <a:t>8</a:t>
            </a:r>
            <a:r>
              <a:rPr lang="zh-CN" altLang="en-US"/>
              <a:t>个二进制位。如果字长为</a:t>
            </a:r>
            <a:r>
              <a:rPr lang="en-US" altLang="zh-CN"/>
              <a:t>16</a:t>
            </a:r>
            <a:r>
              <a:rPr lang="zh-CN" altLang="en-US"/>
              <a:t>位的计算机</a:t>
            </a:r>
            <a:r>
              <a:rPr lang="en-US" altLang="zh-CN"/>
              <a:t>“</a:t>
            </a:r>
            <a:r>
              <a:rPr lang="zh-CN" altLang="en-US"/>
              <a:t>按字编址</a:t>
            </a:r>
            <a:r>
              <a:rPr lang="en-US" altLang="zh-CN"/>
              <a:t>”</a:t>
            </a:r>
            <a:r>
              <a:rPr lang="zh-CN" altLang="en-US"/>
              <a:t>，则每个存储单元大小为</a:t>
            </a:r>
            <a:r>
              <a:rPr lang="en-US" altLang="zh-CN"/>
              <a:t>1</a:t>
            </a:r>
            <a:r>
              <a:rPr lang="zh-CN" altLang="en-US"/>
              <a:t>个字；每个字的大小为</a:t>
            </a:r>
            <a:r>
              <a:rPr lang="en-US" altLang="zh-CN"/>
              <a:t>16</a:t>
            </a:r>
            <a:r>
              <a:rPr lang="zh-CN" altLang="en-US"/>
              <a:t>个</a:t>
            </a:r>
            <a:r>
              <a:rPr lang="zh-CN" altLang="en-US"/>
              <a:t>二进制位。</a:t>
            </a:r>
            <a:endParaRPr lang="zh-CN"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linds(horizontal)">
                                      <p:cBhvr>
                                        <p:cTn id="42" dur="500"/>
                                        <p:tgtEl>
                                          <p:spTgt spid="1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linds(horizontal)">
                                      <p:cBhvr>
                                        <p:cTn id="54" dur="500"/>
                                        <p:tgtEl>
                                          <p:spTgt spid="22"/>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par>
                                <p:cTn id="58" presetID="3" presetClass="entr" presetSubtype="1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linds(horizontal)">
                                      <p:cBhvr>
                                        <p:cTn id="60" dur="500"/>
                                        <p:tgtEl>
                                          <p:spTgt spid="2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linds(horizontal)">
                                      <p:cBhvr>
                                        <p:cTn id="63" dur="500"/>
                                        <p:tgtEl>
                                          <p:spTgt spid="25"/>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blinds(horizontal)">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8" presetClass="entr" presetSubtype="16"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diamond(in)">
                                      <p:cBhvr>
                                        <p:cTn id="71" dur="20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p:bldP spid="18" grpId="0"/>
      <p:bldP spid="19" grpId="0"/>
      <p:bldP spid="20" grpId="0"/>
      <p:bldP spid="21" grpId="0"/>
      <p:bldP spid="22" grpId="0"/>
      <p:bldP spid="23" grpId="0"/>
      <p:bldP spid="25" grpId="0"/>
      <p:bldP spid="26" grpId="0" bldLvl="0" animBg="1"/>
      <p:bldP spid="9" grpId="1" animBg="1"/>
      <p:bldP spid="10" grpId="1" animBg="1"/>
      <p:bldP spid="11" grpId="1" animBg="1"/>
      <p:bldP spid="12" grpId="1" animBg="1"/>
      <p:bldP spid="13" grpId="1" animBg="1"/>
      <p:bldP spid="14" grpId="1" animBg="1"/>
      <p:bldP spid="15" grpId="1" animBg="1"/>
      <p:bldP spid="16" grpId="1" animBg="1"/>
      <p:bldP spid="17" grpId="1"/>
      <p:bldP spid="18" grpId="1"/>
      <p:bldP spid="19" grpId="1"/>
      <p:bldP spid="20" grpId="1"/>
      <p:bldP spid="21" grpId="1"/>
      <p:bldP spid="22" grpId="1"/>
      <p:bldP spid="23" grpId="1"/>
      <p:bldP spid="25" grpId="1"/>
      <p:bldP spid="26" grpId="1" animBg="1"/>
      <p:bldP spid="27" grpId="0" bldLvl="0" animBg="1"/>
      <p:bldP spid="27" grpId="1" animBg="1"/>
      <p:bldP spid="28" grpId="0"/>
      <p:bldP spid="2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29090" name="Group 2"/>
          <p:cNvGraphicFramePr>
            <a:graphicFrameLocks noGrp="1"/>
          </p:cNvGraphicFramePr>
          <p:nvPr/>
        </p:nvGraphicFramePr>
        <p:xfrm>
          <a:off x="1741170" y="1324928"/>
          <a:ext cx="2111375" cy="3760788"/>
        </p:xfrm>
        <a:graphic>
          <a:graphicData uri="http://schemas.openxmlformats.org/drawingml/2006/table">
            <a:tbl>
              <a:tblPr/>
              <a:tblGrid>
                <a:gridCol w="2111375"/>
              </a:tblGrid>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F1</a:t>
                      </a:r>
                      <a:endParaRPr kumimoji="0" lang="en-US" altLang="zh-CN" sz="24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75088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回收区</a:t>
                      </a: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tr>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29104" name="Group 16"/>
          <p:cNvGraphicFramePr>
            <a:graphicFrameLocks noGrp="1"/>
          </p:cNvGraphicFramePr>
          <p:nvPr/>
        </p:nvGraphicFramePr>
        <p:xfrm>
          <a:off x="4787583" y="1340803"/>
          <a:ext cx="2111375" cy="3500438"/>
        </p:xfrm>
        <a:graphic>
          <a:graphicData uri="http://schemas.openxmlformats.org/drawingml/2006/table">
            <a:tbl>
              <a:tblPr/>
              <a:tblGrid>
                <a:gridCol w="2111375"/>
              </a:tblGrid>
              <a:tr h="75230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43512">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F1</a:t>
                      </a: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5230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30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35" name="Text Box 28"/>
          <p:cNvSpPr txBox="1"/>
          <p:nvPr/>
        </p:nvSpPr>
        <p:spPr>
          <a:xfrm>
            <a:off x="395288" y="5661025"/>
            <a:ext cx="8513762" cy="549275"/>
          </a:xfrm>
          <a:prstGeom prst="rect">
            <a:avLst/>
          </a:prstGeom>
          <a:noFill/>
          <a:ln w="9525">
            <a:noFill/>
          </a:ln>
        </p:spPr>
        <p:txBody>
          <a:bodyPr wrap="none" lIns="0" tIns="0" rIns="0" bIns="0" anchor="t" anchorCtr="0">
            <a:spAutoFit/>
          </a:bodyPr>
          <a:p>
            <a:r>
              <a:rPr lang="zh-CN" altLang="en-US" sz="3600" dirty="0">
                <a:latin typeface="Verdana" panose="020B0604030504040204" pitchFamily="34" charset="0"/>
                <a:ea typeface="宋体" panose="02010600030101010101" pitchFamily="2" charset="-122"/>
              </a:rPr>
              <a:t>回收区与插入点的前一个空闲区</a:t>
            </a:r>
            <a:r>
              <a:rPr lang="en-US" altLang="zh-CN" sz="3600" dirty="0">
                <a:latin typeface="Verdana" panose="020B0604030504040204" pitchFamily="34" charset="0"/>
              </a:rPr>
              <a:t>F1</a:t>
            </a:r>
            <a:r>
              <a:rPr lang="zh-CN" altLang="en-US" sz="3600" dirty="0">
                <a:latin typeface="Verdana" panose="020B0604030504040204" pitchFamily="34" charset="0"/>
                <a:ea typeface="宋体" panose="02010600030101010101" pitchFamily="2" charset="-122"/>
              </a:rPr>
              <a:t>相邻接</a:t>
            </a:r>
            <a:r>
              <a:rPr lang="zh-CN" altLang="en-US" b="0" dirty="0">
                <a:latin typeface="Verdana" panose="020B0604030504040204" pitchFamily="34" charset="0"/>
                <a:ea typeface="宋体" panose="02010600030101010101" pitchFamily="2" charset="-122"/>
              </a:rPr>
              <a:t> </a:t>
            </a:r>
            <a:endParaRPr lang="zh-CN" altLang="en-US" b="0" dirty="0">
              <a:latin typeface="Verdana" panose="020B060403050404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9104"/>
                                        </p:tgtEl>
                                        <p:attrNameLst>
                                          <p:attrName>style.visibility</p:attrName>
                                        </p:attrNameLst>
                                      </p:cBhvr>
                                      <p:to>
                                        <p:strVal val="visible"/>
                                      </p:to>
                                    </p:set>
                                    <p:animEffect transition="in" filter="blinds(horizontal)">
                                      <p:cBhvr>
                                        <p:cTn id="7" dur="500"/>
                                        <p:tgtEl>
                                          <p:spTgt spid="729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30114" name="Group 2"/>
          <p:cNvGraphicFramePr>
            <a:graphicFrameLocks noGrp="1"/>
          </p:cNvGraphicFramePr>
          <p:nvPr/>
        </p:nvGraphicFramePr>
        <p:xfrm>
          <a:off x="1618933" y="1196658"/>
          <a:ext cx="2111375" cy="3760788"/>
        </p:xfrm>
        <a:graphic>
          <a:graphicData uri="http://schemas.openxmlformats.org/drawingml/2006/table">
            <a:tbl>
              <a:tblPr/>
              <a:tblGrid>
                <a:gridCol w="2111375"/>
              </a:tblGrid>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088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回收区</a:t>
                      </a: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tr>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F2</a:t>
                      </a: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5247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30128" name="Group 16"/>
          <p:cNvGraphicFramePr>
            <a:graphicFrameLocks noGrp="1"/>
          </p:cNvGraphicFramePr>
          <p:nvPr/>
        </p:nvGraphicFramePr>
        <p:xfrm>
          <a:off x="5147945" y="1125220"/>
          <a:ext cx="2111375" cy="3619501"/>
        </p:xfrm>
        <a:graphic>
          <a:graphicData uri="http://schemas.openxmlformats.org/drawingml/2006/table">
            <a:tbl>
              <a:tblPr/>
              <a:tblGrid>
                <a:gridCol w="2111375"/>
              </a:tblGrid>
              <a:tr h="736652">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52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7779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回收区</a:t>
                      </a: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tr>
              <a:tr h="752528">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059" name="Text Box 28"/>
          <p:cNvSpPr txBox="1"/>
          <p:nvPr/>
        </p:nvSpPr>
        <p:spPr>
          <a:xfrm>
            <a:off x="468313" y="5494338"/>
            <a:ext cx="8424862" cy="549275"/>
          </a:xfrm>
          <a:prstGeom prst="rect">
            <a:avLst/>
          </a:prstGeom>
          <a:noFill/>
          <a:ln w="9525">
            <a:noFill/>
          </a:ln>
        </p:spPr>
        <p:txBody>
          <a:bodyPr wrap="none" lIns="0" tIns="0" rIns="0" bIns="0" anchor="t" anchorCtr="0">
            <a:spAutoFit/>
          </a:bodyPr>
          <a:p>
            <a:r>
              <a:rPr lang="zh-CN" altLang="en-US" sz="3600" dirty="0">
                <a:latin typeface="Verdana" panose="020B0604030504040204" pitchFamily="34" charset="0"/>
                <a:ea typeface="宋体" panose="02010600030101010101" pitchFamily="2" charset="-122"/>
              </a:rPr>
              <a:t>回收区与插入点的后一空闲分区</a:t>
            </a:r>
            <a:r>
              <a:rPr lang="en-US" altLang="zh-CN" sz="3600" dirty="0">
                <a:latin typeface="Verdana" panose="020B0604030504040204" pitchFamily="34" charset="0"/>
              </a:rPr>
              <a:t>F2</a:t>
            </a:r>
            <a:r>
              <a:rPr lang="zh-CN" altLang="en-US" sz="3600" dirty="0">
                <a:latin typeface="Verdana" panose="020B0604030504040204" pitchFamily="34" charset="0"/>
                <a:ea typeface="宋体" panose="02010600030101010101" pitchFamily="2" charset="-122"/>
              </a:rPr>
              <a:t>相邻接</a:t>
            </a:r>
            <a:endParaRPr lang="zh-CN" altLang="en-US" sz="3600" dirty="0">
              <a:latin typeface="Verdana" panose="020B0604030504040204" pitchFamily="34"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0128"/>
                                        </p:tgtEl>
                                        <p:attrNameLst>
                                          <p:attrName>style.visibility</p:attrName>
                                        </p:attrNameLst>
                                      </p:cBhvr>
                                      <p:to>
                                        <p:strVal val="visible"/>
                                      </p:to>
                                    </p:set>
                                    <p:animEffect transition="in" filter="blinds(horizontal)">
                                      <p:cBhvr>
                                        <p:cTn id="7" dur="500"/>
                                        <p:tgtEl>
                                          <p:spTgt spid="730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31163" name="Group 27"/>
          <p:cNvGraphicFramePr>
            <a:graphicFrameLocks noGrp="1"/>
          </p:cNvGraphicFramePr>
          <p:nvPr/>
        </p:nvGraphicFramePr>
        <p:xfrm>
          <a:off x="1692593" y="1269683"/>
          <a:ext cx="2111375" cy="3752850"/>
        </p:xfrm>
        <a:graphic>
          <a:graphicData uri="http://schemas.openxmlformats.org/drawingml/2006/table">
            <a:tbl>
              <a:tblPr/>
              <a:tblGrid>
                <a:gridCol w="2111375"/>
              </a:tblGrid>
              <a:tr h="736637">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51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F1</a:t>
                      </a: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50926">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回收区</a:t>
                      </a:r>
                      <a:endParaRPr kumimoji="0" lang="zh-CN" altLang="en-US" sz="28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CC"/>
                    </a:solidFill>
                  </a:tcPr>
                </a:tc>
              </a:tr>
              <a:tr h="80471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F2</a:t>
                      </a: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08061">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31152" name="Group 16"/>
          <p:cNvGraphicFramePr>
            <a:graphicFrameLocks noGrp="1"/>
          </p:cNvGraphicFramePr>
          <p:nvPr/>
        </p:nvGraphicFramePr>
        <p:xfrm>
          <a:off x="5364480" y="1341120"/>
          <a:ext cx="2111375" cy="3609975"/>
        </p:xfrm>
        <a:graphic>
          <a:graphicData uri="http://schemas.openxmlformats.org/drawingml/2006/table">
            <a:tbl>
              <a:tblPr/>
              <a:tblGrid>
                <a:gridCol w="2111375"/>
              </a:tblGrid>
              <a:tr h="736435">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21233">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rPr>
                        <a:t>F1</a:t>
                      </a: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4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52307">
                <a:tc>
                  <a:txBody>
                    <a:bodyPr/>
                    <a:lstStyle>
                      <a:lvl1pPr>
                        <a:spcBef>
                          <a:spcPct val="20000"/>
                        </a:spcBef>
                        <a:defRPr sz="2400" b="1">
                          <a:solidFill>
                            <a:schemeClr val="tx1"/>
                          </a:solidFill>
                          <a:latin typeface="宋体" panose="02010600030101010101" pitchFamily="2" charset="-122"/>
                          <a:ea typeface="宋体" panose="02010600030101010101" pitchFamily="2" charset="-122"/>
                        </a:defRPr>
                      </a:lvl1pPr>
                      <a:lvl2pPr>
                        <a:spcBef>
                          <a:spcPct val="20000"/>
                        </a:spcBef>
                        <a:defRPr sz="2000" b="1">
                          <a:solidFill>
                            <a:schemeClr val="tx1"/>
                          </a:solidFill>
                          <a:latin typeface="宋体" panose="02010600030101010101" pitchFamily="2" charset="-122"/>
                          <a:ea typeface="宋体" panose="02010600030101010101" pitchFamily="2" charset="-122"/>
                        </a:defRPr>
                      </a:lvl2pPr>
                      <a:lvl3pPr>
                        <a:spcBef>
                          <a:spcPct val="20000"/>
                        </a:spcBef>
                        <a:defRPr sz="2000" b="1">
                          <a:solidFill>
                            <a:schemeClr val="tx1"/>
                          </a:solidFill>
                          <a:latin typeface="宋体" panose="02010600030101010101" pitchFamily="2" charset="-122"/>
                          <a:ea typeface="宋体" panose="02010600030101010101" pitchFamily="2" charset="-122"/>
                        </a:defRPr>
                      </a:lvl3pPr>
                      <a:lvl4pPr>
                        <a:spcBef>
                          <a:spcPct val="20000"/>
                        </a:spcBef>
                        <a:defRPr i="1">
                          <a:solidFill>
                            <a:schemeClr val="tx1"/>
                          </a:solidFill>
                          <a:latin typeface="Franklin Gothic Book" panose="020B0503020102020204" pitchFamily="34" charset="0"/>
                          <a:ea typeface="宋体" panose="02010600030101010101" pitchFamily="2" charset="-122"/>
                        </a:defRPr>
                      </a:lvl4pPr>
                      <a:lvl5pPr>
                        <a:spcBef>
                          <a:spcPct val="20000"/>
                        </a:spcBef>
                        <a:defRPr i="1">
                          <a:solidFill>
                            <a:schemeClr val="tx1"/>
                          </a:solidFill>
                          <a:latin typeface="Franklin Gothic Book" panose="020B0503020102020204" pitchFamily="34" charset="0"/>
                          <a:ea typeface="宋体" panose="02010600030101010101" pitchFamily="2" charset="-122"/>
                        </a:defRPr>
                      </a:lvl5pPr>
                      <a:lvl6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6pPr>
                      <a:lvl7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7pPr>
                      <a:lvl8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8pPr>
                      <a:lvl9pPr fontAlgn="base">
                        <a:spcBef>
                          <a:spcPct val="20000"/>
                        </a:spcBef>
                        <a:spcAft>
                          <a:spcPct val="0"/>
                        </a:spcAft>
                        <a:defRPr i="1">
                          <a:solidFill>
                            <a:schemeClr val="tx1"/>
                          </a:solidFill>
                          <a:latin typeface="Franklin Gothic Book" panose="020B05030201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5081" name="Text Box 26"/>
          <p:cNvSpPr txBox="1"/>
          <p:nvPr/>
        </p:nvSpPr>
        <p:spPr>
          <a:xfrm>
            <a:off x="684213" y="5589588"/>
            <a:ext cx="8262937" cy="549275"/>
          </a:xfrm>
          <a:prstGeom prst="rect">
            <a:avLst/>
          </a:prstGeom>
          <a:noFill/>
          <a:ln w="9525">
            <a:noFill/>
          </a:ln>
        </p:spPr>
        <p:txBody>
          <a:bodyPr wrap="none" lIns="0" tIns="0" rIns="0" bIns="0" anchor="t" anchorCtr="0">
            <a:spAutoFit/>
          </a:bodyPr>
          <a:p>
            <a:r>
              <a:rPr lang="zh-CN" altLang="en-US" sz="3600" dirty="0">
                <a:latin typeface="Verdana" panose="020B0604030504040204" pitchFamily="34" charset="0"/>
                <a:ea typeface="黑体" panose="02010609060101010101" pitchFamily="49" charset="-122"/>
              </a:rPr>
              <a:t>回收区同时与插入点的前后两个分区邻接</a:t>
            </a:r>
            <a:endParaRPr lang="zh-CN" altLang="en-US" sz="3600" dirty="0">
              <a:latin typeface="Verdana" panose="020B0604030504040204" pitchFamily="34" charset="0"/>
              <a:ea typeface="黑体" panose="02010609060101010101" pitchFamily="49"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1152"/>
                                        </p:tgtEl>
                                        <p:attrNameLst>
                                          <p:attrName>style.visibility</p:attrName>
                                        </p:attrNameLst>
                                      </p:cBhvr>
                                      <p:to>
                                        <p:strVal val="visible"/>
                                      </p:to>
                                    </p:set>
                                    <p:animEffect transition="in" filter="blinds(horizontal)">
                                      <p:cBhvr>
                                        <p:cTn id="7" dur="500"/>
                                        <p:tgtEl>
                                          <p:spTgt spid="73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idx="1"/>
          </p:nvPr>
        </p:nvSpPr>
        <p:spPr>
          <a:xfrm>
            <a:off x="107950" y="620713"/>
            <a:ext cx="4318000" cy="6048375"/>
          </a:xfrm>
        </p:spPr>
        <p:txBody>
          <a:bodyPr wrap="square" lIns="91440" tIns="45720" rIns="91440" bIns="45720" anchor="t" anchorCtr="0"/>
          <a:p>
            <a:pPr eaLnBrk="1" hangingPunct="1">
              <a:lnSpc>
                <a:spcPct val="90000"/>
              </a:lnSpc>
            </a:pPr>
            <a:r>
              <a:rPr lang="zh-CN" altLang="en-US" sz="2400" dirty="0"/>
              <a:t>例：某系统采用动态分区分配方式管理内存，用户区主存空间为</a:t>
            </a:r>
            <a:r>
              <a:rPr lang="en-US" altLang="zh-CN" sz="2400" dirty="0"/>
              <a:t>512k</a:t>
            </a:r>
            <a:r>
              <a:rPr lang="zh-CN" altLang="en-US" sz="2400" dirty="0"/>
              <a:t>，在内存分配时，系统优先使用空闲区低端地址。对于如下申请序列，分别画图表示使用首次适应算法和最佳适应算法进行内存分配和回收后，内存的最终映像图。</a:t>
            </a:r>
            <a:endParaRPr lang="zh-CN" altLang="en-US" sz="2400" dirty="0"/>
          </a:p>
          <a:p>
            <a:pPr eaLnBrk="1" hangingPunct="1">
              <a:lnSpc>
                <a:spcPct val="90000"/>
              </a:lnSpc>
              <a:buNone/>
            </a:pPr>
            <a:r>
              <a:rPr lang="zh-CN" altLang="en-US" sz="2400" dirty="0"/>
              <a:t>     </a:t>
            </a:r>
            <a:r>
              <a:rPr lang="en-US" altLang="zh-CN" sz="2400" dirty="0"/>
              <a:t>J1 req (300KB)</a:t>
            </a:r>
            <a:endParaRPr lang="en-US" altLang="zh-CN" sz="2400" dirty="0"/>
          </a:p>
          <a:p>
            <a:pPr eaLnBrk="1" hangingPunct="1">
              <a:lnSpc>
                <a:spcPct val="90000"/>
              </a:lnSpc>
              <a:buNone/>
            </a:pPr>
            <a:r>
              <a:rPr lang="en-US" altLang="zh-CN" sz="2400" dirty="0"/>
              <a:t>     J2 req (100KB)</a:t>
            </a:r>
            <a:endParaRPr lang="en-US" altLang="zh-CN" sz="2400" dirty="0"/>
          </a:p>
          <a:p>
            <a:pPr eaLnBrk="1" hangingPunct="1">
              <a:lnSpc>
                <a:spcPct val="90000"/>
              </a:lnSpc>
              <a:buNone/>
            </a:pPr>
            <a:r>
              <a:rPr lang="en-US" altLang="zh-CN" sz="2400" dirty="0"/>
              <a:t>     J1 release (300KB)</a:t>
            </a:r>
            <a:endParaRPr lang="en-US" altLang="zh-CN" sz="2400" dirty="0"/>
          </a:p>
          <a:p>
            <a:pPr eaLnBrk="1" hangingPunct="1">
              <a:lnSpc>
                <a:spcPct val="90000"/>
              </a:lnSpc>
              <a:buNone/>
            </a:pPr>
            <a:r>
              <a:rPr lang="en-US" altLang="zh-CN" sz="2400" dirty="0"/>
              <a:t>     J3 req (30KB)</a:t>
            </a:r>
            <a:endParaRPr lang="en-US" altLang="zh-CN" sz="2400" dirty="0"/>
          </a:p>
          <a:p>
            <a:pPr eaLnBrk="1" hangingPunct="1">
              <a:lnSpc>
                <a:spcPct val="90000"/>
              </a:lnSpc>
              <a:buNone/>
            </a:pPr>
            <a:r>
              <a:rPr lang="en-US" altLang="zh-CN" sz="2400" dirty="0"/>
              <a:t>     J4 req (40KB)</a:t>
            </a:r>
            <a:endParaRPr lang="en-US" altLang="zh-CN" sz="2400" dirty="0"/>
          </a:p>
          <a:p>
            <a:pPr eaLnBrk="1" hangingPunct="1">
              <a:lnSpc>
                <a:spcPct val="90000"/>
              </a:lnSpc>
              <a:buNone/>
            </a:pPr>
            <a:r>
              <a:rPr lang="en-US" altLang="zh-CN" sz="2400" dirty="0"/>
              <a:t>     J3 release (30KB)</a:t>
            </a:r>
            <a:endParaRPr lang="en-US" altLang="zh-CN" sz="2400" dirty="0"/>
          </a:p>
          <a:p>
            <a:pPr eaLnBrk="1" hangingPunct="1">
              <a:lnSpc>
                <a:spcPct val="90000"/>
              </a:lnSpc>
              <a:buNone/>
            </a:pPr>
            <a:r>
              <a:rPr lang="en-US" altLang="zh-CN" sz="2400" dirty="0"/>
              <a:t>     J5 req (60KB)</a:t>
            </a:r>
            <a:endParaRPr lang="en-US" altLang="zh-CN" sz="2400" dirty="0"/>
          </a:p>
        </p:txBody>
      </p:sp>
      <p:grpSp>
        <p:nvGrpSpPr>
          <p:cNvPr id="732180" name="Group 20"/>
          <p:cNvGrpSpPr/>
          <p:nvPr/>
        </p:nvGrpSpPr>
        <p:grpSpPr>
          <a:xfrm>
            <a:off x="4859338" y="908050"/>
            <a:ext cx="2882900" cy="5137150"/>
            <a:chOff x="3060" y="557"/>
            <a:chExt cx="1816" cy="3236"/>
          </a:xfrm>
        </p:grpSpPr>
        <p:sp>
          <p:nvSpPr>
            <p:cNvPr id="46083" name="Rectangle 3"/>
            <p:cNvSpPr/>
            <p:nvPr/>
          </p:nvSpPr>
          <p:spPr>
            <a:xfrm>
              <a:off x="3221" y="647"/>
              <a:ext cx="907" cy="2767"/>
            </a:xfrm>
            <a:prstGeom prst="rect">
              <a:avLst/>
            </a:prstGeom>
            <a:no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084" name="Line 4"/>
            <p:cNvSpPr/>
            <p:nvPr/>
          </p:nvSpPr>
          <p:spPr>
            <a:xfrm>
              <a:off x="3221" y="920"/>
              <a:ext cx="907" cy="0"/>
            </a:xfrm>
            <a:prstGeom prst="line">
              <a:avLst/>
            </a:prstGeom>
            <a:ln w="28575" cap="flat" cmpd="sng">
              <a:solidFill>
                <a:schemeClr val="tx1"/>
              </a:solidFill>
              <a:prstDash val="solid"/>
              <a:round/>
              <a:headEnd type="none" w="med" len="med"/>
              <a:tailEnd type="none" w="med" len="med"/>
            </a:ln>
          </p:spPr>
        </p:sp>
        <p:sp>
          <p:nvSpPr>
            <p:cNvPr id="46085" name="Text Box 5"/>
            <p:cNvSpPr txBox="1"/>
            <p:nvPr/>
          </p:nvSpPr>
          <p:spPr>
            <a:xfrm>
              <a:off x="4174" y="768"/>
              <a:ext cx="626"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30KB</a:t>
              </a:r>
              <a:endParaRPr lang="en-US" altLang="zh-CN" sz="2400" dirty="0">
                <a:latin typeface="Tahoma" panose="020B0604030504040204" pitchFamily="34" charset="0"/>
              </a:endParaRPr>
            </a:p>
          </p:txBody>
        </p:sp>
        <p:sp>
          <p:nvSpPr>
            <p:cNvPr id="46086" name="Rectangle 6"/>
            <p:cNvSpPr/>
            <p:nvPr/>
          </p:nvSpPr>
          <p:spPr>
            <a:xfrm>
              <a:off x="3221" y="920"/>
              <a:ext cx="907" cy="272"/>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087" name="Text Box 7"/>
            <p:cNvSpPr txBox="1"/>
            <p:nvPr/>
          </p:nvSpPr>
          <p:spPr>
            <a:xfrm>
              <a:off x="4174" y="1040"/>
              <a:ext cx="626"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70KB</a:t>
              </a:r>
              <a:endParaRPr lang="en-US" altLang="zh-CN" sz="2400" dirty="0">
                <a:latin typeface="Tahoma" panose="020B0604030504040204" pitchFamily="34" charset="0"/>
              </a:endParaRPr>
            </a:p>
          </p:txBody>
        </p:sp>
        <p:sp>
          <p:nvSpPr>
            <p:cNvPr id="46088" name="Line 8"/>
            <p:cNvSpPr/>
            <p:nvPr/>
          </p:nvSpPr>
          <p:spPr>
            <a:xfrm>
              <a:off x="3221" y="2280"/>
              <a:ext cx="907" cy="0"/>
            </a:xfrm>
            <a:prstGeom prst="line">
              <a:avLst/>
            </a:prstGeom>
            <a:ln w="28575" cap="flat" cmpd="sng">
              <a:solidFill>
                <a:schemeClr val="tx1"/>
              </a:solidFill>
              <a:prstDash val="solid"/>
              <a:round/>
              <a:headEnd type="none" w="med" len="med"/>
              <a:tailEnd type="none" w="med" len="med"/>
            </a:ln>
          </p:spPr>
        </p:sp>
        <p:sp>
          <p:nvSpPr>
            <p:cNvPr id="46089" name="Text Box 9"/>
            <p:cNvSpPr txBox="1"/>
            <p:nvPr/>
          </p:nvSpPr>
          <p:spPr>
            <a:xfrm>
              <a:off x="4113" y="2128"/>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300KB</a:t>
              </a:r>
              <a:endParaRPr lang="en-US" altLang="zh-CN" sz="2400" dirty="0">
                <a:latin typeface="Tahoma" panose="020B0604030504040204" pitchFamily="34" charset="0"/>
              </a:endParaRPr>
            </a:p>
          </p:txBody>
        </p:sp>
        <p:sp>
          <p:nvSpPr>
            <p:cNvPr id="46090" name="Rectangle 10"/>
            <p:cNvSpPr/>
            <p:nvPr/>
          </p:nvSpPr>
          <p:spPr>
            <a:xfrm>
              <a:off x="3221" y="2280"/>
              <a:ext cx="907" cy="635"/>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091" name="Text Box 11"/>
            <p:cNvSpPr txBox="1"/>
            <p:nvPr/>
          </p:nvSpPr>
          <p:spPr>
            <a:xfrm>
              <a:off x="4106" y="2779"/>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400KB</a:t>
              </a:r>
              <a:endParaRPr lang="en-US" altLang="zh-CN" sz="2400" dirty="0">
                <a:latin typeface="Tahoma" panose="020B0604030504040204" pitchFamily="34" charset="0"/>
              </a:endParaRPr>
            </a:p>
          </p:txBody>
        </p:sp>
        <p:sp>
          <p:nvSpPr>
            <p:cNvPr id="46092" name="Rectangle 12"/>
            <p:cNvSpPr/>
            <p:nvPr/>
          </p:nvSpPr>
          <p:spPr>
            <a:xfrm>
              <a:off x="3221" y="1192"/>
              <a:ext cx="907" cy="453"/>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093" name="Text Box 13"/>
            <p:cNvSpPr txBox="1"/>
            <p:nvPr/>
          </p:nvSpPr>
          <p:spPr>
            <a:xfrm>
              <a:off x="4113" y="1493"/>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130KB</a:t>
              </a:r>
              <a:endParaRPr lang="en-US" altLang="zh-CN" sz="2400" dirty="0">
                <a:latin typeface="Tahoma" panose="020B0604030504040204" pitchFamily="34" charset="0"/>
              </a:endParaRPr>
            </a:p>
          </p:txBody>
        </p:sp>
        <p:sp>
          <p:nvSpPr>
            <p:cNvPr id="46094" name="Text Box 14"/>
            <p:cNvSpPr txBox="1"/>
            <p:nvPr/>
          </p:nvSpPr>
          <p:spPr>
            <a:xfrm>
              <a:off x="3493" y="2462"/>
              <a:ext cx="33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J2</a:t>
              </a:r>
              <a:endParaRPr lang="en-US" altLang="zh-CN" sz="2400" dirty="0">
                <a:latin typeface="Tahoma" panose="020B0604030504040204" pitchFamily="34" charset="0"/>
              </a:endParaRPr>
            </a:p>
          </p:txBody>
        </p:sp>
        <p:sp>
          <p:nvSpPr>
            <p:cNvPr id="46095" name="Text Box 15"/>
            <p:cNvSpPr txBox="1"/>
            <p:nvPr/>
          </p:nvSpPr>
          <p:spPr>
            <a:xfrm>
              <a:off x="3503" y="920"/>
              <a:ext cx="33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J4</a:t>
              </a:r>
              <a:endParaRPr lang="en-US" altLang="zh-CN" sz="2400" dirty="0">
                <a:latin typeface="Tahoma" panose="020B0604030504040204" pitchFamily="34" charset="0"/>
              </a:endParaRPr>
            </a:p>
          </p:txBody>
        </p:sp>
        <p:sp>
          <p:nvSpPr>
            <p:cNvPr id="46096" name="Text Box 16"/>
            <p:cNvSpPr txBox="1"/>
            <p:nvPr/>
          </p:nvSpPr>
          <p:spPr>
            <a:xfrm>
              <a:off x="3503" y="1282"/>
              <a:ext cx="33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J5</a:t>
              </a:r>
              <a:endParaRPr lang="en-US" altLang="zh-CN" sz="2400" dirty="0">
                <a:latin typeface="Tahoma" panose="020B0604030504040204" pitchFamily="34" charset="0"/>
              </a:endParaRPr>
            </a:p>
          </p:txBody>
        </p:sp>
        <p:sp>
          <p:nvSpPr>
            <p:cNvPr id="46097" name="Text Box 17"/>
            <p:cNvSpPr txBox="1"/>
            <p:nvPr/>
          </p:nvSpPr>
          <p:spPr>
            <a:xfrm>
              <a:off x="3060" y="3505"/>
              <a:ext cx="1386" cy="288"/>
            </a:xfrm>
            <a:prstGeom prst="rect">
              <a:avLst/>
            </a:prstGeom>
            <a:noFill/>
            <a:ln w="28575">
              <a:noFill/>
            </a:ln>
          </p:spPr>
          <p:txBody>
            <a:bodyPr wrap="none" anchor="t" anchorCtr="0">
              <a:spAutoFit/>
            </a:bodyPr>
            <a:p>
              <a:pPr algn="ctr"/>
              <a:r>
                <a:rPr lang="zh-CN" altLang="en-US" sz="2400" dirty="0">
                  <a:latin typeface="Tahoma" panose="020B0604030504040204" pitchFamily="34" charset="0"/>
                  <a:ea typeface="宋体" panose="02010600030101010101" pitchFamily="2" charset="-122"/>
                </a:rPr>
                <a:t>首次适应算法  </a:t>
              </a:r>
              <a:endParaRPr lang="zh-CN" altLang="en-US" sz="2400" dirty="0">
                <a:latin typeface="Tahoma" panose="020B0604030504040204" pitchFamily="34" charset="0"/>
                <a:ea typeface="宋体" panose="02010600030101010101" pitchFamily="2" charset="-122"/>
              </a:endParaRPr>
            </a:p>
          </p:txBody>
        </p:sp>
        <p:sp>
          <p:nvSpPr>
            <p:cNvPr id="46098" name="Text Box 18"/>
            <p:cNvSpPr txBox="1"/>
            <p:nvPr/>
          </p:nvSpPr>
          <p:spPr>
            <a:xfrm>
              <a:off x="4244" y="557"/>
              <a:ext cx="50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0KB</a:t>
              </a:r>
              <a:endParaRPr lang="en-US" altLang="zh-CN" sz="2400" dirty="0">
                <a:latin typeface="Tahoma" panose="020B0604030504040204" pitchFamily="34" charset="0"/>
              </a:endParaRPr>
            </a:p>
          </p:txBody>
        </p:sp>
        <p:sp>
          <p:nvSpPr>
            <p:cNvPr id="46099" name="Text Box 19"/>
            <p:cNvSpPr txBox="1"/>
            <p:nvPr/>
          </p:nvSpPr>
          <p:spPr>
            <a:xfrm>
              <a:off x="4128" y="3262"/>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512KB</a:t>
              </a:r>
              <a:endParaRPr lang="en-US" altLang="zh-CN" sz="2400" dirty="0">
                <a:latin typeface="Tahoma" panose="020B0604030504040204" pitchFamily="34" charset="0"/>
              </a:endParaRPr>
            </a:p>
          </p:txBody>
        </p:sp>
      </p:grpSp>
      <p:grpSp>
        <p:nvGrpSpPr>
          <p:cNvPr id="732181" name="Group 21"/>
          <p:cNvGrpSpPr/>
          <p:nvPr/>
        </p:nvGrpSpPr>
        <p:grpSpPr>
          <a:xfrm>
            <a:off x="4932363" y="908050"/>
            <a:ext cx="2844800" cy="5113338"/>
            <a:chOff x="3151" y="527"/>
            <a:chExt cx="1792" cy="3221"/>
          </a:xfrm>
        </p:grpSpPr>
        <p:sp>
          <p:nvSpPr>
            <p:cNvPr id="46101" name="Rectangle 22"/>
            <p:cNvSpPr/>
            <p:nvPr/>
          </p:nvSpPr>
          <p:spPr>
            <a:xfrm>
              <a:off x="3288" y="618"/>
              <a:ext cx="907" cy="2767"/>
            </a:xfrm>
            <a:prstGeom prst="rect">
              <a:avLst/>
            </a:prstGeom>
            <a:no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102" name="Text Box 23"/>
            <p:cNvSpPr txBox="1"/>
            <p:nvPr/>
          </p:nvSpPr>
          <p:spPr>
            <a:xfrm>
              <a:off x="4236" y="527"/>
              <a:ext cx="50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0KB</a:t>
              </a:r>
              <a:endParaRPr lang="en-US" altLang="zh-CN" sz="2400" dirty="0">
                <a:latin typeface="Tahoma" panose="020B0604030504040204" pitchFamily="34" charset="0"/>
              </a:endParaRPr>
            </a:p>
          </p:txBody>
        </p:sp>
        <p:sp>
          <p:nvSpPr>
            <p:cNvPr id="46103" name="Text Box 24"/>
            <p:cNvSpPr txBox="1"/>
            <p:nvPr/>
          </p:nvSpPr>
          <p:spPr>
            <a:xfrm>
              <a:off x="4195" y="3203"/>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512KB</a:t>
              </a:r>
              <a:endParaRPr lang="en-US" altLang="zh-CN" sz="2400" dirty="0">
                <a:latin typeface="Tahoma" panose="020B0604030504040204" pitchFamily="34" charset="0"/>
              </a:endParaRPr>
            </a:p>
          </p:txBody>
        </p:sp>
        <p:sp>
          <p:nvSpPr>
            <p:cNvPr id="46104" name="Text Box 25"/>
            <p:cNvSpPr txBox="1"/>
            <p:nvPr/>
          </p:nvSpPr>
          <p:spPr>
            <a:xfrm>
              <a:off x="4173" y="2432"/>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400KB</a:t>
              </a:r>
              <a:endParaRPr lang="en-US" altLang="zh-CN" sz="2400" dirty="0">
                <a:latin typeface="Tahoma" panose="020B0604030504040204" pitchFamily="34" charset="0"/>
              </a:endParaRPr>
            </a:p>
          </p:txBody>
        </p:sp>
        <p:sp>
          <p:nvSpPr>
            <p:cNvPr id="46105" name="Text Box 26"/>
            <p:cNvSpPr txBox="1"/>
            <p:nvPr/>
          </p:nvSpPr>
          <p:spPr>
            <a:xfrm>
              <a:off x="4173" y="2961"/>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470KB</a:t>
              </a:r>
              <a:endParaRPr lang="en-US" altLang="zh-CN" sz="2400" dirty="0">
                <a:latin typeface="Tahoma" panose="020B0604030504040204" pitchFamily="34" charset="0"/>
              </a:endParaRPr>
            </a:p>
          </p:txBody>
        </p:sp>
        <p:sp>
          <p:nvSpPr>
            <p:cNvPr id="46106" name="Text Box 27"/>
            <p:cNvSpPr txBox="1"/>
            <p:nvPr/>
          </p:nvSpPr>
          <p:spPr>
            <a:xfrm>
              <a:off x="4173" y="2750"/>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430KB</a:t>
              </a:r>
              <a:endParaRPr lang="en-US" altLang="zh-CN" sz="2400" dirty="0">
                <a:latin typeface="Tahoma" panose="020B0604030504040204" pitchFamily="34" charset="0"/>
              </a:endParaRPr>
            </a:p>
          </p:txBody>
        </p:sp>
        <p:sp>
          <p:nvSpPr>
            <p:cNvPr id="46107" name="Rectangle 28"/>
            <p:cNvSpPr/>
            <p:nvPr/>
          </p:nvSpPr>
          <p:spPr>
            <a:xfrm>
              <a:off x="3288" y="2841"/>
              <a:ext cx="907" cy="272"/>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108" name="Text Box 29"/>
            <p:cNvSpPr txBox="1"/>
            <p:nvPr/>
          </p:nvSpPr>
          <p:spPr>
            <a:xfrm>
              <a:off x="3499" y="2825"/>
              <a:ext cx="33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J4</a:t>
              </a:r>
              <a:endParaRPr lang="en-US" altLang="zh-CN" sz="2400" dirty="0">
                <a:latin typeface="Tahoma" panose="020B0604030504040204" pitchFamily="34" charset="0"/>
              </a:endParaRPr>
            </a:p>
          </p:txBody>
        </p:sp>
        <p:sp>
          <p:nvSpPr>
            <p:cNvPr id="46109" name="Rectangle 30"/>
            <p:cNvSpPr/>
            <p:nvPr/>
          </p:nvSpPr>
          <p:spPr>
            <a:xfrm>
              <a:off x="3288" y="618"/>
              <a:ext cx="907" cy="317"/>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110" name="Text Box 31"/>
            <p:cNvSpPr txBox="1"/>
            <p:nvPr/>
          </p:nvSpPr>
          <p:spPr>
            <a:xfrm>
              <a:off x="3560" y="647"/>
              <a:ext cx="33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J5</a:t>
              </a:r>
              <a:endParaRPr lang="en-US" altLang="zh-CN" sz="2400" dirty="0">
                <a:latin typeface="Tahoma" panose="020B0604030504040204" pitchFamily="34" charset="0"/>
              </a:endParaRPr>
            </a:p>
          </p:txBody>
        </p:sp>
        <p:sp>
          <p:nvSpPr>
            <p:cNvPr id="46111" name="Rectangle 32"/>
            <p:cNvSpPr/>
            <p:nvPr/>
          </p:nvSpPr>
          <p:spPr>
            <a:xfrm>
              <a:off x="3288" y="1979"/>
              <a:ext cx="907" cy="635"/>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46112" name="Text Box 33"/>
            <p:cNvSpPr txBox="1"/>
            <p:nvPr/>
          </p:nvSpPr>
          <p:spPr>
            <a:xfrm>
              <a:off x="3515" y="2205"/>
              <a:ext cx="334"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J2</a:t>
              </a:r>
              <a:endParaRPr lang="en-US" altLang="zh-CN" sz="2400" dirty="0">
                <a:latin typeface="Tahoma" panose="020B0604030504040204" pitchFamily="34" charset="0"/>
              </a:endParaRPr>
            </a:p>
          </p:txBody>
        </p:sp>
        <p:sp>
          <p:nvSpPr>
            <p:cNvPr id="46113" name="Text Box 34"/>
            <p:cNvSpPr txBox="1"/>
            <p:nvPr/>
          </p:nvSpPr>
          <p:spPr>
            <a:xfrm>
              <a:off x="4195" y="1842"/>
              <a:ext cx="748"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300KB</a:t>
              </a:r>
              <a:endParaRPr lang="en-US" altLang="zh-CN" sz="2400" dirty="0">
                <a:latin typeface="Tahoma" panose="020B0604030504040204" pitchFamily="34" charset="0"/>
              </a:endParaRPr>
            </a:p>
          </p:txBody>
        </p:sp>
        <p:sp>
          <p:nvSpPr>
            <p:cNvPr id="46114" name="Text Box 35"/>
            <p:cNvSpPr txBox="1"/>
            <p:nvPr/>
          </p:nvSpPr>
          <p:spPr>
            <a:xfrm>
              <a:off x="3151" y="3460"/>
              <a:ext cx="1386" cy="288"/>
            </a:xfrm>
            <a:prstGeom prst="rect">
              <a:avLst/>
            </a:prstGeom>
            <a:noFill/>
            <a:ln w="28575">
              <a:noFill/>
            </a:ln>
          </p:spPr>
          <p:txBody>
            <a:bodyPr wrap="none" anchor="t" anchorCtr="0">
              <a:spAutoFit/>
            </a:bodyPr>
            <a:p>
              <a:pPr algn="ctr"/>
              <a:r>
                <a:rPr lang="zh-CN" altLang="en-US" sz="2400" dirty="0">
                  <a:latin typeface="Tahoma" panose="020B0604030504040204" pitchFamily="34" charset="0"/>
                  <a:ea typeface="宋体" panose="02010600030101010101" pitchFamily="2" charset="-122"/>
                </a:rPr>
                <a:t>最佳适应算法  </a:t>
              </a:r>
              <a:endParaRPr lang="zh-CN" altLang="en-US" sz="2400" dirty="0">
                <a:latin typeface="Tahoma" panose="020B0604030504040204" pitchFamily="34" charset="0"/>
                <a:ea typeface="宋体" panose="02010600030101010101" pitchFamily="2" charset="-122"/>
              </a:endParaRPr>
            </a:p>
          </p:txBody>
        </p:sp>
        <p:sp>
          <p:nvSpPr>
            <p:cNvPr id="46115" name="Text Box 36"/>
            <p:cNvSpPr txBox="1"/>
            <p:nvPr/>
          </p:nvSpPr>
          <p:spPr>
            <a:xfrm>
              <a:off x="4204" y="799"/>
              <a:ext cx="626"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60KB</a:t>
              </a:r>
              <a:endParaRPr lang="en-US" altLang="zh-CN" sz="2400" dirty="0">
                <a:latin typeface="Tahoma" panose="020B0604030504040204" pitchFamily="34" charset="0"/>
              </a:endParaRP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32180"/>
                                        </p:tgtEl>
                                        <p:attrNameLst>
                                          <p:attrName>style.visibility</p:attrName>
                                        </p:attrNameLst>
                                      </p:cBhvr>
                                      <p:to>
                                        <p:strVal val="visible"/>
                                      </p:to>
                                    </p:set>
                                    <p:animEffect transition="in" filter="checkerboard(across)">
                                      <p:cBhvr>
                                        <p:cTn id="7" dur="500"/>
                                        <p:tgtEl>
                                          <p:spTgt spid="73218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32181"/>
                                        </p:tgtEl>
                                        <p:attrNameLst>
                                          <p:attrName>style.visibility</p:attrName>
                                        </p:attrNameLst>
                                      </p:cBhvr>
                                      <p:to>
                                        <p:strVal val="visible"/>
                                      </p:to>
                                    </p:set>
                                    <p:animEffect transition="in" filter="checkerboard(across)">
                                      <p:cBhvr>
                                        <p:cTn id="12" dur="500"/>
                                        <p:tgtEl>
                                          <p:spTgt spid="732181"/>
                                        </p:tgtEl>
                                      </p:cBhvr>
                                    </p:animEffect>
                                  </p:childTnLst>
                                </p:cTn>
                              </p:par>
                              <p:par>
                                <p:cTn id="13" presetID="5" presetClass="exit" presetSubtype="10" fill="hold" nodeType="withEffect">
                                  <p:stCondLst>
                                    <p:cond delay="0"/>
                                  </p:stCondLst>
                                  <p:childTnLst>
                                    <p:animEffect transition="out" filter="checkerboard(across)">
                                      <p:cBhvr>
                                        <p:cTn id="14" dur="500"/>
                                        <p:tgtEl>
                                          <p:spTgt spid="732180"/>
                                        </p:tgtEl>
                                      </p:cBhvr>
                                    </p:animEffect>
                                    <p:set>
                                      <p:cBhvr>
                                        <p:cTn id="15" dur="1" fill="hold">
                                          <p:stCondLst>
                                            <p:cond delay="499"/>
                                          </p:stCondLst>
                                        </p:cTn>
                                        <p:tgtEl>
                                          <p:spTgt spid="732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3"/>
          <p:cNvSpPr>
            <a:spLocks noGrp="1"/>
          </p:cNvSpPr>
          <p:nvPr>
            <p:ph idx="1"/>
          </p:nvPr>
        </p:nvSpPr>
        <p:spPr>
          <a:xfrm>
            <a:off x="0" y="503555"/>
            <a:ext cx="9144000" cy="5897245"/>
          </a:xfrm>
        </p:spPr>
        <p:txBody>
          <a:bodyPr wrap="square" lIns="91440" tIns="45720" rIns="91440" bIns="45720" anchor="t" anchorCtr="0"/>
          <a:p>
            <a:pPr marL="0" indent="0" eaLnBrk="1" hangingPunct="1">
              <a:buNone/>
            </a:pPr>
            <a:r>
              <a:rPr lang="zh-CN" altLang="en-US" dirty="0"/>
              <a:t>（</a:t>
            </a:r>
            <a:r>
              <a:rPr lang="en-US" altLang="zh-CN" dirty="0"/>
              <a:t>4</a:t>
            </a:r>
            <a:r>
              <a:rPr lang="zh-CN" altLang="en-US" dirty="0"/>
              <a:t>）伙伴系统</a:t>
            </a:r>
            <a:endParaRPr lang="zh-CN" altLang="en-US" dirty="0"/>
          </a:p>
          <a:p>
            <a:pPr eaLnBrk="1" hangingPunct="1"/>
            <a:r>
              <a:rPr lang="zh-CN" altLang="en-US" dirty="0"/>
              <a:t>伙伴系统方式是动态分区分配和固定分区分配的一种折衷方案。</a:t>
            </a:r>
            <a:endParaRPr lang="zh-CN" altLang="en-US" dirty="0"/>
          </a:p>
          <a:p>
            <a:pPr eaLnBrk="1" hangingPunct="1"/>
            <a:r>
              <a:rPr lang="zh-CN" altLang="en-US" dirty="0"/>
              <a:t>伙伴系统规定，分配的分区和空闲分区大小都是</a:t>
            </a:r>
            <a:r>
              <a:rPr lang="en-US" altLang="zh-CN" dirty="0"/>
              <a:t>2</a:t>
            </a:r>
            <a:r>
              <a:rPr lang="en-US" altLang="zh-CN" baseline="30000" dirty="0"/>
              <a:t>k</a:t>
            </a:r>
            <a:r>
              <a:rPr lang="zh-CN" altLang="en-US" dirty="0"/>
              <a:t>，</a:t>
            </a:r>
            <a:r>
              <a:rPr lang="en-US" altLang="zh-CN" dirty="0"/>
              <a:t>k</a:t>
            </a:r>
            <a:r>
              <a:rPr lang="zh-CN" altLang="en-US" dirty="0"/>
              <a:t>为整数，</a:t>
            </a:r>
            <a:r>
              <a:rPr lang="en-US" altLang="zh-CN" dirty="0"/>
              <a:t>l≤k≤m</a:t>
            </a:r>
            <a:r>
              <a:rPr lang="zh-CN" altLang="en-US" dirty="0"/>
              <a:t>。</a:t>
            </a:r>
            <a:r>
              <a:rPr lang="en-US" altLang="zh-CN" dirty="0"/>
              <a:t>2</a:t>
            </a:r>
            <a:r>
              <a:rPr lang="en-US" altLang="zh-CN" baseline="30000" dirty="0"/>
              <a:t>l</a:t>
            </a:r>
            <a:r>
              <a:rPr lang="zh-CN" altLang="en-US" dirty="0"/>
              <a:t>表示分配的最小分区大小，</a:t>
            </a:r>
            <a:r>
              <a:rPr lang="en-US" altLang="zh-CN" dirty="0"/>
              <a:t>2</a:t>
            </a:r>
            <a:r>
              <a:rPr lang="en-US" altLang="zh-CN" baseline="30000" dirty="0"/>
              <a:t>m</a:t>
            </a:r>
            <a:r>
              <a:rPr lang="zh-CN" altLang="en-US" dirty="0"/>
              <a:t>表示分配的最大分区大小。</a:t>
            </a:r>
            <a:r>
              <a:rPr lang="en-US" altLang="zh-CN" dirty="0"/>
              <a:t>2</a:t>
            </a:r>
            <a:r>
              <a:rPr lang="en-US" altLang="zh-CN" baseline="30000" dirty="0"/>
              <a:t>m</a:t>
            </a:r>
            <a:r>
              <a:rPr lang="zh-CN" altLang="en-US" dirty="0"/>
              <a:t>是整个可分配的内存大小。系统中也要建立一种管理索引表，指明每个链表表头。</a:t>
            </a:r>
            <a:endParaRPr lang="zh-CN" altLang="en-US" dirty="0">
              <a:ea typeface="Tahoma" panose="020B0604030504040204" pitchFamily="34" charset="0"/>
            </a:endParaRPr>
          </a:p>
        </p:txBody>
      </p:sp>
      <p:sp>
        <p:nvSpPr>
          <p:cNvPr id="40962"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4.3.5 </a:t>
            </a:r>
            <a:r>
              <a:rPr lang="zh-CN" altLang="en-US" b="1" dirty="0">
                <a:latin typeface="宋体" panose="02010600030101010101" pitchFamily="2" charset="-122"/>
                <a:ea typeface="宋体" panose="02010600030101010101" pitchFamily="2" charset="-122"/>
              </a:rPr>
              <a:t>基于索引搜索的动态分区</a:t>
            </a:r>
            <a:r>
              <a:rPr lang="zh-CN" altLang="en-US" b="1" dirty="0">
                <a:latin typeface="宋体" panose="02010600030101010101" pitchFamily="2" charset="-122"/>
                <a:ea typeface="宋体" panose="02010600030101010101" pitchFamily="2" charset="-122"/>
              </a:rPr>
              <a:t>分配算法</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idx="1"/>
          </p:nvPr>
        </p:nvSpPr>
        <p:spPr>
          <a:xfrm>
            <a:off x="323850" y="512445"/>
            <a:ext cx="8424545" cy="5941060"/>
          </a:xfrm>
        </p:spPr>
        <p:txBody>
          <a:bodyPr wrap="square" lIns="91440" tIns="45720" rIns="91440" bIns="45720" anchor="t" anchorCtr="0"/>
          <a:p>
            <a:pPr eaLnBrk="1" hangingPunct="1"/>
            <a:r>
              <a:rPr lang="zh-CN" altLang="en-US" dirty="0">
                <a:solidFill>
                  <a:srgbClr val="FF0000"/>
                </a:solidFill>
              </a:rPr>
              <a:t>分区分配方法：</a:t>
            </a:r>
            <a:endParaRPr lang="zh-CN" altLang="en-US" dirty="0">
              <a:solidFill>
                <a:srgbClr val="FF0000"/>
              </a:solidFill>
            </a:endParaRPr>
          </a:p>
          <a:p>
            <a:pPr lvl="1" eaLnBrk="1" hangingPunct="1"/>
            <a:r>
              <a:rPr lang="zh-CN" altLang="en-US" dirty="0"/>
              <a:t>开始时，整个分区是</a:t>
            </a:r>
            <a:r>
              <a:rPr lang="en-US" altLang="zh-CN" dirty="0"/>
              <a:t>2</a:t>
            </a:r>
            <a:r>
              <a:rPr lang="en-US" altLang="zh-CN" baseline="30000" dirty="0"/>
              <a:t>m</a:t>
            </a:r>
            <a:r>
              <a:rPr lang="zh-CN" altLang="en-US" dirty="0"/>
              <a:t>，在系统运行过程中，由于不断划分，可能会形成若干不连续的空闲分区，将它们分类，每一类具有相同大小，且每类建立一个空闲分区双向链表，系统中有若干个双向链表。</a:t>
            </a:r>
            <a:endParaRPr lang="zh-CN" altLang="en-US" dirty="0"/>
          </a:p>
          <a:p>
            <a:pPr lvl="1" eaLnBrk="1" hangingPunct="1"/>
            <a:r>
              <a:rPr lang="zh-CN" altLang="en-US" dirty="0"/>
              <a:t>当需要为进程分配大小为</a:t>
            </a:r>
            <a:r>
              <a:rPr lang="en-US" altLang="zh-CN" dirty="0"/>
              <a:t>n</a:t>
            </a:r>
            <a:r>
              <a:rPr lang="zh-CN" altLang="en-US" dirty="0"/>
              <a:t>的区块时，首先计算一个</a:t>
            </a:r>
            <a:r>
              <a:rPr lang="en-US" altLang="zh-CN" dirty="0"/>
              <a:t>i</a:t>
            </a:r>
            <a:r>
              <a:rPr lang="zh-CN" altLang="en-US" dirty="0"/>
              <a:t>，使</a:t>
            </a:r>
            <a:r>
              <a:rPr lang="en-US" altLang="zh-CN" dirty="0"/>
              <a:t>2</a:t>
            </a:r>
            <a:r>
              <a:rPr lang="en-US" altLang="zh-CN" baseline="30000" dirty="0"/>
              <a:t>i-1</a:t>
            </a:r>
            <a:r>
              <a:rPr lang="en-US" altLang="zh-CN" dirty="0"/>
              <a:t>≤n≤2</a:t>
            </a:r>
            <a:r>
              <a:rPr lang="en-US" altLang="zh-CN" baseline="30000" dirty="0"/>
              <a:t>i</a:t>
            </a:r>
            <a:r>
              <a:rPr lang="zh-CN" altLang="en-US" dirty="0"/>
              <a:t>，然后在大小为</a:t>
            </a:r>
            <a:r>
              <a:rPr lang="en-US" altLang="zh-CN" dirty="0"/>
              <a:t>2</a:t>
            </a:r>
            <a:r>
              <a:rPr lang="en-US" altLang="zh-CN" baseline="30000" dirty="0"/>
              <a:t>i</a:t>
            </a:r>
            <a:r>
              <a:rPr lang="zh-CN" altLang="en-US" dirty="0"/>
              <a:t>的空闲分区链表中查找。</a:t>
            </a:r>
            <a:endParaRPr lang="zh-CN" altLang="en-US" dirty="0"/>
          </a:p>
          <a:p>
            <a:pPr eaLnBrk="1" hangingPunct="1"/>
            <a:r>
              <a:rPr lang="zh-CN" altLang="en-US" dirty="0">
                <a:solidFill>
                  <a:srgbClr val="FF0000"/>
                </a:solidFill>
              </a:rPr>
              <a:t>分区回收：</a:t>
            </a:r>
            <a:endParaRPr lang="zh-CN" altLang="en-US" dirty="0">
              <a:solidFill>
                <a:srgbClr val="FF0000"/>
              </a:solidFill>
            </a:endParaRPr>
          </a:p>
          <a:p>
            <a:pPr lvl="1" eaLnBrk="1" hangingPunct="1"/>
            <a:r>
              <a:rPr lang="zh-CN" altLang="en-US" dirty="0"/>
              <a:t>若回收大小为</a:t>
            </a:r>
            <a:r>
              <a:rPr lang="en-US" altLang="zh-CN" dirty="0"/>
              <a:t>2</a:t>
            </a:r>
            <a:r>
              <a:rPr lang="en-US" altLang="zh-CN" baseline="30000" dirty="0"/>
              <a:t>i</a:t>
            </a:r>
            <a:r>
              <a:rPr lang="zh-CN" altLang="en-US" dirty="0"/>
              <a:t>的分区，若有伙伴分区，则合并为</a:t>
            </a:r>
            <a:r>
              <a:rPr lang="en-US" altLang="zh-CN" dirty="0"/>
              <a:t>2</a:t>
            </a:r>
            <a:r>
              <a:rPr lang="en-US" altLang="zh-CN" baseline="30000" dirty="0"/>
              <a:t>i+1</a:t>
            </a:r>
            <a:r>
              <a:rPr lang="zh-CN" altLang="en-US" dirty="0"/>
              <a:t>的分区，进而可能需要合并为</a:t>
            </a:r>
            <a:r>
              <a:rPr lang="en-US" altLang="zh-CN" dirty="0"/>
              <a:t>2</a:t>
            </a:r>
            <a:r>
              <a:rPr lang="en-US" altLang="zh-CN" baseline="30000" dirty="0"/>
              <a:t>i+2</a:t>
            </a:r>
            <a:r>
              <a:rPr lang="zh-CN" altLang="en-US" dirty="0"/>
              <a:t>的分区</a:t>
            </a:r>
            <a:r>
              <a:rPr lang="en-US" altLang="zh-CN" dirty="0">
                <a:latin typeface="Arial" panose="020B0604020202020204" pitchFamily="34" charset="0"/>
                <a:ea typeface="Tahoma" panose="020B0604030504040204" pitchFamily="34" charset="0"/>
              </a:rPr>
              <a:t>……</a:t>
            </a:r>
            <a:endParaRPr lang="en-US" altLang="zh-CN" dirty="0"/>
          </a:p>
          <a:p>
            <a:pPr eaLnBrk="1" hangingPunct="1"/>
            <a:r>
              <a:rPr lang="zh-CN" altLang="en-US" dirty="0"/>
              <a:t>算法性能取决于查找空闲分区的位置和分割、回收空闲分区所花费的时间。</a:t>
            </a:r>
            <a:endParaRPr lang="zh-CN" altLang="en-US" dirty="0">
              <a:ea typeface="Tahoma" panose="020B0604030504040204" pitchFamily="34" charset="0"/>
            </a:endParaRPr>
          </a:p>
        </p:txBody>
      </p:sp>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例</a:t>
            </a:r>
            <a:endParaRPr lang="zh-CN" altLang="en-US" dirty="0">
              <a:ea typeface="宋体" panose="02010600030101010101" pitchFamily="2" charset="-122"/>
            </a:endParaRPr>
          </a:p>
        </p:txBody>
      </p:sp>
      <p:pic>
        <p:nvPicPr>
          <p:cNvPr id="49154" name="Picture 3" descr="buddy-memory-allocation"/>
          <p:cNvPicPr>
            <a:picLocks noChangeAspect="1"/>
          </p:cNvPicPr>
          <p:nvPr/>
        </p:nvPicPr>
        <p:blipFill>
          <a:blip r:embed="rId1"/>
          <a:stretch>
            <a:fillRect/>
          </a:stretch>
        </p:blipFill>
        <p:spPr>
          <a:xfrm>
            <a:off x="179705" y="620713"/>
            <a:ext cx="8785225" cy="5083175"/>
          </a:xfrm>
          <a:prstGeom prst="rect">
            <a:avLst/>
          </a:prstGeom>
          <a:noFill/>
          <a:ln w="9525">
            <a:noFill/>
          </a:ln>
        </p:spPr>
      </p:pic>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idx="1"/>
          </p:nvPr>
        </p:nvSpPr>
        <p:spPr>
          <a:xfrm>
            <a:off x="0" y="534035"/>
            <a:ext cx="9144000" cy="5866765"/>
          </a:xfrm>
        </p:spPr>
        <p:txBody>
          <a:bodyPr wrap="square" lIns="91440" tIns="45720" rIns="91440" bIns="45720" anchor="t" anchorCtr="0"/>
          <a:p>
            <a:pPr eaLnBrk="1" hangingPunct="1"/>
            <a:r>
              <a:rPr lang="zh-CN" altLang="en-US" dirty="0"/>
              <a:t>优点：</a:t>
            </a:r>
            <a:endParaRPr lang="zh-CN" altLang="en-US" dirty="0"/>
          </a:p>
          <a:p>
            <a:pPr lvl="1" eaLnBrk="1" hangingPunct="1"/>
            <a:r>
              <a:rPr lang="zh-CN" altLang="en-US" dirty="0"/>
              <a:t>快速搜索合并</a:t>
            </a:r>
            <a:endParaRPr lang="zh-CN" altLang="en-US" dirty="0"/>
          </a:p>
          <a:p>
            <a:pPr lvl="1" eaLnBrk="1" hangingPunct="1"/>
            <a:r>
              <a:rPr lang="zh-CN" altLang="en-US" dirty="0"/>
              <a:t>低外部碎片</a:t>
            </a:r>
            <a:endParaRPr lang="zh-CN" altLang="en-US" dirty="0"/>
          </a:p>
          <a:p>
            <a:pPr eaLnBrk="1" hangingPunct="1"/>
            <a:r>
              <a:rPr lang="zh-CN" altLang="en-US" dirty="0"/>
              <a:t>缺点：</a:t>
            </a:r>
            <a:endParaRPr lang="zh-CN" altLang="en-US" dirty="0"/>
          </a:p>
          <a:p>
            <a:pPr lvl="1" eaLnBrk="1" hangingPunct="1"/>
            <a:r>
              <a:rPr lang="zh-CN" altLang="en-US" dirty="0"/>
              <a:t>内部碎片。</a:t>
            </a:r>
            <a:endParaRPr lang="zh-CN" altLang="en-US" dirty="0"/>
          </a:p>
          <a:p>
            <a:pPr lvl="1" eaLnBrk="1" hangingPunct="1"/>
            <a:r>
              <a:rPr lang="zh-CN" altLang="en-US" dirty="0"/>
              <a:t>因为按</a:t>
            </a:r>
            <a:r>
              <a:rPr lang="en-US" altLang="zh-CN" dirty="0"/>
              <a:t>2</a:t>
            </a:r>
            <a:r>
              <a:rPr lang="zh-CN" altLang="en-US" dirty="0"/>
              <a:t>的幂划分块，如果碰上</a:t>
            </a:r>
            <a:r>
              <a:rPr lang="en-US" altLang="zh-CN" dirty="0"/>
              <a:t>66</a:t>
            </a:r>
            <a:r>
              <a:rPr lang="zh-CN" altLang="en-US" dirty="0"/>
              <a:t>单位大小，那么必须划分</a:t>
            </a:r>
            <a:r>
              <a:rPr lang="en-US" altLang="zh-CN" dirty="0"/>
              <a:t>128</a:t>
            </a:r>
            <a:r>
              <a:rPr lang="zh-CN" altLang="en-US" dirty="0"/>
              <a:t>单位大小的块。 </a:t>
            </a:r>
            <a:endParaRPr lang="zh-CN" altLang="en-US" dirty="0"/>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p:nvPr>
        </p:nvSpPr>
        <p:spPr>
          <a:xfrm>
            <a:off x="0" y="45085"/>
            <a:ext cx="9144000" cy="4572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4.3.6 </a:t>
            </a:r>
            <a:r>
              <a:rPr lang="zh-CN" altLang="en-US" b="1" dirty="0">
                <a:latin typeface="宋体" panose="02010600030101010101" pitchFamily="2" charset="-122"/>
                <a:ea typeface="宋体" panose="02010600030101010101" pitchFamily="2" charset="-122"/>
              </a:rPr>
              <a:t>可重定位分区分配</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1202" name="Rectangle 3"/>
          <p:cNvSpPr>
            <a:spLocks noGrp="1"/>
          </p:cNvSpPr>
          <p:nvPr>
            <p:ph idx="1"/>
          </p:nvPr>
        </p:nvSpPr>
        <p:spPr>
          <a:xfrm>
            <a:off x="0" y="526415"/>
            <a:ext cx="9144000" cy="5874385"/>
          </a:xfrm>
        </p:spPr>
        <p:txBody>
          <a:bodyPr wrap="square" lIns="91440" tIns="45720" rIns="91440" bIns="45720" anchor="t" anchorCtr="0"/>
          <a:p>
            <a:pPr eaLnBrk="1" hangingPunct="1"/>
            <a:r>
              <a:rPr lang="zh-CN" altLang="en-US" dirty="0"/>
              <a:t>当内存驻留多个进程时，分配一个区后大部分情况下都是有剩余零头的，因此在一个新作业到达时，就有可能零头分区的总和超过新作业要求的分区，但每一个空闲分区的容量都不够。</a:t>
            </a:r>
            <a:endParaRPr lang="zh-CN" altLang="en-US" dirty="0"/>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idx="1"/>
          </p:nvPr>
        </p:nvSpPr>
        <p:spPr>
          <a:xfrm>
            <a:off x="395605" y="692785"/>
            <a:ext cx="8296275" cy="1311275"/>
          </a:xfrm>
        </p:spPr>
        <p:txBody>
          <a:bodyPr wrap="square" lIns="91440" tIns="45720" rIns="91440" bIns="45720" anchor="t" anchorCtr="0"/>
          <a:p>
            <a:pPr eaLnBrk="1" hangingPunct="1">
              <a:lnSpc>
                <a:spcPct val="90000"/>
              </a:lnSpc>
            </a:pPr>
            <a:r>
              <a:rPr lang="en-US" altLang="zh-CN" dirty="0"/>
              <a:t>1. </a:t>
            </a:r>
            <a:r>
              <a:rPr lang="zh-CN" altLang="en-US" dirty="0"/>
              <a:t>紧凑(</a:t>
            </a:r>
            <a:r>
              <a:rPr lang="en-US" altLang="zh-CN" dirty="0"/>
              <a:t>compaction)</a:t>
            </a:r>
            <a:endParaRPr lang="en-US" altLang="zh-CN" dirty="0"/>
          </a:p>
          <a:p>
            <a:pPr lvl="1" eaLnBrk="1" hangingPunct="1">
              <a:lnSpc>
                <a:spcPct val="90000"/>
              </a:lnSpc>
            </a:pPr>
            <a:r>
              <a:rPr lang="zh-CN" altLang="en-US" dirty="0"/>
              <a:t>将各个占用分区向内存一端移动。使各个空闲分区聚集在另一端，合并为一个较大的空闲分区。</a:t>
            </a:r>
            <a:endParaRPr lang="zh-CN" altLang="en-US" dirty="0"/>
          </a:p>
          <a:p>
            <a:pPr eaLnBrk="1" hangingPunct="1">
              <a:lnSpc>
                <a:spcPct val="90000"/>
              </a:lnSpc>
            </a:pPr>
            <a:endParaRPr lang="zh-CN" altLang="en-US" dirty="0"/>
          </a:p>
        </p:txBody>
      </p:sp>
      <p:grpSp>
        <p:nvGrpSpPr>
          <p:cNvPr id="740355" name="Group 3"/>
          <p:cNvGrpSpPr/>
          <p:nvPr/>
        </p:nvGrpSpPr>
        <p:grpSpPr>
          <a:xfrm>
            <a:off x="1295400" y="2447925"/>
            <a:ext cx="2286000" cy="3429000"/>
            <a:chOff x="816" y="2064"/>
            <a:chExt cx="1440" cy="2160"/>
          </a:xfrm>
        </p:grpSpPr>
        <p:sp>
          <p:nvSpPr>
            <p:cNvPr id="52227" name="Rectangle 4"/>
            <p:cNvSpPr/>
            <p:nvPr/>
          </p:nvSpPr>
          <p:spPr>
            <a:xfrm>
              <a:off x="816" y="206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操作系统</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28" name="Rectangle 5"/>
            <p:cNvSpPr/>
            <p:nvPr/>
          </p:nvSpPr>
          <p:spPr>
            <a:xfrm>
              <a:off x="816" y="230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用户程序1</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29" name="Rectangle 6"/>
            <p:cNvSpPr/>
            <p:nvPr/>
          </p:nvSpPr>
          <p:spPr>
            <a:xfrm>
              <a:off x="816" y="3024"/>
              <a:ext cx="1440" cy="240"/>
            </a:xfrm>
            <a:prstGeom prst="rect">
              <a:avLst/>
            </a:prstGeom>
            <a:solidFill>
              <a:srgbClr val="000080"/>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FFFFFF"/>
                  </a:solidFill>
                  <a:latin typeface="Times New Roman" panose="02020603050405020304" pitchFamily="18" charset="0"/>
                  <a:ea typeface="宋体" panose="02010600030101010101" pitchFamily="2" charset="-122"/>
                </a:rPr>
                <a:t>30</a:t>
              </a:r>
              <a:r>
                <a:rPr lang="en-US" altLang="zh-CN" sz="2000" dirty="0">
                  <a:solidFill>
                    <a:srgbClr val="FFFFFF"/>
                  </a:solidFill>
                  <a:latin typeface="Times New Roman" panose="02020603050405020304" pitchFamily="18" charset="0"/>
                </a:rPr>
                <a:t>KB</a:t>
              </a:r>
              <a:endParaRPr lang="en-US" altLang="zh-CN" sz="2000" dirty="0">
                <a:solidFill>
                  <a:srgbClr val="FFFFFF"/>
                </a:solidFill>
                <a:latin typeface="Times New Roman" panose="02020603050405020304" pitchFamily="18" charset="0"/>
              </a:endParaRPr>
            </a:p>
          </p:txBody>
        </p:sp>
        <p:sp>
          <p:nvSpPr>
            <p:cNvPr id="52230" name="Rectangle 7"/>
            <p:cNvSpPr/>
            <p:nvPr/>
          </p:nvSpPr>
          <p:spPr>
            <a:xfrm>
              <a:off x="816" y="2544"/>
              <a:ext cx="1440" cy="240"/>
            </a:xfrm>
            <a:prstGeom prst="rect">
              <a:avLst/>
            </a:prstGeom>
            <a:solidFill>
              <a:srgbClr val="000080"/>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FFFFFF"/>
                  </a:solidFill>
                  <a:latin typeface="Times New Roman" panose="02020603050405020304" pitchFamily="18" charset="0"/>
                  <a:ea typeface="宋体" panose="02010600030101010101" pitchFamily="2" charset="-122"/>
                </a:rPr>
                <a:t>10</a:t>
              </a:r>
              <a:r>
                <a:rPr lang="en-US" altLang="zh-CN" sz="2000" dirty="0">
                  <a:solidFill>
                    <a:srgbClr val="FFFFFF"/>
                  </a:solidFill>
                  <a:latin typeface="Times New Roman" panose="02020603050405020304" pitchFamily="18" charset="0"/>
                </a:rPr>
                <a:t>KB</a:t>
              </a:r>
              <a:endParaRPr lang="en-US" altLang="zh-CN" sz="2000" dirty="0">
                <a:solidFill>
                  <a:srgbClr val="FFFFFF"/>
                </a:solidFill>
                <a:latin typeface="Times New Roman" panose="02020603050405020304" pitchFamily="18" charset="0"/>
              </a:endParaRPr>
            </a:p>
          </p:txBody>
        </p:sp>
        <p:sp>
          <p:nvSpPr>
            <p:cNvPr id="52231" name="Rectangle 8"/>
            <p:cNvSpPr/>
            <p:nvPr/>
          </p:nvSpPr>
          <p:spPr>
            <a:xfrm>
              <a:off x="816" y="374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用户程序9</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32" name="Rectangle 9"/>
            <p:cNvSpPr/>
            <p:nvPr/>
          </p:nvSpPr>
          <p:spPr>
            <a:xfrm>
              <a:off x="816" y="326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用户程序6</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33" name="Rectangle 10"/>
            <p:cNvSpPr/>
            <p:nvPr/>
          </p:nvSpPr>
          <p:spPr>
            <a:xfrm>
              <a:off x="816" y="3504"/>
              <a:ext cx="1440" cy="240"/>
            </a:xfrm>
            <a:prstGeom prst="rect">
              <a:avLst/>
            </a:prstGeom>
            <a:solidFill>
              <a:srgbClr val="000080"/>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FFFFFF"/>
                  </a:solidFill>
                  <a:latin typeface="Times New Roman" panose="02020603050405020304" pitchFamily="18" charset="0"/>
                  <a:ea typeface="宋体" panose="02010600030101010101" pitchFamily="2" charset="-122"/>
                </a:rPr>
                <a:t>14</a:t>
              </a:r>
              <a:r>
                <a:rPr lang="en-US" altLang="zh-CN" sz="2000" dirty="0">
                  <a:solidFill>
                    <a:srgbClr val="FFFFFF"/>
                  </a:solidFill>
                  <a:latin typeface="Times New Roman" panose="02020603050405020304" pitchFamily="18" charset="0"/>
                </a:rPr>
                <a:t>KB</a:t>
              </a:r>
              <a:endParaRPr lang="en-US" altLang="zh-CN" sz="2000" dirty="0">
                <a:solidFill>
                  <a:srgbClr val="FFFFFF"/>
                </a:solidFill>
                <a:latin typeface="Times New Roman" panose="02020603050405020304" pitchFamily="18" charset="0"/>
              </a:endParaRPr>
            </a:p>
          </p:txBody>
        </p:sp>
        <p:sp>
          <p:nvSpPr>
            <p:cNvPr id="52234" name="Rectangle 11"/>
            <p:cNvSpPr/>
            <p:nvPr/>
          </p:nvSpPr>
          <p:spPr>
            <a:xfrm>
              <a:off x="816" y="278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用户程序3</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35" name="Rectangle 12"/>
            <p:cNvSpPr/>
            <p:nvPr/>
          </p:nvSpPr>
          <p:spPr>
            <a:xfrm>
              <a:off x="816" y="3984"/>
              <a:ext cx="1440" cy="240"/>
            </a:xfrm>
            <a:prstGeom prst="rect">
              <a:avLst/>
            </a:prstGeom>
            <a:solidFill>
              <a:srgbClr val="000080"/>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FFFFFF"/>
                  </a:solidFill>
                  <a:latin typeface="Times New Roman" panose="02020603050405020304" pitchFamily="18" charset="0"/>
                  <a:ea typeface="宋体" panose="02010600030101010101" pitchFamily="2" charset="-122"/>
                </a:rPr>
                <a:t>26</a:t>
              </a:r>
              <a:r>
                <a:rPr lang="en-US" altLang="zh-CN" sz="2000" dirty="0">
                  <a:solidFill>
                    <a:srgbClr val="FFFFFF"/>
                  </a:solidFill>
                  <a:latin typeface="Times New Roman" panose="02020603050405020304" pitchFamily="18" charset="0"/>
                </a:rPr>
                <a:t>KB</a:t>
              </a:r>
              <a:endParaRPr lang="en-US" altLang="zh-CN" sz="2000" dirty="0">
                <a:solidFill>
                  <a:srgbClr val="FFFFFF"/>
                </a:solidFill>
                <a:latin typeface="Times New Roman" panose="02020603050405020304" pitchFamily="18" charset="0"/>
              </a:endParaRPr>
            </a:p>
          </p:txBody>
        </p:sp>
      </p:grpSp>
      <p:grpSp>
        <p:nvGrpSpPr>
          <p:cNvPr id="740365" name="Group 13"/>
          <p:cNvGrpSpPr/>
          <p:nvPr/>
        </p:nvGrpSpPr>
        <p:grpSpPr>
          <a:xfrm>
            <a:off x="5435600" y="2492375"/>
            <a:ext cx="2286000" cy="3276600"/>
            <a:chOff x="3648" y="2064"/>
            <a:chExt cx="1440" cy="2064"/>
          </a:xfrm>
        </p:grpSpPr>
        <p:sp>
          <p:nvSpPr>
            <p:cNvPr id="52237" name="Rectangle 14"/>
            <p:cNvSpPr/>
            <p:nvPr/>
          </p:nvSpPr>
          <p:spPr>
            <a:xfrm>
              <a:off x="3648" y="206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操作系统</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38" name="Rectangle 15"/>
            <p:cNvSpPr/>
            <p:nvPr/>
          </p:nvSpPr>
          <p:spPr>
            <a:xfrm>
              <a:off x="3648" y="3264"/>
              <a:ext cx="1440" cy="864"/>
            </a:xfrm>
            <a:prstGeom prst="rect">
              <a:avLst/>
            </a:prstGeom>
            <a:solidFill>
              <a:srgbClr val="000080"/>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FFFFFF"/>
                  </a:solidFill>
                  <a:latin typeface="Times New Roman" panose="02020603050405020304" pitchFamily="18" charset="0"/>
                  <a:ea typeface="宋体" panose="02010600030101010101" pitchFamily="2" charset="-122"/>
                </a:rPr>
                <a:t>80</a:t>
              </a:r>
              <a:r>
                <a:rPr lang="en-US" altLang="zh-CN" sz="2000" dirty="0">
                  <a:solidFill>
                    <a:srgbClr val="FFFFFF"/>
                  </a:solidFill>
                  <a:latin typeface="Times New Roman" panose="02020603050405020304" pitchFamily="18" charset="0"/>
                </a:rPr>
                <a:t>KB</a:t>
              </a:r>
              <a:endParaRPr lang="en-US" altLang="zh-CN" sz="2000" dirty="0">
                <a:solidFill>
                  <a:srgbClr val="FFFFFF"/>
                </a:solidFill>
                <a:latin typeface="Times New Roman" panose="02020603050405020304" pitchFamily="18" charset="0"/>
              </a:endParaRPr>
            </a:p>
          </p:txBody>
        </p:sp>
        <p:sp>
          <p:nvSpPr>
            <p:cNvPr id="52239" name="Rectangle 16"/>
            <p:cNvSpPr/>
            <p:nvPr/>
          </p:nvSpPr>
          <p:spPr>
            <a:xfrm>
              <a:off x="3648" y="302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用户程序9</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40" name="Rectangle 17"/>
            <p:cNvSpPr/>
            <p:nvPr/>
          </p:nvSpPr>
          <p:spPr>
            <a:xfrm>
              <a:off x="3648" y="278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用户程序6</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41" name="Rectangle 18"/>
            <p:cNvSpPr/>
            <p:nvPr/>
          </p:nvSpPr>
          <p:spPr>
            <a:xfrm>
              <a:off x="3648" y="254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用户程序3</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52242" name="Rectangle 19"/>
            <p:cNvSpPr/>
            <p:nvPr/>
          </p:nvSpPr>
          <p:spPr>
            <a:xfrm>
              <a:off x="3648" y="2304"/>
              <a:ext cx="14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用户程序1</a:t>
              </a:r>
              <a:endParaRPr lang="zh-CN" altLang="en-US" sz="2000" dirty="0">
                <a:solidFill>
                  <a:srgbClr val="000000"/>
                </a:solidFill>
                <a:latin typeface="Times New Roman" panose="02020603050405020304" pitchFamily="18" charset="0"/>
                <a:ea typeface="宋体" panose="02010600030101010101" pitchFamily="2" charset="-122"/>
              </a:endParaRPr>
            </a:p>
          </p:txBody>
        </p:sp>
      </p:grpSp>
      <p:sp>
        <p:nvSpPr>
          <p:cNvPr id="52243" name="Rectangle 20"/>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4.3.6 </a:t>
            </a:r>
            <a:r>
              <a:rPr lang="zh-CN" altLang="en-US" b="1" dirty="0">
                <a:latin typeface="宋体" panose="02010600030101010101" pitchFamily="2" charset="-122"/>
                <a:ea typeface="宋体" panose="02010600030101010101" pitchFamily="2" charset="-122"/>
              </a:rPr>
              <a:t>可重定位分区分配</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40355"/>
                                        </p:tgtEl>
                                        <p:attrNameLst>
                                          <p:attrName>style.visibility</p:attrName>
                                        </p:attrNameLst>
                                      </p:cBhvr>
                                      <p:to>
                                        <p:strVal val="visible"/>
                                      </p:to>
                                    </p:set>
                                    <p:animEffect transition="in" filter="box(in)">
                                      <p:cBhvr>
                                        <p:cTn id="7" dur="500"/>
                                        <p:tgtEl>
                                          <p:spTgt spid="7403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40365"/>
                                        </p:tgtEl>
                                        <p:attrNameLst>
                                          <p:attrName>style.visibility</p:attrName>
                                        </p:attrNameLst>
                                      </p:cBhvr>
                                      <p:to>
                                        <p:strVal val="visible"/>
                                      </p:to>
                                    </p:set>
                                    <p:animEffect transition="in" filter="blinds(vertical)">
                                      <p:cBhvr>
                                        <p:cTn id="12" dur="500"/>
                                        <p:tgtEl>
                                          <p:spTgt spid="740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0" y="13335"/>
            <a:ext cx="4620895" cy="460375"/>
          </a:xfrm>
          <a:prstGeom prst="rect">
            <a:avLst/>
          </a:prstGeom>
          <a:noFill/>
        </p:spPr>
        <p:txBody>
          <a:bodyPr wrap="square" rtlCol="0">
            <a:spAutoFit/>
          </a:bodyPr>
          <a:p>
            <a:r>
              <a:rPr lang="zh-CN" altLang="en-US" sz="2400"/>
              <a:t>补充知识：几个常用的</a:t>
            </a:r>
            <a:r>
              <a:rPr lang="zh-CN" altLang="en-US" sz="2400"/>
              <a:t>数量单位</a:t>
            </a:r>
            <a:endParaRPr lang="zh-CN" altLang="en-US" sz="2400"/>
          </a:p>
        </p:txBody>
      </p:sp>
      <p:pic>
        <p:nvPicPr>
          <p:cNvPr id="6" name="图片 5"/>
          <p:cNvPicPr>
            <a:picLocks noChangeAspect="1"/>
          </p:cNvPicPr>
          <p:nvPr/>
        </p:nvPicPr>
        <p:blipFill>
          <a:blip r:embed="rId1"/>
          <a:srcRect l="2868" t="3844" r="6861" b="-357"/>
          <a:stretch>
            <a:fillRect/>
          </a:stretch>
        </p:blipFill>
        <p:spPr>
          <a:xfrm>
            <a:off x="179705" y="764540"/>
            <a:ext cx="1437640" cy="1415415"/>
          </a:xfrm>
          <a:prstGeom prst="rect">
            <a:avLst/>
          </a:prstGeom>
        </p:spPr>
      </p:pic>
      <p:sp>
        <p:nvSpPr>
          <p:cNvPr id="2" name="圆角矩形标注 1"/>
          <p:cNvSpPr/>
          <p:nvPr/>
        </p:nvSpPr>
        <p:spPr>
          <a:xfrm>
            <a:off x="2151380" y="764540"/>
            <a:ext cx="5180965" cy="504190"/>
          </a:xfrm>
          <a:prstGeom prst="wedgeRoundRectCallout">
            <a:avLst>
              <a:gd name="adj1" fmla="val -56727"/>
              <a:gd name="adj2" fmla="val -9949"/>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一台手机</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电脑</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有</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4GB </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内存，是什么意思？</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文本框 2"/>
          <p:cNvSpPr txBox="1"/>
          <p:nvPr/>
        </p:nvSpPr>
        <p:spPr>
          <a:xfrm>
            <a:off x="251460" y="3068955"/>
            <a:ext cx="5504815" cy="1322070"/>
          </a:xfrm>
          <a:prstGeom prst="rect">
            <a:avLst/>
          </a:prstGeom>
          <a:noFill/>
        </p:spPr>
        <p:txBody>
          <a:bodyPr wrap="square" rtlCol="0">
            <a:spAutoFit/>
          </a:bodyPr>
          <a:p>
            <a:r>
              <a:rPr lang="zh-CN" altLang="en-US" sz="2000"/>
              <a:t>补充知识：</a:t>
            </a:r>
            <a:endParaRPr lang="zh-CN" altLang="en-US" sz="2000"/>
          </a:p>
          <a:p>
            <a:r>
              <a:rPr lang="en-US" altLang="zh-CN" sz="2000"/>
              <a:t>2</a:t>
            </a:r>
            <a:r>
              <a:rPr lang="en-US" altLang="zh-CN" sz="2000" baseline="30000"/>
              <a:t>10 </a:t>
            </a:r>
            <a:r>
              <a:rPr lang="en-US" altLang="zh-CN" sz="2000"/>
              <a:t>= 1K    </a:t>
            </a:r>
            <a:r>
              <a:rPr lang="zh-CN" altLang="en-US" sz="2000"/>
              <a:t>（千）</a:t>
            </a:r>
            <a:endParaRPr lang="zh-CN" altLang="en-US" sz="2000"/>
          </a:p>
          <a:p>
            <a:r>
              <a:rPr lang="en-US" altLang="zh-CN" sz="2000">
                <a:sym typeface="+mn-ea"/>
              </a:rPr>
              <a:t>2</a:t>
            </a:r>
            <a:r>
              <a:rPr lang="en-US" altLang="zh-CN" sz="2000" baseline="30000">
                <a:sym typeface="+mn-ea"/>
              </a:rPr>
              <a:t>20 </a:t>
            </a:r>
            <a:r>
              <a:rPr lang="en-US" altLang="zh-CN" sz="2000">
                <a:sym typeface="+mn-ea"/>
              </a:rPr>
              <a:t>= 1M    </a:t>
            </a:r>
            <a:r>
              <a:rPr lang="zh-CN" altLang="en-US" sz="2000">
                <a:sym typeface="+mn-ea"/>
              </a:rPr>
              <a:t>（兆，百万）</a:t>
            </a:r>
            <a:endParaRPr lang="zh-CN" altLang="en-US" sz="2000"/>
          </a:p>
          <a:p>
            <a:r>
              <a:rPr lang="en-US" altLang="zh-CN" sz="2000">
                <a:sym typeface="+mn-ea"/>
              </a:rPr>
              <a:t>2</a:t>
            </a:r>
            <a:r>
              <a:rPr lang="en-US" altLang="zh-CN" sz="2000" baseline="30000">
                <a:sym typeface="+mn-ea"/>
              </a:rPr>
              <a:t>30 </a:t>
            </a:r>
            <a:r>
              <a:rPr lang="en-US" altLang="zh-CN" sz="2000">
                <a:sym typeface="+mn-ea"/>
              </a:rPr>
              <a:t>= 1G    </a:t>
            </a:r>
            <a:r>
              <a:rPr lang="zh-CN" altLang="en-US" sz="2000">
                <a:sym typeface="+mn-ea"/>
              </a:rPr>
              <a:t>（十亿，</a:t>
            </a:r>
            <a:r>
              <a:rPr lang="zh-CN" altLang="en-US" sz="2000">
                <a:sym typeface="+mn-ea"/>
              </a:rPr>
              <a:t>千兆）</a:t>
            </a:r>
            <a:endParaRPr lang="zh-CN" altLang="en-US" sz="2000">
              <a:sym typeface="+mn-ea"/>
            </a:endParaRPr>
          </a:p>
        </p:txBody>
      </p:sp>
      <p:sp>
        <p:nvSpPr>
          <p:cNvPr id="5" name="圆角矩形标注 4"/>
          <p:cNvSpPr/>
          <p:nvPr/>
        </p:nvSpPr>
        <p:spPr>
          <a:xfrm>
            <a:off x="2195830" y="1412875"/>
            <a:ext cx="6675120" cy="734695"/>
          </a:xfrm>
          <a:prstGeom prst="wedgeRoundRectCallout">
            <a:avLst>
              <a:gd name="adj1" fmla="val -56728"/>
              <a:gd name="adj2" fmla="val -27204"/>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是指该内存中可以存放</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4*2</a:t>
            </a:r>
            <a:r>
              <a:rPr kumimoji="0" lang="en-US" altLang="zh-CN" sz="20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30</a:t>
            </a: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个字节，如果是按字节编址的</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话，也就是有</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lang="en-US" altLang="zh-CN" sz="2000" smtClean="0">
                <a:ln>
                  <a:noFill/>
                </a:ln>
                <a:effectLst/>
                <a:sym typeface="+mn-ea"/>
              </a:rPr>
              <a:t>4*2</a:t>
            </a:r>
            <a:r>
              <a:rPr lang="en-US" altLang="zh-CN" sz="2000" baseline="30000" smtClean="0">
                <a:ln>
                  <a:noFill/>
                </a:ln>
                <a:effectLst/>
                <a:sym typeface="+mn-ea"/>
              </a:rPr>
              <a:t>30 = </a:t>
            </a:r>
            <a:r>
              <a:rPr lang="en-US" altLang="zh-CN" sz="2000" smtClean="0">
                <a:ln>
                  <a:noFill/>
                </a:ln>
                <a:effectLst/>
                <a:sym typeface="+mn-ea"/>
              </a:rPr>
              <a:t>2</a:t>
            </a:r>
            <a:r>
              <a:rPr lang="en-US" altLang="zh-CN" sz="2000" baseline="30000" smtClean="0">
                <a:ln>
                  <a:noFill/>
                </a:ln>
                <a:effectLst/>
                <a:sym typeface="+mn-ea"/>
              </a:rPr>
              <a:t>32 </a:t>
            </a:r>
            <a:r>
              <a:rPr lang="zh-CN" altLang="en-US" sz="2000" smtClean="0">
                <a:ln>
                  <a:noFill/>
                </a:ln>
                <a:effectLst/>
                <a:sym typeface="+mn-ea"/>
              </a:rPr>
              <a:t>间教室</a:t>
            </a:r>
            <a:endParaRPr lang="zh-CN" altLang="en-US" sz="2000" smtClean="0">
              <a:ln>
                <a:noFill/>
              </a:ln>
              <a:effectLst/>
              <a:sym typeface="+mn-ea"/>
            </a:endParaRPr>
          </a:p>
        </p:txBody>
      </p:sp>
      <p:sp>
        <p:nvSpPr>
          <p:cNvPr id="7" name="文本框 6"/>
          <p:cNvSpPr txBox="1"/>
          <p:nvPr/>
        </p:nvSpPr>
        <p:spPr>
          <a:xfrm>
            <a:off x="207645" y="4765675"/>
            <a:ext cx="8676005" cy="706755"/>
          </a:xfrm>
          <a:prstGeom prst="rect">
            <a:avLst/>
          </a:prstGeom>
          <a:noFill/>
        </p:spPr>
        <p:txBody>
          <a:bodyPr wrap="square" rtlCol="0">
            <a:spAutoFit/>
          </a:bodyPr>
          <a:p>
            <a:r>
              <a:rPr lang="zh-CN" altLang="en-US" sz="2000">
                <a:solidFill>
                  <a:srgbClr val="FF0000"/>
                </a:solidFill>
              </a:rPr>
              <a:t>注：</a:t>
            </a:r>
            <a:r>
              <a:rPr lang="zh-CN" altLang="en-US" sz="2000"/>
              <a:t>有的题目会告诉我们内存的大小，让我们确定地址长度应该是多少（即要多少个二进制位才能表示相应数目的</a:t>
            </a:r>
            <a:r>
              <a:rPr lang="zh-CN" altLang="en-US" sz="2000"/>
              <a:t>存储单元）</a:t>
            </a:r>
            <a:endParaRPr lang="zh-CN" altLang="en-US" sz="2000"/>
          </a:p>
        </p:txBody>
      </p:sp>
      <p:sp>
        <p:nvSpPr>
          <p:cNvPr id="8" name="圆角矩形标注 7"/>
          <p:cNvSpPr/>
          <p:nvPr/>
        </p:nvSpPr>
        <p:spPr>
          <a:xfrm>
            <a:off x="2123440" y="2348865"/>
            <a:ext cx="6747510" cy="648335"/>
          </a:xfrm>
          <a:prstGeom prst="wedgeRoundRectCallout">
            <a:avLst>
              <a:gd name="adj1" fmla="val -54974"/>
              <a:gd name="adj2" fmla="val -40303"/>
              <a:gd name="adj3" fmla="val 16667"/>
            </a:avLst>
          </a:prstGeom>
          <a:solidFill>
            <a:srgbClr val="FFFF00"/>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r>
              <a:rPr lang="en-US" altLang="zh-CN" sz="1800" smtClean="0">
                <a:ln>
                  <a:noFill/>
                </a:ln>
                <a:effectLst/>
                <a:sym typeface="+mn-ea"/>
              </a:rPr>
              <a:t>2</a:t>
            </a:r>
            <a:r>
              <a:rPr lang="en-US" altLang="zh-CN" sz="1800" baseline="30000" smtClean="0">
                <a:ln>
                  <a:noFill/>
                </a:ln>
                <a:effectLst/>
                <a:sym typeface="+mn-ea"/>
              </a:rPr>
              <a:t>32</a:t>
            </a:r>
            <a:r>
              <a:rPr lang="zh-CN" altLang="en-US" sz="1800" smtClean="0">
                <a:ln>
                  <a:noFill/>
                </a:ln>
                <a:effectLst/>
                <a:sym typeface="+mn-ea"/>
              </a:rPr>
              <a:t>间教室，需要</a:t>
            </a:r>
            <a:r>
              <a:rPr lang="en-US" altLang="zh-CN" sz="1800" smtClean="0">
                <a:ln>
                  <a:noFill/>
                </a:ln>
                <a:effectLst/>
                <a:sym typeface="+mn-ea"/>
              </a:rPr>
              <a:t>2</a:t>
            </a:r>
            <a:r>
              <a:rPr lang="en-US" altLang="zh-CN" sz="1800" baseline="30000" smtClean="0">
                <a:ln>
                  <a:noFill/>
                </a:ln>
                <a:effectLst/>
                <a:sym typeface="+mn-ea"/>
              </a:rPr>
              <a:t>32</a:t>
            </a:r>
            <a:r>
              <a:rPr lang="zh-CN" altLang="en-US" sz="1800" smtClean="0">
                <a:ln>
                  <a:noFill/>
                </a:ln>
                <a:effectLst/>
                <a:sym typeface="+mn-ea"/>
              </a:rPr>
              <a:t>个地址才能一一标识，所以地址需要用</a:t>
            </a:r>
            <a:r>
              <a:rPr lang="en-US" altLang="zh-CN" sz="1800" smtClean="0">
                <a:ln>
                  <a:noFill/>
                </a:ln>
                <a:effectLst/>
                <a:sym typeface="+mn-ea"/>
              </a:rPr>
              <a:t>32</a:t>
            </a:r>
            <a:r>
              <a:rPr lang="zh-CN" altLang="en-US" sz="1800" smtClean="0">
                <a:ln>
                  <a:noFill/>
                </a:ln>
                <a:effectLst/>
                <a:sym typeface="+mn-ea"/>
              </a:rPr>
              <a:t>个二</a:t>
            </a:r>
            <a:endParaRPr lang="zh-CN" altLang="en-US" sz="1800" smtClean="0">
              <a:ln>
                <a:noFill/>
              </a:ln>
              <a:effectLst/>
              <a:sym typeface="+mn-ea"/>
            </a:endParaRPr>
          </a:p>
          <a:p>
            <a:pPr marL="0" marR="0" indent="0" algn="l" defTabSz="914400" rtl="0" eaLnBrk="1" fontAlgn="base" latinLnBrk="0" hangingPunct="1">
              <a:lnSpc>
                <a:spcPct val="100000"/>
              </a:lnSpc>
              <a:spcBef>
                <a:spcPct val="0"/>
              </a:spcBef>
              <a:spcAft>
                <a:spcPct val="0"/>
              </a:spcAft>
              <a:buClrTx/>
              <a:buSzTx/>
              <a:buFontTx/>
              <a:buNone/>
            </a:pPr>
            <a:r>
              <a:rPr lang="zh-CN" altLang="en-US" sz="1800" smtClean="0">
                <a:ln>
                  <a:noFill/>
                </a:ln>
                <a:effectLst/>
                <a:sym typeface="+mn-ea"/>
              </a:rPr>
              <a:t>进制位来表示</a:t>
            </a:r>
            <a:r>
              <a:rPr lang="en-US" altLang="zh-CN" sz="1800" smtClean="0">
                <a:ln>
                  <a:noFill/>
                </a:ln>
                <a:effectLst/>
                <a:sym typeface="+mn-ea"/>
              </a:rPr>
              <a:t>(0~2</a:t>
            </a:r>
            <a:r>
              <a:rPr lang="en-US" altLang="zh-CN" sz="1800" baseline="30000" smtClean="0">
                <a:ln>
                  <a:noFill/>
                </a:ln>
                <a:effectLst/>
                <a:sym typeface="+mn-ea"/>
              </a:rPr>
              <a:t>32</a:t>
            </a:r>
            <a:r>
              <a:rPr lang="en-US" altLang="zh-CN" sz="1800" smtClean="0">
                <a:ln>
                  <a:noFill/>
                </a:ln>
                <a:effectLst/>
                <a:sym typeface="+mn-ea"/>
              </a:rPr>
              <a:t>-1)</a:t>
            </a:r>
            <a:endParaRPr lang="en-US" altLang="zh-CN" sz="1800" smtClean="0">
              <a:ln>
                <a:noFill/>
              </a:ln>
              <a:effectLst/>
              <a:sym typeface="+mn-ea"/>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p:bldP spid="3" grpId="1"/>
      <p:bldP spid="5" grpId="0" bldLvl="0" animBg="1"/>
      <p:bldP spid="5" grpId="1" animBg="1"/>
      <p:bldP spid="7" grpId="0"/>
      <p:bldP spid="7" grpId="1"/>
      <p:bldP spid="8" grpId="0" animBg="1"/>
      <p:bldP spid="8"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4.3.6  </a:t>
            </a:r>
            <a:r>
              <a:rPr lang="zh-CN" altLang="en-US" b="1" dirty="0">
                <a:latin typeface="宋体" panose="02010600030101010101" pitchFamily="2" charset="-122"/>
                <a:ea typeface="宋体" panose="02010600030101010101" pitchFamily="2" charset="-122"/>
              </a:rPr>
              <a:t>可重定位分区分配</a:t>
            </a:r>
            <a:endParaRPr lang="zh-CN" altLang="en-US" b="1" dirty="0">
              <a:latin typeface="宋体" panose="02010600030101010101" pitchFamily="2" charset="-122"/>
              <a:ea typeface="宋体" panose="02010600030101010101" pitchFamily="2" charset="-122"/>
            </a:endParaRPr>
          </a:p>
        </p:txBody>
      </p:sp>
      <p:sp>
        <p:nvSpPr>
          <p:cNvPr id="53250" name="Rectangle 3"/>
          <p:cNvSpPr>
            <a:spLocks noGrp="1"/>
          </p:cNvSpPr>
          <p:nvPr>
            <p:ph idx="1"/>
          </p:nvPr>
        </p:nvSpPr>
        <p:spPr>
          <a:xfrm>
            <a:off x="0" y="502285"/>
            <a:ext cx="9144000" cy="2591435"/>
          </a:xfrm>
        </p:spPr>
        <p:txBody>
          <a:bodyPr wrap="square" lIns="91440" tIns="45720" rIns="91440" bIns="45720" anchor="t" anchorCtr="0"/>
          <a:p>
            <a:pPr eaLnBrk="1" hangingPunct="1"/>
            <a:r>
              <a:rPr lang="zh-CN" altLang="en-US" dirty="0"/>
              <a:t>对占用分区进行内存数据搬移占用</a:t>
            </a:r>
            <a:r>
              <a:rPr lang="en-US" altLang="zh-CN" dirty="0"/>
              <a:t>CPU</a:t>
            </a:r>
            <a:r>
              <a:rPr lang="zh-CN" altLang="en-US" dirty="0"/>
              <a:t>时间；如果对占用分区中的程序进行“浮动”，则其重定位需要硬件支持（重定位寄存器）。</a:t>
            </a:r>
            <a:endParaRPr lang="zh-CN" altLang="en-US" dirty="0"/>
          </a:p>
          <a:p>
            <a:pPr eaLnBrk="1" hangingPunct="1"/>
            <a:r>
              <a:rPr lang="zh-CN" altLang="en-US" dirty="0">
                <a:solidFill>
                  <a:srgbClr val="FF0000"/>
                </a:solidFill>
              </a:rPr>
              <a:t>何时执行紧凑操作</a:t>
            </a:r>
            <a:r>
              <a:rPr lang="zh-CN" altLang="en-US" dirty="0"/>
              <a:t>：每个分区释放后，或内存分配找不到满足条件的空闲分区时</a:t>
            </a:r>
            <a:endParaRPr lang="zh-CN" altLang="en-US" dirty="0"/>
          </a:p>
          <a:p>
            <a:pPr eaLnBrk="1" hangingPunct="1"/>
            <a:endParaRPr lang="zh-CN" altLang="en-US" dirty="0"/>
          </a:p>
        </p:txBody>
      </p:sp>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2402" name="Rectangle 2"/>
          <p:cNvSpPr/>
          <p:nvPr/>
        </p:nvSpPr>
        <p:spPr>
          <a:xfrm>
            <a:off x="34925" y="44450"/>
            <a:ext cx="8458200" cy="476250"/>
          </a:xfrm>
          <a:prstGeom prst="rect">
            <a:avLst/>
          </a:prstGeom>
          <a:noFill/>
          <a:ln w="9525">
            <a:noFill/>
          </a:ln>
        </p:spPr>
        <p:txBody>
          <a:bodyPr anchor="t" anchorCtr="0">
            <a:spAutoFit/>
          </a:bodyPr>
          <a:p>
            <a:pPr eaLnBrk="0" hangingPunct="0">
              <a:lnSpc>
                <a:spcPct val="90000"/>
              </a:lnSpc>
            </a:pPr>
            <a:r>
              <a:rPr lang="zh-CN" altLang="en-US" sz="2800" dirty="0">
                <a:latin typeface="楷体_GB2312" pitchFamily="49" charset="-122"/>
                <a:ea typeface="楷体_GB2312" pitchFamily="49" charset="-122"/>
              </a:rPr>
              <a:t>动态重定位</a:t>
            </a:r>
            <a:endParaRPr lang="zh-CN" altLang="en-US" sz="2800" dirty="0">
              <a:latin typeface="楷体_GB2312" pitchFamily="49" charset="-122"/>
              <a:ea typeface="楷体_GB2312" pitchFamily="49" charset="-122"/>
            </a:endParaRPr>
          </a:p>
        </p:txBody>
      </p:sp>
      <p:pic>
        <p:nvPicPr>
          <p:cNvPr id="54274" name="Picture 3"/>
          <p:cNvPicPr>
            <a:picLocks noChangeAspect="1"/>
          </p:cNvPicPr>
          <p:nvPr/>
        </p:nvPicPr>
        <p:blipFill>
          <a:blip r:embed="rId1"/>
          <a:srcRect l="2301" t="17075" r="1096" b="17879"/>
          <a:stretch>
            <a:fillRect/>
          </a:stretch>
        </p:blipFill>
        <p:spPr>
          <a:xfrm>
            <a:off x="394970" y="909320"/>
            <a:ext cx="8411210" cy="4331335"/>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2402"/>
                                        </p:tgtEl>
                                        <p:attrNameLst>
                                          <p:attrName>style.visibility</p:attrName>
                                        </p:attrNameLst>
                                      </p:cBhvr>
                                      <p:to>
                                        <p:strVal val="visible"/>
                                      </p:to>
                                    </p:set>
                                    <p:animEffect transition="in" filter="blinds(horizontal)">
                                      <p:cBhvr>
                                        <p:cTn id="7" dur="500"/>
                                        <p:tgtEl>
                                          <p:spTgt spid="74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44450" name="Group 2"/>
          <p:cNvGrpSpPr/>
          <p:nvPr/>
        </p:nvGrpSpPr>
        <p:grpSpPr>
          <a:xfrm>
            <a:off x="234315" y="1078865"/>
            <a:ext cx="8642350" cy="4114800"/>
            <a:chOff x="-48" y="912"/>
            <a:chExt cx="5808" cy="2592"/>
          </a:xfrm>
        </p:grpSpPr>
        <p:grpSp>
          <p:nvGrpSpPr>
            <p:cNvPr id="56322" name="Group 3"/>
            <p:cNvGrpSpPr/>
            <p:nvPr/>
          </p:nvGrpSpPr>
          <p:grpSpPr>
            <a:xfrm>
              <a:off x="-48" y="912"/>
              <a:ext cx="5808" cy="2592"/>
              <a:chOff x="-48" y="912"/>
              <a:chExt cx="5808" cy="2592"/>
            </a:xfrm>
          </p:grpSpPr>
          <p:sp>
            <p:nvSpPr>
              <p:cNvPr id="56323" name="Line 4"/>
              <p:cNvSpPr/>
              <p:nvPr/>
            </p:nvSpPr>
            <p:spPr>
              <a:xfrm>
                <a:off x="2784" y="912"/>
                <a:ext cx="0" cy="2592"/>
              </a:xfrm>
              <a:prstGeom prst="line">
                <a:avLst/>
              </a:prstGeom>
              <a:ln w="9525" cap="flat" cmpd="sng">
                <a:solidFill>
                  <a:schemeClr val="tx1"/>
                </a:solidFill>
                <a:prstDash val="solid"/>
                <a:round/>
                <a:headEnd type="none" w="med" len="med"/>
                <a:tailEnd type="none" w="med" len="med"/>
              </a:ln>
            </p:spPr>
          </p:sp>
          <p:sp>
            <p:nvSpPr>
              <p:cNvPr id="56324" name="Rectangle 5"/>
              <p:cNvSpPr/>
              <p:nvPr/>
            </p:nvSpPr>
            <p:spPr>
              <a:xfrm>
                <a:off x="-48" y="2544"/>
                <a:ext cx="465"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5000</a:t>
                </a:r>
                <a:endParaRPr lang="zh-CN" altLang="en-US" sz="2400" b="0" dirty="0">
                  <a:latin typeface="Times New Roman" panose="02020603050405020304" pitchFamily="18" charset="0"/>
                  <a:ea typeface="宋体" panose="02010600030101010101" pitchFamily="2" charset="-122"/>
                </a:endParaRPr>
              </a:p>
            </p:txBody>
          </p:sp>
          <p:grpSp>
            <p:nvGrpSpPr>
              <p:cNvPr id="56325" name="Group 6"/>
              <p:cNvGrpSpPr/>
              <p:nvPr/>
            </p:nvGrpSpPr>
            <p:grpSpPr>
              <a:xfrm>
                <a:off x="-48" y="1082"/>
                <a:ext cx="5808" cy="1990"/>
                <a:chOff x="-48" y="1082"/>
                <a:chExt cx="5808" cy="1990"/>
              </a:xfrm>
            </p:grpSpPr>
            <p:sp>
              <p:nvSpPr>
                <p:cNvPr id="56326" name="Text Box 7"/>
                <p:cNvSpPr txBox="1"/>
                <p:nvPr/>
              </p:nvSpPr>
              <p:spPr>
                <a:xfrm>
                  <a:off x="240" y="1082"/>
                  <a:ext cx="1563" cy="288"/>
                </a:xfrm>
                <a:prstGeom prst="rect">
                  <a:avLst/>
                </a:prstGeom>
                <a:noFill/>
                <a:ln w="9525">
                  <a:noFill/>
                </a:ln>
              </p:spPr>
              <p:txBody>
                <a:bodyPr anchor="t" anchorCtr="0">
                  <a:spAutoFit/>
                </a:bodyPr>
                <a:p>
                  <a:endParaRPr lang="zh-CN" altLang="en-US" sz="2400" b="0" dirty="0">
                    <a:latin typeface="Times New Roman" panose="02020603050405020304" pitchFamily="18" charset="0"/>
                    <a:ea typeface="宋体" panose="02010600030101010101" pitchFamily="2" charset="-122"/>
                  </a:endParaRPr>
                </a:p>
              </p:txBody>
            </p:sp>
            <p:grpSp>
              <p:nvGrpSpPr>
                <p:cNvPr id="56327" name="Group 8"/>
                <p:cNvGrpSpPr/>
                <p:nvPr/>
              </p:nvGrpSpPr>
              <p:grpSpPr>
                <a:xfrm>
                  <a:off x="1680" y="1680"/>
                  <a:ext cx="1104" cy="528"/>
                  <a:chOff x="2016" y="1680"/>
                  <a:chExt cx="1104" cy="528"/>
                </a:xfrm>
              </p:grpSpPr>
              <p:sp>
                <p:nvSpPr>
                  <p:cNvPr id="56328" name="Rectangle 9"/>
                  <p:cNvSpPr/>
                  <p:nvPr/>
                </p:nvSpPr>
                <p:spPr>
                  <a:xfrm>
                    <a:off x="2208" y="1680"/>
                    <a:ext cx="57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2500</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56329" name="Line 10"/>
                  <p:cNvSpPr/>
                  <p:nvPr/>
                </p:nvSpPr>
                <p:spPr>
                  <a:xfrm>
                    <a:off x="2016" y="1776"/>
                    <a:ext cx="192" cy="0"/>
                  </a:xfrm>
                  <a:prstGeom prst="line">
                    <a:avLst/>
                  </a:prstGeom>
                  <a:ln w="28575" cap="flat" cmpd="sng">
                    <a:solidFill>
                      <a:schemeClr val="tx1"/>
                    </a:solidFill>
                    <a:prstDash val="sysDot"/>
                    <a:round/>
                    <a:headEnd type="none" w="med" len="med"/>
                    <a:tailEnd type="none" w="med" len="med"/>
                  </a:ln>
                </p:spPr>
              </p:sp>
              <p:sp>
                <p:nvSpPr>
                  <p:cNvPr id="56330" name="Line 11"/>
                  <p:cNvSpPr/>
                  <p:nvPr/>
                </p:nvSpPr>
                <p:spPr>
                  <a:xfrm>
                    <a:off x="2496" y="1872"/>
                    <a:ext cx="0" cy="336"/>
                  </a:xfrm>
                  <a:prstGeom prst="line">
                    <a:avLst/>
                  </a:prstGeom>
                  <a:ln w="28575" cap="flat" cmpd="sng">
                    <a:solidFill>
                      <a:schemeClr val="tx1"/>
                    </a:solidFill>
                    <a:prstDash val="sysDot"/>
                    <a:round/>
                    <a:headEnd type="none" w="med" len="med"/>
                    <a:tailEnd type="none" w="med" len="med"/>
                  </a:ln>
                </p:spPr>
              </p:sp>
              <p:sp>
                <p:nvSpPr>
                  <p:cNvPr id="56331" name="Line 12"/>
                  <p:cNvSpPr/>
                  <p:nvPr/>
                </p:nvSpPr>
                <p:spPr>
                  <a:xfrm>
                    <a:off x="2496" y="2208"/>
                    <a:ext cx="624" cy="0"/>
                  </a:xfrm>
                  <a:prstGeom prst="line">
                    <a:avLst/>
                  </a:prstGeom>
                  <a:ln w="28575" cap="flat" cmpd="sng">
                    <a:solidFill>
                      <a:schemeClr val="tx1"/>
                    </a:solidFill>
                    <a:prstDash val="sysDot"/>
                    <a:round/>
                    <a:headEnd type="none" w="med" len="med"/>
                    <a:tailEnd type="none" w="med" len="med"/>
                  </a:ln>
                </p:spPr>
              </p:sp>
            </p:grpSp>
            <p:sp>
              <p:nvSpPr>
                <p:cNvPr id="56332" name="Text Box 13"/>
                <p:cNvSpPr txBox="1"/>
                <p:nvPr/>
              </p:nvSpPr>
              <p:spPr>
                <a:xfrm>
                  <a:off x="1788" y="1387"/>
                  <a:ext cx="811"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相对地址</a:t>
                  </a:r>
                  <a:endParaRPr lang="zh-CN" altLang="en-US" sz="2000" dirty="0">
                    <a:latin typeface="Times New Roman" panose="02020603050405020304" pitchFamily="18" charset="0"/>
                    <a:ea typeface="宋体" panose="02010600030101010101" pitchFamily="2" charset="-122"/>
                  </a:endParaRPr>
                </a:p>
              </p:txBody>
            </p:sp>
            <p:grpSp>
              <p:nvGrpSpPr>
                <p:cNvPr id="56333" name="Group 14"/>
                <p:cNvGrpSpPr/>
                <p:nvPr/>
              </p:nvGrpSpPr>
              <p:grpSpPr>
                <a:xfrm>
                  <a:off x="-48" y="1286"/>
                  <a:ext cx="5808" cy="1786"/>
                  <a:chOff x="-48" y="1286"/>
                  <a:chExt cx="5808" cy="1786"/>
                </a:xfrm>
              </p:grpSpPr>
              <p:grpSp>
                <p:nvGrpSpPr>
                  <p:cNvPr id="56334" name="Group 15"/>
                  <p:cNvGrpSpPr/>
                  <p:nvPr/>
                </p:nvGrpSpPr>
                <p:grpSpPr>
                  <a:xfrm>
                    <a:off x="-48" y="1344"/>
                    <a:ext cx="1728" cy="1728"/>
                    <a:chOff x="288" y="1344"/>
                    <a:chExt cx="1728" cy="1728"/>
                  </a:xfrm>
                </p:grpSpPr>
                <p:sp>
                  <p:nvSpPr>
                    <p:cNvPr id="56335" name="Rectangle 16"/>
                    <p:cNvSpPr/>
                    <p:nvPr/>
                  </p:nvSpPr>
                  <p:spPr>
                    <a:xfrm>
                      <a:off x="720" y="1488"/>
                      <a:ext cx="12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56336" name="Text Box 17"/>
                    <p:cNvSpPr txBox="1"/>
                    <p:nvPr/>
                  </p:nvSpPr>
                  <p:spPr>
                    <a:xfrm>
                      <a:off x="364" y="1536"/>
                      <a:ext cx="379"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100</a:t>
                      </a:r>
                      <a:endParaRPr lang="zh-CN" altLang="en-US" sz="2400" b="0" dirty="0">
                        <a:latin typeface="Times New Roman" panose="02020603050405020304" pitchFamily="18" charset="0"/>
                        <a:ea typeface="宋体" panose="02010600030101010101" pitchFamily="2" charset="-122"/>
                      </a:endParaRPr>
                    </a:p>
                  </p:txBody>
                </p:sp>
                <p:sp>
                  <p:nvSpPr>
                    <p:cNvPr id="56337" name="Text Box 18"/>
                    <p:cNvSpPr txBox="1"/>
                    <p:nvPr/>
                  </p:nvSpPr>
                  <p:spPr>
                    <a:xfrm>
                      <a:off x="524" y="1344"/>
                      <a:ext cx="209"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0</a:t>
                      </a:r>
                      <a:endParaRPr lang="zh-CN" altLang="en-US" sz="2000" b="0" dirty="0">
                        <a:latin typeface="Times New Roman" panose="02020603050405020304" pitchFamily="18" charset="0"/>
                        <a:ea typeface="宋体" panose="02010600030101010101" pitchFamily="2" charset="-122"/>
                      </a:endParaRPr>
                    </a:p>
                  </p:txBody>
                </p:sp>
                <p:sp>
                  <p:nvSpPr>
                    <p:cNvPr id="56338" name="Rectangle 19"/>
                    <p:cNvSpPr/>
                    <p:nvPr/>
                  </p:nvSpPr>
                  <p:spPr>
                    <a:xfrm>
                      <a:off x="720" y="1680"/>
                      <a:ext cx="12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dirty="0">
                          <a:solidFill>
                            <a:srgbClr val="000000"/>
                          </a:solidFill>
                          <a:latin typeface="宋体" panose="02010600030101010101" pitchFamily="2" charset="-122"/>
                        </a:rPr>
                        <a:t>MOVE</a:t>
                      </a: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rPr>
                        <a:t>AX，[2500]</a:t>
                      </a:r>
                      <a:endParaRPr lang="en-US" altLang="zh-CN" dirty="0">
                        <a:solidFill>
                          <a:srgbClr val="000000"/>
                        </a:solidFill>
                        <a:latin typeface="宋体" panose="02010600030101010101" pitchFamily="2" charset="-122"/>
                      </a:endParaRPr>
                    </a:p>
                  </p:txBody>
                </p:sp>
                <p:sp>
                  <p:nvSpPr>
                    <p:cNvPr id="56339" name="Rectangle 20"/>
                    <p:cNvSpPr/>
                    <p:nvPr/>
                  </p:nvSpPr>
                  <p:spPr>
                    <a:xfrm>
                      <a:off x="720" y="1872"/>
                      <a:ext cx="1296" cy="62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56340" name="Text Box 21"/>
                    <p:cNvSpPr txBox="1"/>
                    <p:nvPr/>
                  </p:nvSpPr>
                  <p:spPr>
                    <a:xfrm>
                      <a:off x="288" y="2400"/>
                      <a:ext cx="465"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2500</a:t>
                      </a:r>
                      <a:endParaRPr lang="zh-CN" altLang="en-US" sz="2400" b="0" dirty="0">
                        <a:latin typeface="Times New Roman" panose="02020603050405020304" pitchFamily="18" charset="0"/>
                        <a:ea typeface="宋体" panose="02010600030101010101" pitchFamily="2" charset="-122"/>
                      </a:endParaRPr>
                    </a:p>
                  </p:txBody>
                </p:sp>
                <p:sp>
                  <p:nvSpPr>
                    <p:cNvPr id="56341" name="Rectangle 22"/>
                    <p:cNvSpPr/>
                    <p:nvPr/>
                  </p:nvSpPr>
                  <p:spPr>
                    <a:xfrm>
                      <a:off x="720" y="2688"/>
                      <a:ext cx="1296"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56342" name="Rectangle 23"/>
                    <p:cNvSpPr/>
                    <p:nvPr/>
                  </p:nvSpPr>
                  <p:spPr>
                    <a:xfrm>
                      <a:off x="720" y="2496"/>
                      <a:ext cx="12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宋体" panose="02010600030101010101" pitchFamily="2" charset="-122"/>
                          <a:ea typeface="宋体" panose="02010600030101010101" pitchFamily="2" charset="-122"/>
                        </a:rPr>
                        <a:t>365</a:t>
                      </a:r>
                      <a:endParaRPr lang="zh-CN" altLang="en-US" dirty="0">
                        <a:solidFill>
                          <a:srgbClr val="000000"/>
                        </a:solidFill>
                        <a:latin typeface="宋体" panose="02010600030101010101" pitchFamily="2" charset="-122"/>
                        <a:ea typeface="宋体" panose="02010600030101010101" pitchFamily="2" charset="-122"/>
                      </a:endParaRPr>
                    </a:p>
                  </p:txBody>
                </p:sp>
              </p:grpSp>
              <p:grpSp>
                <p:nvGrpSpPr>
                  <p:cNvPr id="56343" name="Group 24"/>
                  <p:cNvGrpSpPr/>
                  <p:nvPr/>
                </p:nvGrpSpPr>
                <p:grpSpPr>
                  <a:xfrm>
                    <a:off x="2784" y="1286"/>
                    <a:ext cx="2976" cy="1738"/>
                    <a:chOff x="2784" y="1286"/>
                    <a:chExt cx="2976" cy="1738"/>
                  </a:xfrm>
                </p:grpSpPr>
                <p:sp>
                  <p:nvSpPr>
                    <p:cNvPr id="56344" name="Rectangle 25"/>
                    <p:cNvSpPr/>
                    <p:nvPr/>
                  </p:nvSpPr>
                  <p:spPr>
                    <a:xfrm>
                      <a:off x="4464" y="1440"/>
                      <a:ext cx="12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56345" name="Text Box 26"/>
                    <p:cNvSpPr txBox="1"/>
                    <p:nvPr/>
                  </p:nvSpPr>
                  <p:spPr>
                    <a:xfrm>
                      <a:off x="3984" y="1526"/>
                      <a:ext cx="551"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10100</a:t>
                      </a:r>
                      <a:endParaRPr lang="zh-CN" altLang="en-US" sz="2400" b="0" dirty="0">
                        <a:latin typeface="Times New Roman" panose="02020603050405020304" pitchFamily="18" charset="0"/>
                        <a:ea typeface="宋体" panose="02010600030101010101" pitchFamily="2" charset="-122"/>
                      </a:endParaRPr>
                    </a:p>
                  </p:txBody>
                </p:sp>
                <p:sp>
                  <p:nvSpPr>
                    <p:cNvPr id="56346" name="Text Box 27"/>
                    <p:cNvSpPr txBox="1"/>
                    <p:nvPr/>
                  </p:nvSpPr>
                  <p:spPr>
                    <a:xfrm>
                      <a:off x="3980" y="1286"/>
                      <a:ext cx="551"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10000</a:t>
                      </a:r>
                      <a:endParaRPr lang="zh-CN" altLang="en-US" sz="2000" b="0" dirty="0">
                        <a:latin typeface="Times New Roman" panose="02020603050405020304" pitchFamily="18" charset="0"/>
                        <a:ea typeface="宋体" panose="02010600030101010101" pitchFamily="2" charset="-122"/>
                      </a:endParaRPr>
                    </a:p>
                  </p:txBody>
                </p:sp>
                <p:sp>
                  <p:nvSpPr>
                    <p:cNvPr id="56347" name="Rectangle 28"/>
                    <p:cNvSpPr/>
                    <p:nvPr/>
                  </p:nvSpPr>
                  <p:spPr>
                    <a:xfrm>
                      <a:off x="4464" y="1632"/>
                      <a:ext cx="12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dirty="0">
                          <a:solidFill>
                            <a:srgbClr val="000000"/>
                          </a:solidFill>
                          <a:latin typeface="宋体" panose="02010600030101010101" pitchFamily="2" charset="-122"/>
                        </a:rPr>
                        <a:t>MOVE</a:t>
                      </a:r>
                      <a:r>
                        <a:rPr lang="zh-CN" altLang="en-US" dirty="0">
                          <a:solidFill>
                            <a:srgbClr val="000000"/>
                          </a:solidFill>
                          <a:latin typeface="宋体" panose="02010600030101010101" pitchFamily="2" charset="-122"/>
                          <a:ea typeface="宋体" panose="02010600030101010101" pitchFamily="2" charset="-122"/>
                        </a:rPr>
                        <a:t> </a:t>
                      </a:r>
                      <a:r>
                        <a:rPr lang="en-US" altLang="zh-CN" dirty="0">
                          <a:solidFill>
                            <a:srgbClr val="000000"/>
                          </a:solidFill>
                          <a:latin typeface="宋体" panose="02010600030101010101" pitchFamily="2" charset="-122"/>
                        </a:rPr>
                        <a:t>AX，[2500]</a:t>
                      </a:r>
                      <a:endParaRPr lang="en-US" altLang="zh-CN" dirty="0">
                        <a:solidFill>
                          <a:srgbClr val="000000"/>
                        </a:solidFill>
                        <a:latin typeface="Times New Roman" panose="02020603050405020304" pitchFamily="18" charset="0"/>
                      </a:endParaRPr>
                    </a:p>
                  </p:txBody>
                </p:sp>
                <p:sp>
                  <p:nvSpPr>
                    <p:cNvPr id="56348" name="Rectangle 29"/>
                    <p:cNvSpPr/>
                    <p:nvPr/>
                  </p:nvSpPr>
                  <p:spPr>
                    <a:xfrm>
                      <a:off x="4464" y="1824"/>
                      <a:ext cx="1296" cy="62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sp>
                  <p:nvSpPr>
                    <p:cNvPr id="56349" name="Rectangle 30"/>
                    <p:cNvSpPr/>
                    <p:nvPr/>
                  </p:nvSpPr>
                  <p:spPr>
                    <a:xfrm>
                      <a:off x="4464" y="2640"/>
                      <a:ext cx="1296"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56350" name="Rectangle 31"/>
                    <p:cNvSpPr/>
                    <p:nvPr/>
                  </p:nvSpPr>
                  <p:spPr>
                    <a:xfrm>
                      <a:off x="4464" y="2448"/>
                      <a:ext cx="1296"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宋体" panose="02010600030101010101" pitchFamily="2" charset="-122"/>
                          <a:ea typeface="宋体" panose="02010600030101010101" pitchFamily="2" charset="-122"/>
                        </a:rPr>
                        <a:t>365</a:t>
                      </a:r>
                      <a:endParaRPr lang="zh-CN" altLang="en-US" dirty="0">
                        <a:solidFill>
                          <a:srgbClr val="000000"/>
                        </a:solidFill>
                        <a:latin typeface="宋体" panose="02010600030101010101" pitchFamily="2" charset="-122"/>
                        <a:ea typeface="宋体" panose="02010600030101010101" pitchFamily="2" charset="-122"/>
                      </a:endParaRPr>
                    </a:p>
                  </p:txBody>
                </p:sp>
                <p:sp>
                  <p:nvSpPr>
                    <p:cNvPr id="56351" name="Rectangle 32"/>
                    <p:cNvSpPr/>
                    <p:nvPr/>
                  </p:nvSpPr>
                  <p:spPr>
                    <a:xfrm>
                      <a:off x="2880" y="1680"/>
                      <a:ext cx="1008"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solidFill>
                            <a:srgbClr val="000000"/>
                          </a:solidFill>
                          <a:latin typeface="Times New Roman" panose="02020603050405020304" pitchFamily="18" charset="0"/>
                          <a:ea typeface="宋体" panose="02010600030101010101" pitchFamily="2" charset="-122"/>
                        </a:rPr>
                        <a:t>10000</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56352" name="Text Box 33"/>
                    <p:cNvSpPr txBox="1"/>
                    <p:nvPr/>
                  </p:nvSpPr>
                  <p:spPr>
                    <a:xfrm>
                      <a:off x="2880" y="1392"/>
                      <a:ext cx="1155"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重定位寄存器</a:t>
                      </a:r>
                      <a:endParaRPr lang="zh-CN" altLang="en-US" sz="2400" b="0" dirty="0">
                        <a:latin typeface="Times New Roman" panose="02020603050405020304" pitchFamily="18" charset="0"/>
                        <a:ea typeface="宋体" panose="02010600030101010101" pitchFamily="2" charset="-122"/>
                      </a:endParaRPr>
                    </a:p>
                  </p:txBody>
                </p:sp>
                <p:sp>
                  <p:nvSpPr>
                    <p:cNvPr id="56353" name="Rectangle 34"/>
                    <p:cNvSpPr/>
                    <p:nvPr/>
                  </p:nvSpPr>
                  <p:spPr>
                    <a:xfrm>
                      <a:off x="3996" y="2496"/>
                      <a:ext cx="551"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15000</a:t>
                      </a:r>
                      <a:endParaRPr lang="zh-CN" altLang="en-US" sz="2400" b="0" dirty="0">
                        <a:latin typeface="Times New Roman" panose="02020603050405020304" pitchFamily="18" charset="0"/>
                        <a:ea typeface="宋体" panose="02010600030101010101" pitchFamily="2" charset="-122"/>
                      </a:endParaRPr>
                    </a:p>
                  </p:txBody>
                </p:sp>
                <p:sp>
                  <p:nvSpPr>
                    <p:cNvPr id="56354" name="Line 35"/>
                    <p:cNvSpPr/>
                    <p:nvPr/>
                  </p:nvSpPr>
                  <p:spPr>
                    <a:xfrm>
                      <a:off x="2784" y="2208"/>
                      <a:ext cx="480" cy="0"/>
                    </a:xfrm>
                    <a:prstGeom prst="line">
                      <a:avLst/>
                    </a:prstGeom>
                    <a:ln w="28575" cap="flat" cmpd="sng">
                      <a:solidFill>
                        <a:schemeClr val="tx1"/>
                      </a:solidFill>
                      <a:prstDash val="sysDot"/>
                      <a:round/>
                      <a:headEnd type="none" w="med" len="med"/>
                      <a:tailEnd type="triangle" w="med" len="med"/>
                    </a:ln>
                  </p:spPr>
                </p:sp>
                <p:sp>
                  <p:nvSpPr>
                    <p:cNvPr id="56355" name="Oval 36"/>
                    <p:cNvSpPr/>
                    <p:nvPr/>
                  </p:nvSpPr>
                  <p:spPr>
                    <a:xfrm>
                      <a:off x="3312" y="2112"/>
                      <a:ext cx="240" cy="24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solidFill>
                            <a:srgbClr val="000000"/>
                          </a:solidFill>
                          <a:latin typeface="Times New Roman" panose="02020603050405020304" pitchFamily="18" charset="0"/>
                          <a:ea typeface="宋体" panose="02010600030101010101" pitchFamily="2" charset="-122"/>
                        </a:rPr>
                        <a:t>+</a:t>
                      </a:r>
                      <a:endParaRPr lang="zh-CN" altLang="en-US" sz="2400" b="0" dirty="0">
                        <a:latin typeface="Times New Roman" panose="02020603050405020304" pitchFamily="18" charset="0"/>
                        <a:ea typeface="宋体" panose="02010600030101010101" pitchFamily="2" charset="-122"/>
                      </a:endParaRPr>
                    </a:p>
                  </p:txBody>
                </p:sp>
                <p:sp>
                  <p:nvSpPr>
                    <p:cNvPr id="56356" name="Line 37"/>
                    <p:cNvSpPr/>
                    <p:nvPr/>
                  </p:nvSpPr>
                  <p:spPr>
                    <a:xfrm>
                      <a:off x="3408" y="1872"/>
                      <a:ext cx="0" cy="240"/>
                    </a:xfrm>
                    <a:prstGeom prst="line">
                      <a:avLst/>
                    </a:prstGeom>
                    <a:ln w="28575" cap="flat" cmpd="sng">
                      <a:solidFill>
                        <a:schemeClr val="tx1"/>
                      </a:solidFill>
                      <a:prstDash val="solid"/>
                      <a:round/>
                      <a:headEnd type="none" w="med" len="med"/>
                      <a:tailEnd type="triangle" w="med" len="med"/>
                    </a:ln>
                  </p:spPr>
                </p:sp>
                <p:sp>
                  <p:nvSpPr>
                    <p:cNvPr id="56357" name="Line 38"/>
                    <p:cNvSpPr/>
                    <p:nvPr/>
                  </p:nvSpPr>
                  <p:spPr>
                    <a:xfrm>
                      <a:off x="3552" y="2208"/>
                      <a:ext cx="288" cy="0"/>
                    </a:xfrm>
                    <a:prstGeom prst="line">
                      <a:avLst/>
                    </a:prstGeom>
                    <a:ln w="28575" cap="flat" cmpd="sng">
                      <a:solidFill>
                        <a:schemeClr val="tx1"/>
                      </a:solidFill>
                      <a:prstDash val="solid"/>
                      <a:round/>
                      <a:headEnd type="none" w="med" len="med"/>
                      <a:tailEnd type="none" w="med" len="med"/>
                    </a:ln>
                  </p:spPr>
                </p:sp>
                <p:sp>
                  <p:nvSpPr>
                    <p:cNvPr id="56358" name="Line 39"/>
                    <p:cNvSpPr/>
                    <p:nvPr/>
                  </p:nvSpPr>
                  <p:spPr>
                    <a:xfrm>
                      <a:off x="3840" y="2208"/>
                      <a:ext cx="0" cy="288"/>
                    </a:xfrm>
                    <a:prstGeom prst="line">
                      <a:avLst/>
                    </a:prstGeom>
                    <a:ln w="28575" cap="flat" cmpd="sng">
                      <a:solidFill>
                        <a:schemeClr val="tx1"/>
                      </a:solidFill>
                      <a:prstDash val="solid"/>
                      <a:round/>
                      <a:headEnd type="none" w="med" len="med"/>
                      <a:tailEnd type="none" w="med" len="med"/>
                    </a:ln>
                  </p:spPr>
                </p:sp>
              </p:grpSp>
            </p:grpSp>
          </p:grpSp>
        </p:grpSp>
        <p:grpSp>
          <p:nvGrpSpPr>
            <p:cNvPr id="56359" name="Group 40"/>
            <p:cNvGrpSpPr/>
            <p:nvPr/>
          </p:nvGrpSpPr>
          <p:grpSpPr>
            <a:xfrm>
              <a:off x="3840" y="2352"/>
              <a:ext cx="696" cy="250"/>
              <a:chOff x="3840" y="2352"/>
              <a:chExt cx="696" cy="250"/>
            </a:xfrm>
          </p:grpSpPr>
          <p:sp>
            <p:nvSpPr>
              <p:cNvPr id="56360" name="Text Box 41"/>
              <p:cNvSpPr txBox="1"/>
              <p:nvPr/>
            </p:nvSpPr>
            <p:spPr>
              <a:xfrm>
                <a:off x="3985" y="2352"/>
                <a:ext cx="551"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12500</a:t>
                </a:r>
                <a:endParaRPr lang="zh-CN" altLang="en-US" sz="2400" b="0" dirty="0">
                  <a:latin typeface="Times New Roman" panose="02020603050405020304" pitchFamily="18" charset="0"/>
                  <a:ea typeface="宋体" panose="02010600030101010101" pitchFamily="2" charset="-122"/>
                </a:endParaRPr>
              </a:p>
            </p:txBody>
          </p:sp>
          <p:sp>
            <p:nvSpPr>
              <p:cNvPr id="56361" name="Line 42"/>
              <p:cNvSpPr/>
              <p:nvPr/>
            </p:nvSpPr>
            <p:spPr>
              <a:xfrm>
                <a:off x="3840" y="2496"/>
                <a:ext cx="144" cy="0"/>
              </a:xfrm>
              <a:prstGeom prst="line">
                <a:avLst/>
              </a:prstGeom>
              <a:ln w="28575" cap="flat" cmpd="sng">
                <a:solidFill>
                  <a:schemeClr val="tx1"/>
                </a:solidFill>
                <a:prstDash val="solid"/>
                <a:round/>
                <a:headEnd type="none" w="med" len="med"/>
                <a:tailEnd type="triangle" w="med" len="med"/>
              </a:ln>
            </p:spPr>
          </p:sp>
        </p:gr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44450"/>
                                        </p:tgtEl>
                                        <p:attrNameLst>
                                          <p:attrName>style.visibility</p:attrName>
                                        </p:attrNameLst>
                                      </p:cBhvr>
                                      <p:to>
                                        <p:strVal val="visible"/>
                                      </p:to>
                                    </p:set>
                                    <p:animEffect transition="in" filter="blinds(vertical)">
                                      <p:cBhvr>
                                        <p:cTn id="7" dur="500"/>
                                        <p:tgtEl>
                                          <p:spTgt spid="74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69" name="Picture 2"/>
          <p:cNvPicPr>
            <a:picLocks noChangeAspect="1"/>
          </p:cNvPicPr>
          <p:nvPr/>
        </p:nvPicPr>
        <p:blipFill>
          <a:blip r:embed="rId1">
            <a:lum contrast="35999"/>
          </a:blip>
          <a:stretch>
            <a:fillRect/>
          </a:stretch>
        </p:blipFill>
        <p:spPr>
          <a:xfrm>
            <a:off x="0" y="404813"/>
            <a:ext cx="9144000" cy="6013450"/>
          </a:xfrm>
          <a:prstGeom prst="rect">
            <a:avLst/>
          </a:prstGeom>
          <a:solidFill>
            <a:schemeClr val="bg1"/>
          </a:solidFill>
          <a:ln w="9525">
            <a:noFill/>
          </a:ln>
        </p:spPr>
      </p:pic>
      <p:sp>
        <p:nvSpPr>
          <p:cNvPr id="58370" name="Rectangle 3"/>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动态重定位分区分配算法</a:t>
            </a:r>
            <a:endParaRPr lang="zh-CN" altLang="en-US" dirty="0">
              <a:ea typeface="宋体" panose="02010600030101010101" pitchFamily="2" charset="-122"/>
            </a:endParaRPr>
          </a:p>
        </p:txBody>
      </p:sp>
      <p:sp>
        <p:nvSpPr>
          <p:cNvPr id="58371" name="Rectangle 4"/>
          <p:cNvSpPr>
            <a:spLocks noGrp="1"/>
          </p:cNvSpPr>
          <p:nvPr>
            <p:ph idx="1"/>
          </p:nvPr>
        </p:nvSpPr>
        <p:spPr/>
        <p:txBody>
          <a:bodyPr wrap="square" lIns="91440" tIns="45720" rIns="91440" bIns="45720" anchor="t" anchorCtr="0"/>
          <a:p>
            <a:pPr eaLnBrk="1" hangingPunct="1">
              <a:buClr>
                <a:srgbClr val="66FF33"/>
              </a:buClr>
              <a:buSzPct val="80000"/>
              <a:buFont typeface="Wingdings" panose="05000000000000000000" pitchFamily="2" charset="2"/>
              <a:buChar char="Ø"/>
            </a:pPr>
            <a:r>
              <a:rPr lang="zh-CN" altLang="en-US" sz="2000" b="0" dirty="0">
                <a:ea typeface="黑体" panose="02010609060101010101" pitchFamily="49" charset="-122"/>
              </a:rPr>
              <a:t>增加了紧凑功能</a:t>
            </a:r>
            <a:endParaRPr lang="zh-CN" altLang="en-US" sz="2000" b="0" dirty="0">
              <a:ea typeface="黑体" panose="02010609060101010101" pitchFamily="49" charset="-122"/>
            </a:endParaRPr>
          </a:p>
          <a:p>
            <a:pPr eaLnBrk="1" hangingPunct="1">
              <a:buClr>
                <a:srgbClr val="66FF33"/>
              </a:buClr>
              <a:buFont typeface="Wingdings" panose="05000000000000000000" pitchFamily="2" charset="2"/>
              <a:buChar char="Ø"/>
            </a:pPr>
            <a:r>
              <a:rPr lang="zh-CN" altLang="en-US" sz="2000" b="0" dirty="0">
                <a:latin typeface="黑体" panose="02010609060101010101" pitchFamily="49" charset="-122"/>
                <a:ea typeface="黑体" panose="02010609060101010101" pitchFamily="49" charset="-122"/>
              </a:rPr>
              <a:t>设请求的分区大小：</a:t>
            </a:r>
            <a:r>
              <a:rPr lang="en-US" altLang="zh-CN" sz="2000" b="0" dirty="0">
                <a:latin typeface="黑体" panose="02010609060101010101" pitchFamily="49" charset="-122"/>
                <a:ea typeface="黑体" panose="02010609060101010101" pitchFamily="49" charset="-122"/>
              </a:rPr>
              <a:t>u.size</a:t>
            </a:r>
            <a:endParaRPr lang="en-US" altLang="zh-CN" sz="2000" b="0" dirty="0">
              <a:latin typeface="黑体" panose="02010609060101010101" pitchFamily="49" charset="-122"/>
              <a:ea typeface="黑体" panose="02010609060101010101" pitchFamily="49" charset="-122"/>
            </a:endParaRPr>
          </a:p>
          <a:p>
            <a:pPr eaLnBrk="1" hangingPunct="1">
              <a:buClr>
                <a:srgbClr val="66FF33"/>
              </a:buClr>
              <a:buFont typeface="Wingdings" panose="05000000000000000000" pitchFamily="2" charset="2"/>
              <a:buChar char="Ø"/>
            </a:pPr>
            <a:r>
              <a:rPr lang="zh-CN" altLang="en-US" sz="2000" b="0" dirty="0">
                <a:latin typeface="黑体" panose="02010609060101010101" pitchFamily="49" charset="-122"/>
                <a:ea typeface="黑体" panose="02010609060101010101" pitchFamily="49" charset="-122"/>
              </a:rPr>
              <a:t>设空闲分区大小： </a:t>
            </a:r>
            <a:r>
              <a:rPr lang="en-US" altLang="zh-CN" sz="2000" b="0" dirty="0">
                <a:latin typeface="黑体" panose="02010609060101010101" pitchFamily="49" charset="-122"/>
                <a:ea typeface="黑体" panose="02010609060101010101" pitchFamily="49" charset="-122"/>
              </a:rPr>
              <a:t>m.size</a:t>
            </a:r>
            <a:endParaRPr lang="en-US" altLang="zh-CN" sz="2000" b="0" dirty="0">
              <a:latin typeface="黑体" panose="02010609060101010101" pitchFamily="49" charset="-122"/>
              <a:ea typeface="黑体" panose="02010609060101010101" pitchFamily="49" charset="-122"/>
            </a:endParaRPr>
          </a:p>
          <a:p>
            <a:pPr eaLnBrk="1" hangingPunct="1">
              <a:buClr>
                <a:srgbClr val="66FF33"/>
              </a:buClr>
              <a:buFont typeface="Wingdings" panose="05000000000000000000" pitchFamily="2" charset="2"/>
              <a:buChar char="Ø"/>
            </a:pPr>
            <a:r>
              <a:rPr lang="zh-CN" altLang="en-US" sz="2000" b="0" dirty="0">
                <a:latin typeface="黑体" panose="02010609060101010101" pitchFamily="49" charset="-122"/>
                <a:ea typeface="黑体" panose="02010609060101010101" pitchFamily="49" charset="-122"/>
              </a:rPr>
              <a:t>不可再切割的剩余分区大小：</a:t>
            </a:r>
            <a:r>
              <a:rPr lang="en-US" altLang="zh-CN" sz="2000" b="0" dirty="0">
                <a:latin typeface="黑体" panose="02010609060101010101" pitchFamily="49" charset="-122"/>
                <a:ea typeface="黑体" panose="02010609060101010101" pitchFamily="49" charset="-122"/>
              </a:rPr>
              <a:t>size</a:t>
            </a:r>
            <a:endParaRPr lang="zh-CN" altLang="en-US" dirty="0"/>
          </a:p>
        </p:txBody>
      </p:sp>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4.3.7 </a:t>
            </a:r>
            <a:r>
              <a:rPr lang="zh-CN" altLang="en-US" b="1" dirty="0">
                <a:ea typeface="宋体" panose="02010600030101010101" pitchFamily="2" charset="-122"/>
              </a:rPr>
              <a:t>覆盖(</a:t>
            </a:r>
            <a:r>
              <a:rPr lang="en-US" altLang="zh-CN" b="1" dirty="0">
                <a:ea typeface="宋体" panose="02010600030101010101" pitchFamily="2" charset="-122"/>
              </a:rPr>
              <a:t>overlay)</a:t>
            </a: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59394" name="Rectangle 3"/>
          <p:cNvSpPr>
            <a:spLocks noGrp="1"/>
          </p:cNvSpPr>
          <p:nvPr>
            <p:ph idx="1"/>
          </p:nvPr>
        </p:nvSpPr>
        <p:spPr/>
        <p:txBody>
          <a:bodyPr wrap="square" lIns="91440" tIns="45720" rIns="91440" bIns="45720" anchor="t" anchorCtr="0"/>
          <a:p>
            <a:pPr eaLnBrk="1" hangingPunct="1"/>
            <a:r>
              <a:rPr lang="zh-CN" altLang="en-US" dirty="0"/>
              <a:t>引入</a:t>
            </a:r>
            <a:endParaRPr lang="zh-CN" altLang="en-US" dirty="0"/>
          </a:p>
          <a:p>
            <a:pPr lvl="1" eaLnBrk="1" hangingPunct="1"/>
            <a:r>
              <a:rPr lang="zh-CN" altLang="en-US" dirty="0"/>
              <a:t>目标是在较小的可用内存中运行较大的程序。常用于多道程序系统，与</a:t>
            </a:r>
            <a:r>
              <a:rPr lang="zh-CN" altLang="en-US" dirty="0">
                <a:solidFill>
                  <a:srgbClr val="FF0000"/>
                </a:solidFill>
              </a:rPr>
              <a:t>固定分区</a:t>
            </a:r>
            <a:r>
              <a:rPr lang="zh-CN" altLang="en-US" dirty="0"/>
              <a:t>存储管理配合使用。</a:t>
            </a:r>
            <a:endParaRPr lang="zh-CN" altLang="en-US" dirty="0"/>
          </a:p>
          <a:p>
            <a:pPr eaLnBrk="1" hangingPunct="1"/>
            <a:r>
              <a:rPr lang="zh-CN" altLang="en-US" dirty="0"/>
              <a:t>原理：</a:t>
            </a:r>
            <a:endParaRPr lang="zh-CN" altLang="en-US" dirty="0"/>
          </a:p>
          <a:p>
            <a:pPr lvl="1" eaLnBrk="1" hangingPunct="1"/>
            <a:r>
              <a:rPr lang="zh-CN" altLang="en-US" dirty="0"/>
              <a:t>一个程序的几个代码段或数据段，按照时间先后来占用同一内存空间。</a:t>
            </a:r>
            <a:endParaRPr lang="zh-CN" altLang="en-US" dirty="0"/>
          </a:p>
          <a:p>
            <a:pPr lvl="2" eaLnBrk="1" hangingPunct="1"/>
            <a:r>
              <a:rPr lang="zh-CN" altLang="en-US" dirty="0"/>
              <a:t>将程序的必要部分（常用功能）的代码和数据常驻内存；</a:t>
            </a:r>
            <a:endParaRPr lang="zh-CN" altLang="en-US" dirty="0"/>
          </a:p>
          <a:p>
            <a:pPr lvl="2" eaLnBrk="1" hangingPunct="1"/>
            <a:r>
              <a:rPr lang="zh-CN" altLang="en-US" dirty="0"/>
              <a:t>可选部分（不常用功能）在其他程序模块中实现，平时存放在外存中（覆盖文件），在要用到时才装入到内存；</a:t>
            </a:r>
            <a:endParaRPr lang="zh-CN" altLang="en-US" dirty="0"/>
          </a:p>
          <a:p>
            <a:pPr lvl="2" eaLnBrk="1" hangingPunct="1"/>
            <a:r>
              <a:rPr lang="zh-CN" altLang="en-US" dirty="0"/>
              <a:t>彼此不存在调用关系的模块不必同时装入到内存，从而可以相互覆盖。</a:t>
            </a:r>
            <a:endParaRPr lang="zh-CN" altLang="en-US" dirty="0"/>
          </a:p>
        </p:txBody>
      </p:sp>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4"/>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4.3.7 </a:t>
            </a:r>
            <a:r>
              <a:rPr lang="zh-CN" altLang="en-US" b="1" dirty="0">
                <a:ea typeface="宋体" panose="02010600030101010101" pitchFamily="2" charset="-122"/>
              </a:rPr>
              <a:t>覆盖(</a:t>
            </a:r>
            <a:r>
              <a:rPr lang="en-US" altLang="zh-CN" b="1" dirty="0">
                <a:ea typeface="宋体" panose="02010600030101010101" pitchFamily="2" charset="-122"/>
              </a:rPr>
              <a:t>overlay)</a:t>
            </a:r>
            <a:endParaRPr lang="zh-CN" altLang="en-US" b="1" dirty="0">
              <a:ea typeface="宋体" panose="02010600030101010101" pitchFamily="2" charset="-122"/>
            </a:endParaRPr>
          </a:p>
        </p:txBody>
      </p:sp>
      <p:sp>
        <p:nvSpPr>
          <p:cNvPr id="60418" name="Rectangle 2"/>
          <p:cNvSpPr>
            <a:spLocks noGrp="1"/>
          </p:cNvSpPr>
          <p:nvPr>
            <p:ph type="body" sz="half" idx="1"/>
          </p:nvPr>
        </p:nvSpPr>
        <p:spPr>
          <a:xfrm>
            <a:off x="0" y="476250"/>
            <a:ext cx="8964613" cy="5943600"/>
          </a:xfrm>
        </p:spPr>
        <p:txBody>
          <a:bodyPr wrap="square" lIns="91440" tIns="45720" rIns="91440" bIns="45720" anchor="t" anchorCtr="0"/>
          <a:p>
            <a:pPr eaLnBrk="1" hangingPunct="1">
              <a:buClrTx/>
              <a:buSzTx/>
              <a:buFontTx/>
            </a:pPr>
            <a:r>
              <a:rPr lang="zh-CN" altLang="en-US" sz="2400" dirty="0"/>
              <a:t>缺点：</a:t>
            </a:r>
            <a:endParaRPr lang="zh-CN" altLang="en-US" sz="2400" dirty="0"/>
          </a:p>
          <a:p>
            <a:pPr lvl="1" eaLnBrk="1" hangingPunct="1"/>
            <a:r>
              <a:rPr lang="zh-CN" altLang="en-US" dirty="0"/>
              <a:t>编程时程序员必须划分程序模块并确定程序模块之间的覆盖关系，增加了编程复杂度。</a:t>
            </a:r>
            <a:endParaRPr lang="zh-CN" altLang="en-US" dirty="0"/>
          </a:p>
          <a:p>
            <a:pPr lvl="1" eaLnBrk="1" hangingPunct="1"/>
            <a:r>
              <a:rPr lang="zh-CN" altLang="en-US" dirty="0"/>
              <a:t>进程在执行过程中要从外存装入覆盖文件，速度慢，以时间来换取空间。</a:t>
            </a:r>
            <a:endParaRPr lang="zh-CN" altLang="en-US" dirty="0"/>
          </a:p>
        </p:txBody>
      </p:sp>
      <p:graphicFrame>
        <p:nvGraphicFramePr>
          <p:cNvPr id="60419" name="Object 3"/>
          <p:cNvGraphicFramePr>
            <a:graphicFrameLocks noGrp="1" noChangeAspect="1"/>
          </p:cNvGraphicFramePr>
          <p:nvPr>
            <p:ph sz="half" idx="2"/>
          </p:nvPr>
        </p:nvGraphicFramePr>
        <p:xfrm>
          <a:off x="828040" y="2781300"/>
          <a:ext cx="7619365" cy="2524125"/>
        </p:xfrm>
        <a:graphic>
          <a:graphicData uri="http://schemas.openxmlformats.org/presentationml/2006/ole">
            <mc:AlternateContent xmlns:mc="http://schemas.openxmlformats.org/markup-compatibility/2006">
              <mc:Choice xmlns:v="urn:schemas-microsoft-com:vml" Requires="v">
                <p:oleObj spid="_x0000_s3085" name="" r:id="rId1" imgW="5125085" imgH="1697990" progId="Visio.Drawing.6">
                  <p:embed/>
                </p:oleObj>
              </mc:Choice>
              <mc:Fallback>
                <p:oleObj name="" r:id="rId1" imgW="5125085" imgH="1697990" progId="Visio.Drawing.6">
                  <p:embed/>
                  <p:pic>
                    <p:nvPicPr>
                      <p:cNvPr id="0" name="图片 3084"/>
                      <p:cNvPicPr/>
                      <p:nvPr/>
                    </p:nvPicPr>
                    <p:blipFill>
                      <a:blip r:embed="rId2"/>
                      <a:stretch>
                        <a:fillRect/>
                      </a:stretch>
                    </p:blipFill>
                    <p:spPr>
                      <a:xfrm>
                        <a:off x="828040" y="2781300"/>
                        <a:ext cx="7619365" cy="2524125"/>
                      </a:xfrm>
                      <a:prstGeom prst="rect">
                        <a:avLst/>
                      </a:prstGeom>
                      <a:solidFill>
                        <a:schemeClr val="bg1"/>
                      </a:solidFill>
                      <a:ln w="38100">
                        <a:miter/>
                      </a:ln>
                    </p:spPr>
                  </p:pic>
                </p:oleObj>
              </mc:Fallback>
            </mc:AlternateContent>
          </a:graphicData>
        </a:graphic>
      </p:graphicFrame>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4.4 </a:t>
            </a:r>
            <a:r>
              <a:rPr lang="zh-CN" altLang="en-US" b="1" dirty="0">
                <a:latin typeface="宋体" panose="02010600030101010101" pitchFamily="2" charset="-122"/>
                <a:ea typeface="宋体" panose="02010600030101010101" pitchFamily="2" charset="-122"/>
              </a:rPr>
              <a:t>对换(</a:t>
            </a:r>
            <a:r>
              <a:rPr lang="en-US" altLang="zh-CN" b="1" dirty="0">
                <a:latin typeface="宋体" panose="02010600030101010101" pitchFamily="2" charset="-122"/>
                <a:ea typeface="宋体" panose="02010600030101010101" pitchFamily="2" charset="-122"/>
              </a:rPr>
              <a:t>swapping)</a:t>
            </a:r>
            <a:endParaRPr lang="zh-CN" altLang="en-US" b="1" dirty="0">
              <a:latin typeface="宋体" panose="02010600030101010101" pitchFamily="2" charset="-122"/>
              <a:ea typeface="宋体" panose="02010600030101010101" pitchFamily="2" charset="-122"/>
            </a:endParaRPr>
          </a:p>
        </p:txBody>
      </p:sp>
      <p:sp>
        <p:nvSpPr>
          <p:cNvPr id="61442" name="Rectangle 3"/>
          <p:cNvSpPr>
            <a:spLocks noGrp="1"/>
          </p:cNvSpPr>
          <p:nvPr>
            <p:ph idx="1"/>
          </p:nvPr>
        </p:nvSpPr>
        <p:spPr>
          <a:xfrm>
            <a:off x="323850" y="549275"/>
            <a:ext cx="8141970" cy="5229225"/>
          </a:xfrm>
        </p:spPr>
        <p:txBody>
          <a:bodyPr wrap="square" lIns="91440" tIns="45720" rIns="91440" bIns="45720" anchor="t" anchorCtr="0"/>
          <a:p>
            <a:pPr eaLnBrk="1" hangingPunct="1">
              <a:lnSpc>
                <a:spcPct val="90000"/>
              </a:lnSpc>
            </a:pPr>
            <a:r>
              <a:rPr lang="zh-CN" altLang="en-US" dirty="0"/>
              <a:t>对换的引入</a:t>
            </a:r>
            <a:endParaRPr lang="zh-CN" altLang="en-US" dirty="0"/>
          </a:p>
          <a:p>
            <a:pPr lvl="1" eaLnBrk="1" hangingPunct="1">
              <a:lnSpc>
                <a:spcPct val="90000"/>
              </a:lnSpc>
            </a:pPr>
            <a:r>
              <a:rPr lang="zh-CN" altLang="en-US" dirty="0"/>
              <a:t>在多道程序环境下，一方面内存中有的进程处于阻塞态，无法执行；另一方面又有就绪进程在外存等待。所以引入对换。</a:t>
            </a:r>
            <a:endParaRPr lang="zh-CN" altLang="en-US" dirty="0"/>
          </a:p>
          <a:p>
            <a:pPr lvl="1" eaLnBrk="1" hangingPunct="1">
              <a:lnSpc>
                <a:spcPct val="90000"/>
              </a:lnSpc>
            </a:pPr>
            <a:r>
              <a:rPr lang="zh-CN" altLang="en-US" dirty="0">
                <a:solidFill>
                  <a:srgbClr val="FF0000"/>
                </a:solidFill>
              </a:rPr>
              <a:t>对换</a:t>
            </a:r>
            <a:r>
              <a:rPr lang="zh-CN" altLang="en-US" dirty="0"/>
              <a:t>是将暂时不能执行的程序或数据送到外存中，从而获得空闲内存空间来装入具备运行条件的进程或进程所需要的程序和数据。</a:t>
            </a:r>
            <a:endParaRPr lang="zh-CN" altLang="en-US" dirty="0"/>
          </a:p>
          <a:p>
            <a:pPr lvl="1" eaLnBrk="1" hangingPunct="1">
              <a:lnSpc>
                <a:spcPct val="90000"/>
              </a:lnSpc>
            </a:pPr>
            <a:r>
              <a:rPr lang="zh-CN" altLang="en-US" dirty="0"/>
              <a:t>进程暂时不能执行的可能原因：处于阻塞状态，低优先级（确保高优先级进程执行）</a:t>
            </a:r>
            <a:endParaRPr lang="zh-CN" altLang="en-US" dirty="0"/>
          </a:p>
          <a:p>
            <a:pPr eaLnBrk="1" hangingPunct="1">
              <a:lnSpc>
                <a:spcPct val="90000"/>
              </a:lnSpc>
            </a:pPr>
            <a:r>
              <a:rPr lang="zh-CN" altLang="en-US" dirty="0"/>
              <a:t>交换单位为</a:t>
            </a:r>
            <a:r>
              <a:rPr lang="zh-CN" altLang="en-US" dirty="0">
                <a:solidFill>
                  <a:srgbClr val="FF0000"/>
                </a:solidFill>
              </a:rPr>
              <a:t>整个进程</a:t>
            </a:r>
            <a:r>
              <a:rPr lang="zh-CN" altLang="en-US" dirty="0"/>
              <a:t>的地址空间。</a:t>
            </a:r>
            <a:endParaRPr lang="zh-CN" altLang="en-US" dirty="0"/>
          </a:p>
          <a:p>
            <a:pPr eaLnBrk="1" hangingPunct="1">
              <a:lnSpc>
                <a:spcPct val="90000"/>
              </a:lnSpc>
            </a:pPr>
            <a:r>
              <a:rPr lang="zh-CN" altLang="en-US" dirty="0"/>
              <a:t>常用于多道程序系统或小型分时系统中，与</a:t>
            </a:r>
            <a:r>
              <a:rPr lang="zh-CN" altLang="en-US" dirty="0">
                <a:solidFill>
                  <a:srgbClr val="FF0000"/>
                </a:solidFill>
              </a:rPr>
              <a:t>可重定位分区分配</a:t>
            </a:r>
            <a:r>
              <a:rPr lang="zh-CN" altLang="en-US" dirty="0"/>
              <a:t>存储管理配合使用。又称作 </a:t>
            </a:r>
            <a:r>
              <a:rPr lang="zh-CN" altLang="en-US" dirty="0">
                <a:latin typeface="Arial" panose="020B0604020202020204" pitchFamily="34" charset="0"/>
              </a:rPr>
              <a:t>“</a:t>
            </a:r>
            <a:r>
              <a:rPr lang="zh-CN" altLang="en-US" dirty="0">
                <a:solidFill>
                  <a:srgbClr val="FF0000"/>
                </a:solidFill>
              </a:rPr>
              <a:t>滚进/滚出</a:t>
            </a:r>
            <a:r>
              <a:rPr lang="zh-CN" altLang="en-US" dirty="0"/>
              <a:t>(</a:t>
            </a:r>
            <a:r>
              <a:rPr lang="en-US" altLang="zh-CN" dirty="0"/>
              <a:t>roll-in/roll-out)</a:t>
            </a:r>
            <a:r>
              <a:rPr lang="en-US" altLang="zh-CN" dirty="0">
                <a:latin typeface="Arial" panose="020B0604020202020204" pitchFamily="34" charset="0"/>
              </a:rPr>
              <a:t>”</a:t>
            </a:r>
            <a:r>
              <a:rPr lang="zh-CN" altLang="en-US" dirty="0"/>
              <a:t>。</a:t>
            </a:r>
            <a:endParaRPr lang="zh-CN" altLang="en-US" dirty="0">
              <a:ea typeface="Times New Roman" panose="02020603050405020304" pitchFamily="18" charset="0"/>
            </a:endParaRPr>
          </a:p>
        </p:txBody>
      </p:sp>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对换</a:t>
            </a:r>
            <a:endParaRPr lang="zh-CN" altLang="en-US" sz="1800" dirty="0">
              <a:ea typeface="宋体" panose="02010600030101010101" pitchFamily="2" charset="-122"/>
            </a:endParaRPr>
          </a:p>
        </p:txBody>
      </p:sp>
      <p:pic>
        <p:nvPicPr>
          <p:cNvPr id="62466" name="Picture 3"/>
          <p:cNvPicPr>
            <a:picLocks noChangeAspect="1"/>
          </p:cNvPicPr>
          <p:nvPr/>
        </p:nvPicPr>
        <p:blipFill>
          <a:blip r:embed="rId1"/>
          <a:srcRect l="650" t="3653" r="650" b="3856"/>
          <a:stretch>
            <a:fillRect/>
          </a:stretch>
        </p:blipFill>
        <p:spPr>
          <a:xfrm>
            <a:off x="1258888" y="1125538"/>
            <a:ext cx="6191250" cy="4641850"/>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2"/>
          <p:cNvSpPr>
            <a:spLocks noGrp="1"/>
          </p:cNvSpPr>
          <p:nvPr>
            <p:ph idx="1"/>
          </p:nvPr>
        </p:nvSpPr>
        <p:spPr>
          <a:xfrm>
            <a:off x="0" y="549275"/>
            <a:ext cx="9144000" cy="6119813"/>
          </a:xfrm>
        </p:spPr>
        <p:txBody>
          <a:bodyPr wrap="square" lIns="91440" tIns="45720" rIns="91440" bIns="45720" anchor="t" anchorCtr="0"/>
          <a:p>
            <a:pPr eaLnBrk="1" hangingPunct="1">
              <a:lnSpc>
                <a:spcPct val="90000"/>
              </a:lnSpc>
            </a:pPr>
            <a:r>
              <a:rPr lang="zh-CN" altLang="en-US" sz="2400" dirty="0">
                <a:solidFill>
                  <a:schemeClr val="accent2"/>
                </a:solidFill>
              </a:rPr>
              <a:t>对换空间的管理</a:t>
            </a:r>
            <a:endParaRPr lang="zh-CN" altLang="en-US" sz="2400" dirty="0">
              <a:solidFill>
                <a:schemeClr val="accent2"/>
              </a:solidFill>
            </a:endParaRPr>
          </a:p>
          <a:p>
            <a:pPr lvl="1" eaLnBrk="1" hangingPunct="1">
              <a:lnSpc>
                <a:spcPct val="90000"/>
              </a:lnSpc>
            </a:pPr>
            <a:r>
              <a:rPr lang="zh-CN" altLang="en-US" dirty="0"/>
              <a:t>在具有对换功能的</a:t>
            </a:r>
            <a:r>
              <a:rPr lang="en-US" altLang="zh-CN" dirty="0"/>
              <a:t>OS</a:t>
            </a:r>
            <a:r>
              <a:rPr lang="zh-CN" altLang="en-US" dirty="0"/>
              <a:t>中，外存被分为对换区和文件区。</a:t>
            </a:r>
            <a:endParaRPr lang="zh-CN" altLang="en-US" dirty="0"/>
          </a:p>
          <a:p>
            <a:pPr lvl="1" eaLnBrk="1" hangingPunct="1">
              <a:lnSpc>
                <a:spcPct val="90000"/>
              </a:lnSpc>
            </a:pPr>
            <a:r>
              <a:rPr lang="en-US" altLang="zh-CN" dirty="0"/>
              <a:t>OS</a:t>
            </a:r>
            <a:r>
              <a:rPr lang="zh-CN" altLang="en-US" dirty="0"/>
              <a:t>对对换区管理的目标是加快进程换入、换出的速度，因此采取连续分配方式，较少考虑碎片问题。</a:t>
            </a:r>
            <a:endParaRPr lang="zh-CN" altLang="en-US" dirty="0"/>
          </a:p>
          <a:p>
            <a:pPr marL="0" indent="0" eaLnBrk="1" hangingPunct="1">
              <a:lnSpc>
                <a:spcPct val="90000"/>
              </a:lnSpc>
              <a:buNone/>
            </a:pPr>
            <a:endParaRPr lang="zh-CN" altLang="en-US" dirty="0"/>
          </a:p>
        </p:txBody>
      </p:sp>
      <p:sp>
        <p:nvSpPr>
          <p:cNvPr id="63490" name="Rectangle 3"/>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4.4 </a:t>
            </a:r>
            <a:r>
              <a:rPr lang="zh-CN" altLang="en-US" b="1" dirty="0">
                <a:latin typeface="宋体" panose="02010600030101010101" pitchFamily="2" charset="-122"/>
                <a:ea typeface="宋体" panose="02010600030101010101" pitchFamily="2" charset="-122"/>
              </a:rPr>
              <a:t>对换(</a:t>
            </a:r>
            <a:r>
              <a:rPr lang="en-US" altLang="zh-CN" b="1" dirty="0">
                <a:latin typeface="宋体" panose="02010600030101010101" pitchFamily="2" charset="-122"/>
                <a:ea typeface="宋体" panose="02010600030101010101" pitchFamily="2" charset="-122"/>
              </a:rPr>
              <a:t>swapping)</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35243" y="620839"/>
            <a:ext cx="8153400" cy="4514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343" tIns="41778" rIns="80343" bIns="4177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对换空间的管理</a:t>
            </a:r>
            <a:endParaRPr lang="zh-CN" altLang="en-US" sz="2400" dirty="0">
              <a:latin typeface="+mn-ea"/>
              <a:ea typeface="+mn-ea"/>
            </a:endParaRPr>
          </a:p>
        </p:txBody>
      </p:sp>
      <p:graphicFrame>
        <p:nvGraphicFramePr>
          <p:cNvPr id="1246242" name="Group 34"/>
          <p:cNvGraphicFramePr>
            <a:graphicFrameLocks noGrp="1"/>
          </p:cNvGraphicFramePr>
          <p:nvPr>
            <p:custDataLst>
              <p:tags r:id="rId1"/>
            </p:custDataLst>
          </p:nvPr>
        </p:nvGraphicFramePr>
        <p:xfrm>
          <a:off x="800100" y="1845310"/>
          <a:ext cx="7388860" cy="2046605"/>
        </p:xfrm>
        <a:graphic>
          <a:graphicData uri="http://schemas.openxmlformats.org/drawingml/2006/table">
            <a:tbl>
              <a:tblPr/>
              <a:tblGrid>
                <a:gridCol w="1010285"/>
                <a:gridCol w="1549400"/>
                <a:gridCol w="1549400"/>
                <a:gridCol w="1871345"/>
                <a:gridCol w="1408430"/>
              </a:tblGrid>
              <a:tr h="401320">
                <a:tc>
                  <a:txBody>
                    <a:bodyPr/>
                    <a:lstStyle/>
                    <a:p>
                      <a:pPr marL="0" marR="0" lvl="0" indent="0" algn="l" defTabSz="914400" rtl="0" eaLnBrk="1" fontAlgn="base" latinLnBrk="0" hangingPunct="1">
                        <a:lnSpc>
                          <a:spcPct val="100000"/>
                        </a:lnSpc>
                        <a:spcBef>
                          <a:spcPct val="50000"/>
                        </a:spcBef>
                        <a:spcAft>
                          <a:spcPct val="0"/>
                        </a:spcAft>
                        <a:buClrTx/>
                        <a:buSzTx/>
                        <a:buFontTx/>
                        <a:buNone/>
                      </a:pPr>
                      <a:endPar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存储内容</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驻留时间</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主要目标</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分配方式</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766445">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rPr>
                        <a:t>文件区</a:t>
                      </a:r>
                      <a:endPar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文件</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较长久</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提高文件存储空间的利用率</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离散</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878840">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对换区</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从内存换出的进程</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rPr>
                        <a:t>短暂</a:t>
                      </a:r>
                      <a:endPar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rPr>
                        <a:t>提高进程换入和换出的速度</a:t>
                      </a:r>
                      <a:endParaRPr kumimoji="0" lang="zh-CN" altLang="en-US" sz="2000" b="1" i="0" u="none" strike="noStrike" cap="none" normalizeH="0" baseline="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pPr>
                      <a:r>
                        <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rPr>
                        <a:t>连续</a:t>
                      </a:r>
                      <a:endParaRPr kumimoji="0" lang="zh-CN" altLang="en-US" sz="2000" b="1" i="0" u="none" strike="noStrike" cap="none" normalizeH="0" baseline="0" dirty="0">
                        <a:ln>
                          <a:noFill/>
                        </a:ln>
                        <a:solidFill>
                          <a:schemeClr val="tx2"/>
                        </a:solidFill>
                        <a:effectLst/>
                        <a:latin typeface="宋体" panose="02010600030101010101" pitchFamily="2" charset="-122"/>
                        <a:ea typeface="宋体" panose="02010600030101010101" pitchFamily="2" charset="-122"/>
                      </a:endParaRPr>
                    </a:p>
                  </a:txBody>
                  <a:tcPr marL="90000" marR="90000" marT="35075" marB="350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47133" name="Text Box 30"/>
          <p:cNvSpPr txBox="1">
            <a:spLocks noChangeArrowheads="1"/>
          </p:cNvSpPr>
          <p:nvPr/>
        </p:nvSpPr>
        <p:spPr bwMode="auto">
          <a:xfrm>
            <a:off x="252095" y="4149090"/>
            <a:ext cx="8557260" cy="158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0343" tIns="41778" rIns="80343" bIns="4177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700"/>
              </a:lnSpc>
              <a:spcBef>
                <a:spcPts val="600"/>
              </a:spcBef>
              <a:buClr>
                <a:schemeClr val="folHlink"/>
              </a:buClr>
            </a:pPr>
            <a:r>
              <a:rPr lang="zh-CN" altLang="en-US" sz="2400" dirty="0">
                <a:latin typeface="+mn-ea"/>
                <a:ea typeface="+mn-ea"/>
              </a:rPr>
              <a:t>在系统中设置相应的数据结构以记录外存的使用情况。</a:t>
            </a:r>
            <a:endParaRPr lang="zh-CN" altLang="en-US" sz="2400" dirty="0">
              <a:latin typeface="+mn-ea"/>
              <a:ea typeface="+mn-ea"/>
            </a:endParaRPr>
          </a:p>
          <a:p>
            <a:pPr eaLnBrk="1" hangingPunct="1">
              <a:lnSpc>
                <a:spcPts val="3700"/>
              </a:lnSpc>
              <a:spcBef>
                <a:spcPts val="600"/>
              </a:spcBef>
              <a:buClr>
                <a:schemeClr val="folHlink"/>
              </a:buClr>
            </a:pPr>
            <a:r>
              <a:rPr lang="zh-CN" altLang="en-US" sz="2400" dirty="0">
                <a:latin typeface="+mn-ea"/>
                <a:ea typeface="+mn-ea"/>
              </a:rPr>
              <a:t>对换空间的分配与回收，与动态分区方式时的内存分配与回收雷同。</a:t>
            </a:r>
            <a:endParaRPr lang="zh-CN" altLang="en-US" sz="2400" dirty="0">
              <a:latin typeface="+mn-ea"/>
              <a:ea typeface="+mn-ea"/>
            </a:endParaRPr>
          </a:p>
        </p:txBody>
      </p:sp>
      <p:sp>
        <p:nvSpPr>
          <p:cNvPr id="47135" name="Text Box 33"/>
          <p:cNvSpPr txBox="1">
            <a:spLocks noChangeArrowheads="1"/>
          </p:cNvSpPr>
          <p:nvPr/>
        </p:nvSpPr>
        <p:spPr bwMode="auto">
          <a:xfrm>
            <a:off x="755454" y="1175530"/>
            <a:ext cx="597789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629" tIns="40814" rIns="81629" bIns="4081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700"/>
              </a:lnSpc>
              <a:spcBef>
                <a:spcPts val="600"/>
              </a:spcBef>
              <a:buClr>
                <a:schemeClr val="folHlink"/>
              </a:buClr>
            </a:pPr>
            <a:r>
              <a:rPr lang="zh-CN" altLang="en-US" sz="2400" dirty="0">
                <a:latin typeface="+mn-ea"/>
                <a:ea typeface="+mn-ea"/>
              </a:rPr>
              <a:t>一般从磁盘上划出一块空间作为对换区使用</a:t>
            </a:r>
            <a:endParaRPr lang="zh-CN" altLang="en-US" sz="2400" dirty="0">
              <a:latin typeface="+mn-ea"/>
              <a:ea typeface="+mn-ea"/>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存储器管理的功能</a:t>
            </a:r>
            <a:endParaRPr lang="zh-CN" altLang="en-US" dirty="0">
              <a:ea typeface="宋体" panose="02010600030101010101" pitchFamily="2" charset="-122"/>
            </a:endParaRPr>
          </a:p>
        </p:txBody>
      </p:sp>
      <p:sp>
        <p:nvSpPr>
          <p:cNvPr id="8194" name="Rectangle 3"/>
          <p:cNvSpPr>
            <a:spLocks noGrp="1"/>
          </p:cNvSpPr>
          <p:nvPr>
            <p:ph idx="1"/>
          </p:nvPr>
        </p:nvSpPr>
        <p:spPr>
          <a:xfrm>
            <a:off x="250825" y="765175"/>
            <a:ext cx="8353425" cy="5256213"/>
          </a:xfrm>
        </p:spPr>
        <p:txBody>
          <a:bodyPr wrap="square" lIns="91440" tIns="45720" rIns="91440" bIns="45720" anchor="t" anchorCtr="0"/>
          <a:p>
            <a:pPr marL="914400" lvl="1" indent="-457200" eaLnBrk="1" hangingPunct="1">
              <a:lnSpc>
                <a:spcPct val="90000"/>
              </a:lnSpc>
              <a:buAutoNum type="arabicPeriod"/>
            </a:pPr>
            <a:r>
              <a:rPr lang="zh-CN" altLang="en-US" dirty="0">
                <a:solidFill>
                  <a:srgbClr val="FF0000"/>
                </a:solidFill>
              </a:rPr>
              <a:t>存储分配和回收</a:t>
            </a:r>
            <a:r>
              <a:rPr lang="zh-CN" altLang="en-US" dirty="0"/>
              <a:t>：是存储管理的主要内容。讨论其算法和相应的数据结构。</a:t>
            </a:r>
            <a:endParaRPr lang="zh-CN" altLang="en-US" dirty="0"/>
          </a:p>
          <a:p>
            <a:pPr marL="914400" lvl="1" indent="-457200" eaLnBrk="1" hangingPunct="1">
              <a:lnSpc>
                <a:spcPct val="90000"/>
              </a:lnSpc>
              <a:buAutoNum type="arabicPeriod"/>
            </a:pPr>
            <a:r>
              <a:rPr lang="zh-CN" altLang="en-US" dirty="0">
                <a:solidFill>
                  <a:srgbClr val="FF0000"/>
                </a:solidFill>
              </a:rPr>
              <a:t>地址变换</a:t>
            </a:r>
            <a:r>
              <a:rPr lang="zh-CN" altLang="en-US" dirty="0"/>
              <a:t>：可执行文件生成中的链接技术、程序加载时的重定位技术，进程运行时硬件和软件的地址变换技术和机构。</a:t>
            </a:r>
            <a:endParaRPr lang="zh-CN" altLang="en-US" dirty="0"/>
          </a:p>
          <a:p>
            <a:pPr marL="914400" lvl="1" indent="-457200" eaLnBrk="1" hangingPunct="1">
              <a:lnSpc>
                <a:spcPct val="90000"/>
              </a:lnSpc>
              <a:buAutoNum type="arabicPeriod"/>
            </a:pPr>
            <a:r>
              <a:rPr lang="zh-CN" altLang="en-US" dirty="0">
                <a:solidFill>
                  <a:srgbClr val="FF0000"/>
                </a:solidFill>
              </a:rPr>
              <a:t>存储共享和保护</a:t>
            </a:r>
            <a:r>
              <a:rPr lang="zh-CN" altLang="en-US" dirty="0"/>
              <a:t>：代码和数据共享，对地址空间的访问权限（读、写、执行）。</a:t>
            </a:r>
            <a:endParaRPr lang="zh-CN" altLang="en-US" dirty="0"/>
          </a:p>
          <a:p>
            <a:pPr marL="914400" lvl="1" indent="-457200" eaLnBrk="1" hangingPunct="1">
              <a:lnSpc>
                <a:spcPct val="90000"/>
              </a:lnSpc>
              <a:buAutoNum type="arabicPeriod"/>
            </a:pPr>
            <a:r>
              <a:rPr lang="zh-CN" altLang="en-US" dirty="0">
                <a:solidFill>
                  <a:srgbClr val="FF0000"/>
                </a:solidFill>
              </a:rPr>
              <a:t>存储器扩充</a:t>
            </a:r>
            <a:r>
              <a:rPr lang="zh-CN" altLang="en-US" dirty="0"/>
              <a:t>：它涉及存储器的逻辑组织和物理组织。</a:t>
            </a:r>
            <a:endParaRPr lang="en-US" altLang="zh-CN" dirty="0"/>
          </a:p>
          <a:p>
            <a:pPr marL="1371600" lvl="2" indent="-457200" eaLnBrk="1" hangingPunct="1">
              <a:lnSpc>
                <a:spcPct val="90000"/>
              </a:lnSpc>
            </a:pPr>
            <a:r>
              <a:rPr lang="zh-CN" altLang="en-US" dirty="0">
                <a:solidFill>
                  <a:srgbClr val="0000FF"/>
                </a:solidFill>
              </a:rPr>
              <a:t>由应用程序控制</a:t>
            </a:r>
            <a:r>
              <a:rPr lang="zh-CN" altLang="en-US" dirty="0"/>
              <a:t>：覆盖；</a:t>
            </a:r>
            <a:endParaRPr lang="zh-CN" altLang="en-US" dirty="0"/>
          </a:p>
          <a:p>
            <a:pPr marL="1371600" lvl="2" indent="-457200" eaLnBrk="1" hangingPunct="1">
              <a:lnSpc>
                <a:spcPct val="90000"/>
              </a:lnSpc>
            </a:pPr>
            <a:r>
              <a:rPr lang="zh-CN" altLang="en-US" dirty="0">
                <a:solidFill>
                  <a:srgbClr val="0000FF"/>
                </a:solidFill>
              </a:rPr>
              <a:t>由</a:t>
            </a:r>
            <a:r>
              <a:rPr lang="en-US" altLang="zh-CN" dirty="0">
                <a:solidFill>
                  <a:srgbClr val="0000FF"/>
                </a:solidFill>
              </a:rPr>
              <a:t>OS</a:t>
            </a:r>
            <a:r>
              <a:rPr lang="zh-CN" altLang="en-US" dirty="0">
                <a:solidFill>
                  <a:srgbClr val="0000FF"/>
                </a:solidFill>
              </a:rPr>
              <a:t>控制</a:t>
            </a:r>
            <a:r>
              <a:rPr lang="zh-CN" altLang="en-US" dirty="0"/>
              <a:t>：交换（整个进程空间），请求调入和预调入（部分进程空间）</a:t>
            </a:r>
            <a:endParaRPr lang="zh-CN" altLang="en-US" dirty="0"/>
          </a:p>
        </p:txBody>
      </p:sp>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9705" y="692785"/>
            <a:ext cx="8660130" cy="4519295"/>
          </a:xfrm>
          <a:prstGeom prst="rect">
            <a:avLst/>
          </a:prstGeom>
          <a:noFill/>
        </p:spPr>
        <p:txBody>
          <a:bodyPr wrap="square" rtlCol="0" anchor="t">
            <a:spAutoFit/>
          </a:bodyPr>
          <a:p>
            <a:pPr algn="just" eaLnBrk="1" hangingPunct="1">
              <a:lnSpc>
                <a:spcPct val="90000"/>
              </a:lnSpc>
            </a:pPr>
            <a:r>
              <a:rPr lang="zh-CN" altLang="en-US" sz="2800" dirty="0">
                <a:solidFill>
                  <a:schemeClr val="accent2"/>
                </a:solidFill>
                <a:sym typeface="+mn-ea"/>
              </a:rPr>
              <a:t>进程的换入与换出</a:t>
            </a:r>
            <a:endParaRPr lang="zh-CN" altLang="en-US" sz="2800" dirty="0">
              <a:solidFill>
                <a:schemeClr val="accent2"/>
              </a:solidFill>
            </a:endParaRPr>
          </a:p>
          <a:p>
            <a:pPr lvl="1" algn="just" eaLnBrk="1" hangingPunct="1">
              <a:lnSpc>
                <a:spcPct val="90000"/>
              </a:lnSpc>
            </a:pPr>
            <a:r>
              <a:rPr lang="zh-CN" altLang="en-US" sz="2400" dirty="0">
                <a:sym typeface="+mn-ea"/>
              </a:rPr>
              <a:t>换出：当前执行进程需要更多内存，或系统创建了一个高优先级进程，而无内存空间时，</a:t>
            </a:r>
            <a:r>
              <a:rPr lang="en-US" altLang="zh-CN" sz="2400" dirty="0">
                <a:sym typeface="+mn-ea"/>
              </a:rPr>
              <a:t>OS</a:t>
            </a:r>
            <a:r>
              <a:rPr lang="zh-CN" altLang="en-US" sz="2400" dirty="0">
                <a:sym typeface="+mn-ea"/>
              </a:rPr>
              <a:t>选择处于阻塞态且优先级低的进程传送到磁盘的对换区，修改</a:t>
            </a:r>
            <a:r>
              <a:rPr lang="en-US" altLang="zh-CN" sz="2400" dirty="0">
                <a:sym typeface="+mn-ea"/>
              </a:rPr>
              <a:t>PCB</a:t>
            </a:r>
            <a:r>
              <a:rPr lang="zh-CN" altLang="en-US" sz="2400" dirty="0">
                <a:sym typeface="+mn-ea"/>
              </a:rPr>
              <a:t>。回收内存空间。</a:t>
            </a:r>
            <a:endParaRPr lang="zh-CN" altLang="en-US" sz="2400" dirty="0"/>
          </a:p>
          <a:p>
            <a:pPr lvl="1" algn="just" eaLnBrk="1" hangingPunct="1">
              <a:lnSpc>
                <a:spcPct val="90000"/>
              </a:lnSpc>
            </a:pPr>
            <a:r>
              <a:rPr lang="zh-CN" altLang="en-US" sz="2400" dirty="0">
                <a:sym typeface="+mn-ea"/>
              </a:rPr>
              <a:t>换入：</a:t>
            </a:r>
            <a:r>
              <a:rPr lang="en-US" altLang="zh-CN" sz="2400" dirty="0">
                <a:sym typeface="+mn-ea"/>
              </a:rPr>
              <a:t>OS</a:t>
            </a:r>
            <a:r>
              <a:rPr lang="zh-CN" altLang="en-US" sz="2400" dirty="0">
                <a:sym typeface="+mn-ea"/>
              </a:rPr>
              <a:t>定期查看进程的状态，在内存有空时，找出就绪且换出时间最久的进程换入内存。</a:t>
            </a:r>
            <a:endParaRPr lang="zh-CN" altLang="en-US" sz="2400" dirty="0">
              <a:sym typeface="+mn-ea"/>
            </a:endParaRPr>
          </a:p>
          <a:p>
            <a:pPr lvl="1" algn="just" eaLnBrk="1" hangingPunct="1">
              <a:lnSpc>
                <a:spcPct val="90000"/>
              </a:lnSpc>
            </a:pPr>
            <a:endParaRPr lang="zh-CN" altLang="en-US" sz="2400" dirty="0"/>
          </a:p>
          <a:p>
            <a:pPr algn="just" eaLnBrk="1" hangingPunct="1">
              <a:lnSpc>
                <a:spcPct val="90000"/>
              </a:lnSpc>
              <a:buClrTx/>
              <a:buSzTx/>
            </a:pPr>
            <a:r>
              <a:rPr lang="zh-CN" altLang="en-US" sz="2800" dirty="0">
                <a:solidFill>
                  <a:schemeClr val="accent2"/>
                </a:solidFill>
                <a:sym typeface="+mn-ea"/>
              </a:rPr>
              <a:t>优缺点</a:t>
            </a:r>
            <a:endParaRPr lang="zh-CN" altLang="en-US" sz="2800" dirty="0">
              <a:solidFill>
                <a:schemeClr val="accent2"/>
              </a:solidFill>
            </a:endParaRPr>
          </a:p>
          <a:p>
            <a:pPr lvl="1" algn="just" eaLnBrk="1" hangingPunct="1">
              <a:lnSpc>
                <a:spcPct val="90000"/>
              </a:lnSpc>
            </a:pPr>
            <a:r>
              <a:rPr lang="zh-CN" altLang="en-US" sz="2400" dirty="0">
                <a:solidFill>
                  <a:srgbClr val="0000FF"/>
                </a:solidFill>
                <a:sym typeface="+mn-ea"/>
              </a:rPr>
              <a:t>优点：</a:t>
            </a:r>
            <a:r>
              <a:rPr lang="zh-CN" altLang="en-US" sz="2400" dirty="0">
                <a:sym typeface="+mn-ea"/>
              </a:rPr>
              <a:t>增加并发运行的进程数目，并且给用户提供适当的响应时间；提高系统吞吐率。</a:t>
            </a:r>
            <a:endParaRPr lang="zh-CN" altLang="en-US" sz="2400" dirty="0"/>
          </a:p>
          <a:p>
            <a:pPr lvl="1" algn="just" eaLnBrk="1" hangingPunct="1">
              <a:lnSpc>
                <a:spcPct val="90000"/>
              </a:lnSpc>
            </a:pPr>
            <a:r>
              <a:rPr lang="zh-CN" altLang="en-US" sz="2400" dirty="0">
                <a:solidFill>
                  <a:srgbClr val="0000FF"/>
                </a:solidFill>
                <a:sym typeface="+mn-ea"/>
              </a:rPr>
              <a:t>缺点：</a:t>
            </a:r>
            <a:r>
              <a:rPr lang="zh-CN" altLang="en-US" sz="2400" dirty="0">
                <a:sym typeface="+mn-ea"/>
              </a:rPr>
              <a:t>对换入和换出的控制增加处理机开销；进程的整个地址空间都进行传送，没有考虑执行过程中地址访问的统计特性。</a:t>
            </a:r>
            <a:endParaRPr lang="zh-CN" altLang="en-US" sz="2400" dirty="0">
              <a:sym typeface="+mn-ea"/>
            </a:endParaRP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a:spLocks noGrp="1"/>
          </p:cNvSpPr>
          <p:nvPr>
            <p:ph idx="1"/>
          </p:nvPr>
        </p:nvSpPr>
        <p:spPr>
          <a:xfrm>
            <a:off x="0" y="521970"/>
            <a:ext cx="9144000" cy="5878830"/>
          </a:xfrm>
        </p:spPr>
        <p:txBody>
          <a:bodyPr wrap="square" lIns="91440" tIns="45720" rIns="91440" bIns="45720" anchor="t" anchorCtr="0"/>
          <a:p>
            <a:pPr eaLnBrk="1" hangingPunct="1"/>
            <a:r>
              <a:rPr lang="zh-CN" altLang="en-US" dirty="0"/>
              <a:t>覆盖与交换比较</a:t>
            </a:r>
            <a:endParaRPr lang="zh-CN" altLang="en-US" dirty="0"/>
          </a:p>
          <a:p>
            <a:pPr lvl="1" eaLnBrk="1" hangingPunct="1"/>
            <a:r>
              <a:rPr lang="zh-CN" altLang="en-US" dirty="0"/>
              <a:t>与覆盖技术相比，交换不要求程序员给出程序段之间的覆盖结构。</a:t>
            </a:r>
            <a:endParaRPr lang="zh-CN" altLang="en-US" dirty="0"/>
          </a:p>
          <a:p>
            <a:pPr lvl="1" eaLnBrk="1" hangingPunct="1"/>
            <a:r>
              <a:rPr lang="zh-CN" altLang="en-US" dirty="0"/>
              <a:t>交换主要是在进程或作业之间进行，而覆盖则主要在同一作业或进程内进行。另外覆盖只能覆盖那些与覆盖程序段无关的程序段。</a:t>
            </a:r>
            <a:endParaRPr lang="zh-CN" altLang="en-US" dirty="0"/>
          </a:p>
        </p:txBody>
      </p:sp>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2"/>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65538" name="Rectangle 3"/>
          <p:cNvSpPr>
            <a:spLocks noGrp="1"/>
          </p:cNvSpPr>
          <p:nvPr>
            <p:ph idx="1"/>
          </p:nvPr>
        </p:nvSpPr>
        <p:spPr>
          <a:xfrm>
            <a:off x="684530" y="908050"/>
            <a:ext cx="7772400" cy="3441700"/>
          </a:xfrm>
        </p:spPr>
        <p:txBody>
          <a:bodyPr wrap="square" lIns="91440" tIns="45720" rIns="91440" bIns="45720" anchor="t" anchorCtr="0"/>
          <a:p>
            <a:pPr eaLnBrk="1" hangingPunct="1">
              <a:lnSpc>
                <a:spcPct val="90000"/>
              </a:lnSpc>
            </a:pPr>
            <a:r>
              <a:rPr lang="zh-CN" altLang="en-US" dirty="0"/>
              <a:t>连续分配的问题：</a:t>
            </a:r>
            <a:endParaRPr lang="zh-CN" altLang="en-US" dirty="0"/>
          </a:p>
          <a:p>
            <a:pPr lvl="1" eaLnBrk="1" hangingPunct="1">
              <a:lnSpc>
                <a:spcPct val="90000"/>
              </a:lnSpc>
            </a:pPr>
            <a:r>
              <a:rPr lang="zh-CN" altLang="en-US" dirty="0"/>
              <a:t>形成许多碎片：内碎片和外碎片</a:t>
            </a:r>
            <a:endParaRPr lang="zh-CN" altLang="en-US" dirty="0"/>
          </a:p>
          <a:p>
            <a:pPr lvl="1" eaLnBrk="1" hangingPunct="1">
              <a:lnSpc>
                <a:spcPct val="90000"/>
              </a:lnSpc>
            </a:pPr>
            <a:r>
              <a:rPr lang="zh-CN" altLang="en-US" dirty="0"/>
              <a:t>紧凑带来开销。</a:t>
            </a:r>
            <a:endParaRPr lang="zh-CN" altLang="en-US" dirty="0"/>
          </a:p>
          <a:p>
            <a:pPr eaLnBrk="1" hangingPunct="1">
              <a:lnSpc>
                <a:spcPct val="90000"/>
              </a:lnSpc>
            </a:pPr>
            <a:r>
              <a:rPr lang="zh-CN" altLang="en-US" dirty="0"/>
              <a:t>离散分配方式</a:t>
            </a:r>
            <a:endParaRPr lang="zh-CN" altLang="en-US" dirty="0"/>
          </a:p>
          <a:p>
            <a:pPr lvl="1" eaLnBrk="1" hangingPunct="1">
              <a:lnSpc>
                <a:spcPct val="90000"/>
              </a:lnSpc>
            </a:pPr>
            <a:r>
              <a:rPr lang="zh-CN" altLang="en-US" dirty="0"/>
              <a:t>若离散分配的基本单位是页，则称为分页存储管理；</a:t>
            </a:r>
            <a:endParaRPr lang="zh-CN" altLang="en-US" dirty="0"/>
          </a:p>
          <a:p>
            <a:pPr lvl="1" eaLnBrk="1" hangingPunct="1">
              <a:lnSpc>
                <a:spcPct val="90000"/>
              </a:lnSpc>
            </a:pPr>
            <a:r>
              <a:rPr lang="zh-CN" altLang="en-US" dirty="0"/>
              <a:t>若离散分配的基本单位是段，则称为分段存储管理。</a:t>
            </a:r>
            <a:endParaRPr lang="zh-CN" altLang="en-US" dirty="0"/>
          </a:p>
          <a:p>
            <a:pPr lvl="1" eaLnBrk="1" hangingPunct="1">
              <a:lnSpc>
                <a:spcPct val="90000"/>
              </a:lnSpc>
            </a:pPr>
            <a:r>
              <a:rPr lang="zh-CN" altLang="en-US" dirty="0"/>
              <a:t>基本分页存储管理不支持虚存技术，要求把整个作业都装入内存，才能运行。</a:t>
            </a:r>
            <a:endParaRPr lang="zh-CN" altLang="en-US" dirty="0"/>
          </a:p>
        </p:txBody>
      </p:sp>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
        <p:nvSpPr>
          <p:cNvPr id="66562" name="Rectangle 3"/>
          <p:cNvSpPr>
            <a:spLocks noGrp="1"/>
          </p:cNvSpPr>
          <p:nvPr>
            <p:ph idx="1"/>
          </p:nvPr>
        </p:nvSpPr>
        <p:spPr>
          <a:xfrm>
            <a:off x="323215" y="836295"/>
            <a:ext cx="8474710" cy="5013325"/>
          </a:xfrm>
        </p:spPr>
        <p:txBody>
          <a:bodyPr wrap="square" lIns="91440" tIns="45720" rIns="91440" bIns="45720" anchor="t" anchorCtr="0"/>
          <a:p>
            <a:pPr eaLnBrk="1" hangingPunct="1"/>
            <a:r>
              <a:rPr lang="zh-CN" altLang="en-US" dirty="0"/>
              <a:t>在页式管理中：</a:t>
            </a:r>
            <a:endParaRPr lang="zh-CN" altLang="en-US" dirty="0"/>
          </a:p>
          <a:p>
            <a:pPr lvl="1" eaLnBrk="1" hangingPunct="1"/>
            <a:r>
              <a:rPr lang="zh-CN" altLang="en-US" dirty="0"/>
              <a:t>物理内存被划分为固定大小的</a:t>
            </a:r>
            <a:r>
              <a:rPr lang="zh-CN" altLang="en-US" dirty="0">
                <a:solidFill>
                  <a:srgbClr val="0000FF"/>
                </a:solidFill>
              </a:rPr>
              <a:t>页框</a:t>
            </a:r>
            <a:r>
              <a:rPr lang="zh-CN" altLang="en-US" dirty="0"/>
              <a:t>(</a:t>
            </a:r>
            <a:r>
              <a:rPr lang="en-US" altLang="zh-CN" dirty="0"/>
              <a:t>page frame</a:t>
            </a:r>
            <a:r>
              <a:rPr lang="zh-CN" altLang="en-US" dirty="0"/>
              <a:t>)，也叫</a:t>
            </a:r>
            <a:r>
              <a:rPr lang="zh-CN" altLang="en-US" dirty="0">
                <a:solidFill>
                  <a:srgbClr val="0000FF"/>
                </a:solidFill>
              </a:rPr>
              <a:t>页帧，物理页框。</a:t>
            </a:r>
            <a:endParaRPr lang="zh-CN" altLang="en-US" dirty="0">
              <a:solidFill>
                <a:srgbClr val="0000FF"/>
              </a:solidFill>
            </a:endParaRPr>
          </a:p>
          <a:p>
            <a:pPr lvl="1" eaLnBrk="1" hangingPunct="1"/>
            <a:r>
              <a:rPr lang="zh-CN" altLang="en-US" dirty="0"/>
              <a:t>进程的逻辑地址空间也分成同样大小的</a:t>
            </a:r>
            <a:r>
              <a:rPr lang="zh-CN" altLang="en-US" dirty="0">
                <a:solidFill>
                  <a:srgbClr val="0000FF"/>
                </a:solidFill>
              </a:rPr>
              <a:t>页</a:t>
            </a:r>
            <a:r>
              <a:rPr lang="zh-CN" altLang="en-US" dirty="0"/>
              <a:t>(</a:t>
            </a:r>
            <a:r>
              <a:rPr lang="en-US" altLang="zh-CN" dirty="0"/>
              <a:t>Page)</a:t>
            </a:r>
            <a:r>
              <a:rPr lang="zh-CN" altLang="en-US" dirty="0"/>
              <a:t>。程序加载时，分配其所需的全部页，这些页不必连续。</a:t>
            </a:r>
            <a:endParaRPr lang="zh-CN" altLang="en-US" dirty="0"/>
          </a:p>
          <a:p>
            <a:pPr lvl="1" eaLnBrk="1" hangingPunct="1"/>
            <a:r>
              <a:rPr lang="zh-CN" altLang="en-US" dirty="0">
                <a:solidFill>
                  <a:srgbClr val="0000FF"/>
                </a:solidFill>
              </a:rPr>
              <a:t>固定</a:t>
            </a:r>
            <a:r>
              <a:rPr lang="zh-CN" altLang="en-US" dirty="0"/>
              <a:t>：一个计算机系统的内存容量是固定的，一个页的容量在硬件设计时也是确定的。</a:t>
            </a:r>
            <a:endParaRPr lang="zh-CN" altLang="en-US" dirty="0"/>
          </a:p>
        </p:txBody>
      </p:sp>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a:spLocks noGrp="1"/>
          </p:cNvSpPr>
          <p:nvPr>
            <p:ph idx="1"/>
          </p:nvPr>
        </p:nvSpPr>
        <p:spPr>
          <a:xfrm>
            <a:off x="252095" y="549275"/>
            <a:ext cx="8662670" cy="4415155"/>
          </a:xfrm>
        </p:spPr>
        <p:txBody>
          <a:bodyPr wrap="square" lIns="91440" tIns="45720" rIns="91440" bIns="45720" anchor="t" anchorCtr="0"/>
          <a:p>
            <a:pPr eaLnBrk="1" hangingPunct="1"/>
            <a:r>
              <a:rPr lang="zh-CN" altLang="en-US" dirty="0"/>
              <a:t>进程装载</a:t>
            </a:r>
            <a:endParaRPr lang="zh-CN" altLang="en-US" dirty="0"/>
          </a:p>
          <a:p>
            <a:pPr lvl="1" eaLnBrk="1" hangingPunct="1"/>
            <a:r>
              <a:rPr lang="zh-CN" altLang="en-US" dirty="0"/>
              <a:t>在装入一个进程时，需找空闲页框，</a:t>
            </a:r>
            <a:r>
              <a:rPr lang="en-US" altLang="zh-CN" dirty="0"/>
              <a:t>OS</a:t>
            </a:r>
            <a:r>
              <a:rPr lang="zh-CN" altLang="en-US" dirty="0"/>
              <a:t>要将这些页框分配给装入的进程，进程地址空间的每个页占用一个页框，进程占用的所有页框不要求连续。</a:t>
            </a:r>
            <a:endParaRPr lang="zh-CN" altLang="en-US" dirty="0"/>
          </a:p>
          <a:p>
            <a:pPr lvl="1" eaLnBrk="1" hangingPunct="1"/>
            <a:r>
              <a:rPr lang="zh-CN" altLang="en-US" dirty="0"/>
              <a:t>要解决逻辑地址到物理地址的映象，需硬件支持。</a:t>
            </a:r>
            <a:endParaRPr lang="zh-CN" altLang="en-US" b="0" dirty="0"/>
          </a:p>
          <a:p>
            <a:pPr eaLnBrk="1" hangingPunct="1"/>
            <a:endParaRPr lang="zh-CN" altLang="en-US" dirty="0"/>
          </a:p>
        </p:txBody>
      </p:sp>
      <p:sp>
        <p:nvSpPr>
          <p:cNvPr id="67586" name="Rectangle 3"/>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a:spLocks noGrp="1"/>
          </p:cNvSpPr>
          <p:nvPr>
            <p:ph type="title"/>
          </p:nvPr>
        </p:nvSpPr>
        <p:spPr>
          <a:xfrm>
            <a:off x="34925" y="44450"/>
            <a:ext cx="8001000" cy="431800"/>
          </a:xfrm>
        </p:spPr>
        <p:txBody>
          <a:bodyPr wrap="square" lIns="91440" tIns="45720" rIns="91440" bIns="45720" anchor="ctr" anchorCtr="0"/>
          <a:p>
            <a:pPr eaLnBrk="1" hangingPunct="1"/>
            <a:r>
              <a:rPr lang="zh-CN" altLang="en-US" sz="2000" dirty="0">
                <a:ea typeface="宋体" panose="02010600030101010101" pitchFamily="2" charset="-122"/>
              </a:rPr>
              <a:t>如何为进程分配物理页框</a:t>
            </a:r>
            <a:endParaRPr lang="zh-CN" altLang="en-US" sz="2000" dirty="0">
              <a:ea typeface="宋体" panose="02010600030101010101" pitchFamily="2" charset="-122"/>
            </a:endParaRPr>
          </a:p>
        </p:txBody>
      </p:sp>
      <p:pic>
        <p:nvPicPr>
          <p:cNvPr id="68610" name="Picture 3"/>
          <p:cNvPicPr>
            <a:picLocks noChangeAspect="1"/>
          </p:cNvPicPr>
          <p:nvPr/>
        </p:nvPicPr>
        <p:blipFill>
          <a:blip r:embed="rId1"/>
          <a:srcRect l="1624" t="4521" r="2406" b="4019"/>
          <a:stretch>
            <a:fillRect/>
          </a:stretch>
        </p:blipFill>
        <p:spPr>
          <a:xfrm>
            <a:off x="539750" y="620713"/>
            <a:ext cx="7848600" cy="4968875"/>
          </a:xfrm>
          <a:prstGeom prst="rect">
            <a:avLst/>
          </a:prstGeom>
          <a:noFill/>
          <a:ln w="57150" cap="flat" cmpd="thickThin">
            <a:solidFill>
              <a:schemeClr val="tx1"/>
            </a:solidFill>
            <a:prstDash val="solid"/>
            <a:miter/>
            <a:headEnd type="none" w="med" len="med"/>
            <a:tailEnd type="none" w="med" len="med"/>
          </a:ln>
        </p:spPr>
      </p:pic>
      <p:sp>
        <p:nvSpPr>
          <p:cNvPr id="68611" name="Text Box 4"/>
          <p:cNvSpPr txBox="1"/>
          <p:nvPr/>
        </p:nvSpPr>
        <p:spPr>
          <a:xfrm>
            <a:off x="1331595" y="5661343"/>
            <a:ext cx="2457450" cy="457200"/>
          </a:xfrm>
          <a:prstGeom prst="rect">
            <a:avLst/>
          </a:prstGeom>
          <a:noFill/>
          <a:ln w="9525">
            <a:noFill/>
          </a:ln>
        </p:spPr>
        <p:txBody>
          <a:bodyPr wrap="none" anchor="ctr" anchorCtr="0">
            <a:spAutoFit/>
          </a:bodyPr>
          <a:p>
            <a:pPr algn="ctr" eaLnBrk="0" hangingPunct="0">
              <a:spcBef>
                <a:spcPct val="50000"/>
              </a:spcBef>
            </a:pPr>
            <a:r>
              <a:rPr lang="en-US" altLang="zh-CN" sz="2400" b="0" dirty="0">
                <a:latin typeface="Helvetica" pitchFamily="34" charset="0"/>
              </a:rPr>
              <a:t>Before allocation</a:t>
            </a:r>
            <a:endParaRPr lang="en-US" altLang="zh-CN" sz="2400" b="0" dirty="0">
              <a:latin typeface="Helvetica" pitchFamily="34" charset="0"/>
            </a:endParaRPr>
          </a:p>
        </p:txBody>
      </p:sp>
      <p:sp>
        <p:nvSpPr>
          <p:cNvPr id="68612" name="Text Box 5"/>
          <p:cNvSpPr txBox="1"/>
          <p:nvPr/>
        </p:nvSpPr>
        <p:spPr>
          <a:xfrm>
            <a:off x="5723890" y="5661660"/>
            <a:ext cx="2201863" cy="457200"/>
          </a:xfrm>
          <a:prstGeom prst="rect">
            <a:avLst/>
          </a:prstGeom>
          <a:noFill/>
          <a:ln w="9525">
            <a:noFill/>
          </a:ln>
        </p:spPr>
        <p:txBody>
          <a:bodyPr wrap="none" anchor="ctr" anchorCtr="0">
            <a:spAutoFit/>
          </a:bodyPr>
          <a:p>
            <a:pPr algn="ctr" eaLnBrk="0" hangingPunct="0">
              <a:spcBef>
                <a:spcPct val="50000"/>
              </a:spcBef>
            </a:pPr>
            <a:r>
              <a:rPr lang="en-US" altLang="zh-CN" sz="2400" b="0" dirty="0">
                <a:latin typeface="Helvetica" pitchFamily="34" charset="0"/>
              </a:rPr>
              <a:t>After allocation</a:t>
            </a:r>
            <a:endParaRPr lang="en-US" altLang="zh-CN" sz="2400" b="0" dirty="0">
              <a:latin typeface="Helvetica" pitchFamily="34" charset="0"/>
            </a:endParaRPr>
          </a:p>
        </p:txBody>
      </p:sp>
    </p:spTree>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idx="1"/>
          </p:nvPr>
        </p:nvSpPr>
        <p:spPr>
          <a:xfrm>
            <a:off x="468313" y="692150"/>
            <a:ext cx="8062912" cy="5683250"/>
          </a:xfrm>
        </p:spPr>
        <p:txBody>
          <a:bodyPr wrap="square" lIns="91440" tIns="45720" rIns="91440" bIns="45720" anchor="t" anchorCtr="0"/>
          <a:p>
            <a:pPr eaLnBrk="1" hangingPunct="1"/>
            <a:r>
              <a:rPr lang="zh-CN" altLang="en-US" sz="2400" dirty="0"/>
              <a:t>基本分页管理中的数据结构</a:t>
            </a:r>
            <a:endParaRPr lang="zh-CN" altLang="en-US" sz="2400" dirty="0"/>
          </a:p>
          <a:p>
            <a:pPr lvl="1" eaLnBrk="1" hangingPunct="1"/>
            <a:r>
              <a:rPr lang="zh-CN" altLang="en-US" dirty="0">
                <a:solidFill>
                  <a:srgbClr val="FF0000"/>
                </a:solidFill>
              </a:rPr>
              <a:t>进程页表</a:t>
            </a:r>
            <a:r>
              <a:rPr lang="zh-CN" altLang="en-US" dirty="0"/>
              <a:t>：每个进程有一个页表，描述该进程的每个逻辑页占用的物理页框号。</a:t>
            </a:r>
            <a:endParaRPr lang="zh-CN" altLang="en-US" dirty="0"/>
          </a:p>
          <a:p>
            <a:pPr lvl="1" eaLnBrk="1" hangingPunct="1"/>
            <a:r>
              <a:rPr lang="zh-CN" altLang="en-US" dirty="0">
                <a:solidFill>
                  <a:srgbClr val="FF0000"/>
                </a:solidFill>
              </a:rPr>
              <a:t>物理页面表</a:t>
            </a:r>
            <a:r>
              <a:rPr lang="zh-CN" altLang="en-US" dirty="0"/>
              <a:t>：整个系统有一个物理页面表，描述所有物理页框的分配使用状况。数据结构：位示图，空闲页面链表；</a:t>
            </a:r>
            <a:endParaRPr lang="zh-CN" altLang="en-US" dirty="0"/>
          </a:p>
          <a:p>
            <a:pPr lvl="1" eaLnBrk="1" hangingPunct="1"/>
            <a:r>
              <a:rPr lang="zh-CN" altLang="en-US" dirty="0">
                <a:solidFill>
                  <a:srgbClr val="FF0000"/>
                </a:solidFill>
              </a:rPr>
              <a:t>请求表</a:t>
            </a:r>
            <a:r>
              <a:rPr lang="zh-CN" altLang="en-US" dirty="0"/>
              <a:t>：整个系统有一个请求表，描述系统内各个进程</a:t>
            </a:r>
            <a:r>
              <a:rPr lang="zh-CN" altLang="en-US" dirty="0">
                <a:solidFill>
                  <a:srgbClr val="FF0000"/>
                </a:solidFill>
              </a:rPr>
              <a:t>页表</a:t>
            </a:r>
            <a:r>
              <a:rPr lang="zh-CN" altLang="en-US" dirty="0"/>
              <a:t>的位置和大小，用于地址转换；</a:t>
            </a:r>
            <a:endParaRPr lang="zh-CN" altLang="en-US" dirty="0"/>
          </a:p>
          <a:p>
            <a:pPr lvl="1" eaLnBrk="1" hangingPunct="1"/>
            <a:r>
              <a:rPr lang="zh-CN" altLang="en-US" dirty="0"/>
              <a:t>请求表也可以结合到各进程的</a:t>
            </a:r>
            <a:r>
              <a:rPr lang="en-US" altLang="zh-CN" dirty="0"/>
              <a:t>PCB</a:t>
            </a:r>
            <a:r>
              <a:rPr lang="zh-CN" altLang="en-US" dirty="0"/>
              <a:t>里，此时在</a:t>
            </a:r>
            <a:r>
              <a:rPr lang="en-US" altLang="zh-CN" dirty="0"/>
              <a:t>PCB</a:t>
            </a:r>
            <a:r>
              <a:rPr lang="zh-CN" altLang="en-US" dirty="0"/>
              <a:t>中记录本进程页表所在的物理页框号。上下文切换时，由</a:t>
            </a:r>
            <a:r>
              <a:rPr lang="en-US" altLang="zh-CN" dirty="0"/>
              <a:t>OS</a:t>
            </a:r>
            <a:r>
              <a:rPr lang="zh-CN" altLang="en-US" dirty="0"/>
              <a:t>将其加载到</a:t>
            </a:r>
            <a:r>
              <a:rPr lang="zh-CN" altLang="en-US" dirty="0">
                <a:solidFill>
                  <a:srgbClr val="FF0000"/>
                </a:solidFill>
              </a:rPr>
              <a:t>页表寄存器</a:t>
            </a:r>
            <a:r>
              <a:rPr lang="zh-CN" altLang="en-US" dirty="0"/>
              <a:t>中。</a:t>
            </a:r>
            <a:endParaRPr lang="zh-CN" altLang="en-US" dirty="0"/>
          </a:p>
        </p:txBody>
      </p:sp>
      <p:sp>
        <p:nvSpPr>
          <p:cNvPr id="70658" name="Rectangle 3"/>
          <p:cNvSpPr/>
          <p:nvPr/>
        </p:nvSpPr>
        <p:spPr>
          <a:xfrm>
            <a:off x="3662363" y="32051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sp>
        <p:nvSpPr>
          <p:cNvPr id="70659" name="Text Box 4"/>
          <p:cNvSpPr txBox="1"/>
          <p:nvPr/>
        </p:nvSpPr>
        <p:spPr>
          <a:xfrm>
            <a:off x="1143000" y="4800600"/>
            <a:ext cx="4953000" cy="457200"/>
          </a:xfrm>
          <a:prstGeom prst="rect">
            <a:avLst/>
          </a:prstGeom>
          <a:noFill/>
          <a:ln w="9525">
            <a:noFill/>
          </a:ln>
        </p:spPr>
        <p:txBody>
          <a:bodyPr anchor="t" anchorCtr="0">
            <a:spAutoFit/>
          </a:bodyPr>
          <a:p>
            <a:pPr>
              <a:spcBef>
                <a:spcPct val="50000"/>
              </a:spcBef>
            </a:pPr>
            <a:endParaRPr lang="zh-CN" altLang="en-US" sz="2400" b="0" dirty="0">
              <a:latin typeface="Times New Roman" panose="02020603050405020304" pitchFamily="18" charset="0"/>
              <a:ea typeface="宋体" panose="02010600030101010101" pitchFamily="2" charset="-122"/>
            </a:endParaRPr>
          </a:p>
        </p:txBody>
      </p:sp>
      <p:sp>
        <p:nvSpPr>
          <p:cNvPr id="70660" name="Rectangle 5"/>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Tree>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idx="1"/>
          </p:nvPr>
        </p:nvSpPr>
        <p:spPr>
          <a:xfrm>
            <a:off x="395288" y="979488"/>
            <a:ext cx="7772400" cy="4537075"/>
          </a:xfrm>
        </p:spPr>
        <p:txBody>
          <a:bodyPr wrap="square" lIns="91440" tIns="45720" rIns="91440" bIns="45720" anchor="t" anchorCtr="0"/>
          <a:p>
            <a:pPr eaLnBrk="1" hangingPunct="1">
              <a:lnSpc>
                <a:spcPct val="90000"/>
              </a:lnSpc>
            </a:pPr>
            <a:r>
              <a:rPr lang="zh-CN" altLang="en-US" sz="2400" dirty="0"/>
              <a:t>逻辑地址结构</a:t>
            </a:r>
            <a:endParaRPr lang="zh-CN" altLang="en-US" sz="2400" dirty="0"/>
          </a:p>
          <a:p>
            <a:pPr lvl="1" eaLnBrk="1" hangingPunct="1">
              <a:lnSpc>
                <a:spcPct val="90000"/>
              </a:lnSpc>
            </a:pPr>
            <a:r>
              <a:rPr lang="en-US" altLang="zh-CN" dirty="0"/>
              <a:t>CPU</a:t>
            </a:r>
            <a:r>
              <a:rPr lang="zh-CN" altLang="en-US" dirty="0"/>
              <a:t>执行指令时产生的逻辑地址被分为两部分：</a:t>
            </a:r>
            <a:endParaRPr lang="zh-CN" altLang="en-US" dirty="0"/>
          </a:p>
          <a:p>
            <a:pPr lvl="1" eaLnBrk="1" hangingPunct="1">
              <a:lnSpc>
                <a:spcPct val="90000"/>
              </a:lnSpc>
            </a:pPr>
            <a:endParaRPr lang="zh-CN" altLang="en-US" dirty="0"/>
          </a:p>
          <a:p>
            <a:pPr lvl="1" eaLnBrk="1" hangingPunct="1">
              <a:lnSpc>
                <a:spcPct val="90000"/>
              </a:lnSpc>
            </a:pPr>
            <a:endParaRPr lang="zh-CN" altLang="en-US" dirty="0"/>
          </a:p>
          <a:p>
            <a:pPr lvl="1" eaLnBrk="1" hangingPunct="1">
              <a:lnSpc>
                <a:spcPct val="90000"/>
              </a:lnSpc>
            </a:pPr>
            <a:endParaRPr lang="zh-CN" altLang="en-US" dirty="0"/>
          </a:p>
          <a:p>
            <a:pPr lvl="1" eaLnBrk="1" hangingPunct="1">
              <a:lnSpc>
                <a:spcPct val="90000"/>
              </a:lnSpc>
            </a:pPr>
            <a:r>
              <a:rPr lang="zh-CN" altLang="en-US" dirty="0"/>
              <a:t>逻辑地址空间为</a:t>
            </a:r>
            <a:r>
              <a:rPr lang="en-US" altLang="zh-CN" dirty="0"/>
              <a:t>2</a:t>
            </a:r>
            <a:r>
              <a:rPr lang="en-US" altLang="zh-CN" baseline="30000" dirty="0"/>
              <a:t>m</a:t>
            </a:r>
            <a:r>
              <a:rPr lang="zh-CN" altLang="en-US" dirty="0"/>
              <a:t>，页框大小为</a:t>
            </a:r>
            <a:r>
              <a:rPr lang="en-US" altLang="zh-CN" dirty="0"/>
              <a:t>2</a:t>
            </a:r>
            <a:r>
              <a:rPr lang="en-US" altLang="zh-CN" baseline="30000" dirty="0"/>
              <a:t>n</a:t>
            </a:r>
            <a:r>
              <a:rPr lang="en-US" altLang="zh-CN" dirty="0"/>
              <a:t>(m&gt;n),</a:t>
            </a:r>
            <a:r>
              <a:rPr lang="zh-CN" altLang="en-US" dirty="0"/>
              <a:t>则逻辑地址的高</a:t>
            </a:r>
            <a:r>
              <a:rPr lang="en-US" altLang="zh-CN" dirty="0"/>
              <a:t>m-n</a:t>
            </a:r>
            <a:r>
              <a:rPr lang="zh-CN" altLang="en-US" dirty="0"/>
              <a:t>位为逻辑页号，低</a:t>
            </a:r>
            <a:r>
              <a:rPr lang="en-US" altLang="zh-CN" dirty="0"/>
              <a:t>n</a:t>
            </a:r>
            <a:r>
              <a:rPr lang="zh-CN" altLang="en-US" dirty="0"/>
              <a:t>位为页内偏移量。</a:t>
            </a:r>
            <a:endParaRPr lang="zh-CN" altLang="en-US" dirty="0"/>
          </a:p>
          <a:p>
            <a:pPr lvl="1" eaLnBrk="1" hangingPunct="1">
              <a:lnSpc>
                <a:spcPct val="90000"/>
              </a:lnSpc>
              <a:buNone/>
            </a:pPr>
            <a:r>
              <a:rPr lang="zh-CN" altLang="en-US" dirty="0"/>
              <a:t>         逻辑页号</a:t>
            </a:r>
            <a:r>
              <a:rPr lang="en-US" altLang="zh-CN" dirty="0"/>
              <a:t>=INT [A/ L]     </a:t>
            </a:r>
            <a:endParaRPr lang="en-US" altLang="zh-CN" dirty="0"/>
          </a:p>
          <a:p>
            <a:pPr lvl="1" eaLnBrk="1" hangingPunct="1">
              <a:lnSpc>
                <a:spcPct val="90000"/>
              </a:lnSpc>
              <a:buNone/>
            </a:pPr>
            <a:r>
              <a:rPr lang="zh-CN" altLang="en-US" dirty="0"/>
              <a:t>         页内偏移量</a:t>
            </a:r>
            <a:r>
              <a:rPr lang="en-US" altLang="zh-CN" dirty="0"/>
              <a:t>=[A] MOD L</a:t>
            </a:r>
            <a:endParaRPr lang="en-US" altLang="zh-CN" dirty="0"/>
          </a:p>
          <a:p>
            <a:pPr lvl="1" eaLnBrk="1" hangingPunct="1">
              <a:lnSpc>
                <a:spcPct val="90000"/>
              </a:lnSpc>
              <a:buNone/>
            </a:pPr>
            <a:r>
              <a:rPr lang="en-US" altLang="zh-CN" dirty="0"/>
              <a:t>         A：</a:t>
            </a:r>
            <a:r>
              <a:rPr lang="zh-CN" altLang="en-US" dirty="0"/>
              <a:t>逻辑地址    </a:t>
            </a:r>
            <a:r>
              <a:rPr lang="en-US" altLang="zh-CN" dirty="0"/>
              <a:t>L：</a:t>
            </a:r>
            <a:r>
              <a:rPr lang="zh-CN" altLang="en-US" dirty="0"/>
              <a:t>页面尺寸</a:t>
            </a:r>
            <a:endParaRPr lang="zh-CN" altLang="en-US" dirty="0"/>
          </a:p>
        </p:txBody>
      </p:sp>
      <p:grpSp>
        <p:nvGrpSpPr>
          <p:cNvPr id="71682" name="Group 3"/>
          <p:cNvGrpSpPr/>
          <p:nvPr/>
        </p:nvGrpSpPr>
        <p:grpSpPr>
          <a:xfrm>
            <a:off x="2193925" y="1916113"/>
            <a:ext cx="3960813" cy="1106487"/>
            <a:chOff x="1020" y="2341"/>
            <a:chExt cx="2495" cy="697"/>
          </a:xfrm>
        </p:grpSpPr>
        <p:sp>
          <p:nvSpPr>
            <p:cNvPr id="71683" name="Text Box 4"/>
            <p:cNvSpPr txBox="1"/>
            <p:nvPr/>
          </p:nvSpPr>
          <p:spPr>
            <a:xfrm>
              <a:off x="1020" y="2341"/>
              <a:ext cx="2495" cy="306"/>
            </a:xfrm>
            <a:prstGeom prst="rect">
              <a:avLst/>
            </a:prstGeom>
            <a:solidFill>
              <a:schemeClr val="accent1"/>
            </a:solidFill>
            <a:ln w="28575" cap="flat" cmpd="sng">
              <a:solidFill>
                <a:schemeClr val="tx1"/>
              </a:solidFill>
              <a:prstDash val="solid"/>
              <a:miter/>
              <a:headEnd type="none" w="med" len="med"/>
              <a:tailEnd type="none" w="med" len="med"/>
            </a:ln>
          </p:spPr>
          <p:txBody>
            <a:bodyPr anchor="t" anchorCtr="0">
              <a:spAutoFit/>
            </a:bodyPr>
            <a:p>
              <a:pPr algn="ctr">
                <a:spcBef>
                  <a:spcPct val="50000"/>
                </a:spcBef>
              </a:pPr>
              <a:r>
                <a:rPr lang="zh-CN" altLang="en-US" sz="2400" dirty="0">
                  <a:latin typeface="Tahoma" panose="020B0604030504040204" pitchFamily="34" charset="0"/>
                  <a:ea typeface="宋体" panose="02010600030101010101" pitchFamily="2" charset="-122"/>
                </a:rPr>
                <a:t>逻辑页号      页内偏移量</a:t>
              </a:r>
              <a:endParaRPr lang="zh-CN" altLang="en-US" sz="2400" dirty="0">
                <a:latin typeface="Tahoma" panose="020B0604030504040204" pitchFamily="34" charset="0"/>
                <a:ea typeface="宋体" panose="02010600030101010101" pitchFamily="2" charset="-122"/>
              </a:endParaRPr>
            </a:p>
          </p:txBody>
        </p:sp>
        <p:sp>
          <p:nvSpPr>
            <p:cNvPr id="71684" name="Line 5"/>
            <p:cNvSpPr/>
            <p:nvPr/>
          </p:nvSpPr>
          <p:spPr>
            <a:xfrm>
              <a:off x="2245" y="2341"/>
              <a:ext cx="0" cy="318"/>
            </a:xfrm>
            <a:prstGeom prst="line">
              <a:avLst/>
            </a:prstGeom>
            <a:ln w="28575" cap="flat" cmpd="sng">
              <a:solidFill>
                <a:schemeClr val="tx1"/>
              </a:solidFill>
              <a:prstDash val="solid"/>
              <a:round/>
              <a:headEnd type="none" w="med" len="med"/>
              <a:tailEnd type="none" w="med" len="med"/>
            </a:ln>
          </p:spPr>
        </p:sp>
        <p:sp>
          <p:nvSpPr>
            <p:cNvPr id="71685" name="Text Box 6"/>
            <p:cNvSpPr txBox="1"/>
            <p:nvPr/>
          </p:nvSpPr>
          <p:spPr>
            <a:xfrm>
              <a:off x="1247" y="2704"/>
              <a:ext cx="817" cy="288"/>
            </a:xfrm>
            <a:prstGeom prst="rect">
              <a:avLst/>
            </a:prstGeom>
            <a:noFill/>
            <a:ln w="28575">
              <a:noFill/>
            </a:ln>
          </p:spPr>
          <p:txBody>
            <a:bodyPr anchor="t" anchorCtr="0">
              <a:spAutoFit/>
            </a:bodyPr>
            <a:p>
              <a:pPr algn="ctr"/>
              <a:r>
                <a:rPr lang="en-US" altLang="zh-CN" sz="2400" dirty="0">
                  <a:latin typeface="Tahoma" panose="020B0604030504040204" pitchFamily="34" charset="0"/>
                </a:rPr>
                <a:t>m-n</a:t>
              </a:r>
              <a:r>
                <a:rPr lang="zh-CN" altLang="en-US" sz="2400" dirty="0">
                  <a:latin typeface="Tahoma" panose="020B0604030504040204" pitchFamily="34" charset="0"/>
                  <a:ea typeface="宋体" panose="02010600030101010101" pitchFamily="2" charset="-122"/>
                </a:rPr>
                <a:t>位</a:t>
              </a:r>
              <a:endParaRPr lang="zh-CN" altLang="en-US" sz="2400" dirty="0">
                <a:latin typeface="Tahoma" panose="020B0604030504040204" pitchFamily="34" charset="0"/>
                <a:ea typeface="宋体" panose="02010600030101010101" pitchFamily="2" charset="-122"/>
              </a:endParaRPr>
            </a:p>
          </p:txBody>
        </p:sp>
        <p:sp>
          <p:nvSpPr>
            <p:cNvPr id="71686" name="Text Box 7"/>
            <p:cNvSpPr txBox="1"/>
            <p:nvPr/>
          </p:nvSpPr>
          <p:spPr>
            <a:xfrm>
              <a:off x="2604" y="2750"/>
              <a:ext cx="432" cy="288"/>
            </a:xfrm>
            <a:prstGeom prst="rect">
              <a:avLst/>
            </a:prstGeom>
            <a:noFill/>
            <a:ln w="28575">
              <a:noFill/>
            </a:ln>
          </p:spPr>
          <p:txBody>
            <a:bodyPr wrap="none" anchor="t" anchorCtr="0">
              <a:spAutoFit/>
            </a:bodyPr>
            <a:p>
              <a:pPr algn="ctr"/>
              <a:r>
                <a:rPr lang="en-US" altLang="zh-CN" sz="2400" dirty="0">
                  <a:latin typeface="Tahoma" panose="020B0604030504040204" pitchFamily="34" charset="0"/>
                </a:rPr>
                <a:t>n</a:t>
              </a:r>
              <a:r>
                <a:rPr lang="zh-CN" altLang="en-US" sz="2400" dirty="0">
                  <a:latin typeface="Tahoma" panose="020B0604030504040204" pitchFamily="34" charset="0"/>
                  <a:ea typeface="宋体" panose="02010600030101010101" pitchFamily="2" charset="-122"/>
                </a:rPr>
                <a:t>位</a:t>
              </a:r>
              <a:endParaRPr lang="zh-CN" altLang="en-US" sz="2400" dirty="0">
                <a:latin typeface="Tahoma" panose="020B0604030504040204" pitchFamily="34" charset="0"/>
                <a:ea typeface="宋体" panose="02010600030101010101" pitchFamily="2" charset="-122"/>
              </a:endParaRPr>
            </a:p>
          </p:txBody>
        </p:sp>
      </p:grpSp>
      <p:sp>
        <p:nvSpPr>
          <p:cNvPr id="71687" name="Rectangle 8"/>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Tree>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02" name="Text Box 2"/>
          <p:cNvSpPr txBox="1"/>
          <p:nvPr/>
        </p:nvSpPr>
        <p:spPr>
          <a:xfrm>
            <a:off x="3132138" y="1341438"/>
            <a:ext cx="5694362" cy="457200"/>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逻辑地址</a:t>
            </a:r>
            <a:r>
              <a:rPr lang="zh-CN" altLang="en-US"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100可理解为0页，页内地址为4</a:t>
            </a:r>
            <a:endParaRPr lang="zh-CN" altLang="en-US" sz="2400" dirty="0">
              <a:latin typeface="Times New Roman" panose="02020603050405020304" pitchFamily="18" charset="0"/>
              <a:ea typeface="宋体" panose="02010600030101010101" pitchFamily="2" charset="-122"/>
            </a:endParaRPr>
          </a:p>
        </p:txBody>
      </p:sp>
      <p:sp>
        <p:nvSpPr>
          <p:cNvPr id="768003" name="Text Box 3"/>
          <p:cNvSpPr txBox="1"/>
          <p:nvPr/>
        </p:nvSpPr>
        <p:spPr>
          <a:xfrm>
            <a:off x="3132138" y="1844675"/>
            <a:ext cx="5694362" cy="457200"/>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逻辑地址</a:t>
            </a:r>
            <a:r>
              <a:rPr lang="zh-CN" altLang="en-US" sz="2400" dirty="0">
                <a:solidFill>
                  <a:srgbClr val="FF0000"/>
                </a:solidFill>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101可理解为1页，页内地址为5</a:t>
            </a:r>
            <a:endParaRPr lang="zh-CN" altLang="en-US" sz="2400" dirty="0">
              <a:latin typeface="Times New Roman" panose="02020603050405020304" pitchFamily="18" charset="0"/>
              <a:ea typeface="宋体" panose="02010600030101010101" pitchFamily="2" charset="-122"/>
            </a:endParaRPr>
          </a:p>
        </p:txBody>
      </p:sp>
      <p:sp>
        <p:nvSpPr>
          <p:cNvPr id="768004" name="Text Box 4"/>
          <p:cNvSpPr txBox="1"/>
          <p:nvPr/>
        </p:nvSpPr>
        <p:spPr>
          <a:xfrm>
            <a:off x="3276600" y="2420938"/>
            <a:ext cx="5651500" cy="822325"/>
          </a:xfrm>
          <a:prstGeom prst="rect">
            <a:avLst/>
          </a:prstGeom>
          <a:noFill/>
          <a:ln w="9525">
            <a:noFill/>
          </a:ln>
        </p:spPr>
        <p:txBody>
          <a:bodyPr anchor="t" anchorCtr="0">
            <a:spAutoFit/>
          </a:bodyPr>
          <a:p>
            <a:r>
              <a:rPr lang="zh-CN" altLang="en-US" sz="2400" dirty="0">
                <a:solidFill>
                  <a:srgbClr val="000000"/>
                </a:solidFill>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这样，一个物理上的一维地址在逻辑上成为了二维地址（页号，页内地址）</a:t>
            </a:r>
            <a:endParaRPr lang="zh-CN" altLang="en-US" sz="2400" dirty="0">
              <a:latin typeface="Times New Roman" panose="02020603050405020304" pitchFamily="18" charset="0"/>
              <a:ea typeface="宋体" panose="02010600030101010101" pitchFamily="2" charset="-122"/>
            </a:endParaRPr>
          </a:p>
        </p:txBody>
      </p:sp>
      <p:sp>
        <p:nvSpPr>
          <p:cNvPr id="768005" name="Text Box 5"/>
          <p:cNvSpPr txBox="1"/>
          <p:nvPr/>
        </p:nvSpPr>
        <p:spPr>
          <a:xfrm>
            <a:off x="3563938" y="3716338"/>
            <a:ext cx="4951412" cy="1187450"/>
          </a:xfrm>
          <a:prstGeom prst="rect">
            <a:avLst/>
          </a:prstGeom>
          <a:noFill/>
          <a:ln w="9525">
            <a:noFill/>
          </a:ln>
        </p:spPr>
        <p:txBody>
          <a:bodyPr anchor="t" anchorCtr="0">
            <a:spAutoFit/>
          </a:bodyPr>
          <a:p>
            <a:r>
              <a:rPr lang="zh-CN" altLang="en-US" sz="2400" dirty="0">
                <a:latin typeface="Times New Roman" panose="02020603050405020304" pitchFamily="18" charset="0"/>
                <a:ea typeface="宋体" panose="02010600030101010101" pitchFamily="2" charset="-122"/>
              </a:rPr>
              <a:t>同样，设页框大小为4字节，则逻辑页号为高二位，00，01，10，11；页内地址低二位，00，01，10，11</a:t>
            </a:r>
            <a:endParaRPr lang="zh-CN" altLang="en-US" sz="2400" dirty="0">
              <a:latin typeface="Times New Roman" panose="02020603050405020304" pitchFamily="18" charset="0"/>
              <a:ea typeface="宋体" panose="02010600030101010101" pitchFamily="2" charset="-122"/>
            </a:endParaRPr>
          </a:p>
        </p:txBody>
      </p:sp>
      <p:grpSp>
        <p:nvGrpSpPr>
          <p:cNvPr id="72709" name="Group 6"/>
          <p:cNvGrpSpPr/>
          <p:nvPr/>
        </p:nvGrpSpPr>
        <p:grpSpPr>
          <a:xfrm>
            <a:off x="468313" y="1628775"/>
            <a:ext cx="2673350" cy="4968875"/>
            <a:chOff x="1676" y="816"/>
            <a:chExt cx="1684" cy="3130"/>
          </a:xfrm>
        </p:grpSpPr>
        <p:sp>
          <p:nvSpPr>
            <p:cNvPr id="72710" name="Rectangle 7"/>
            <p:cNvSpPr/>
            <p:nvPr/>
          </p:nvSpPr>
          <p:spPr>
            <a:xfrm>
              <a:off x="2160" y="816"/>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1" name="Rectangle 8"/>
            <p:cNvSpPr/>
            <p:nvPr/>
          </p:nvSpPr>
          <p:spPr>
            <a:xfrm>
              <a:off x="2160" y="1008"/>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2" name="Rectangle 9"/>
            <p:cNvSpPr/>
            <p:nvPr/>
          </p:nvSpPr>
          <p:spPr>
            <a:xfrm>
              <a:off x="2160" y="1200"/>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3" name="Rectangle 10"/>
            <p:cNvSpPr/>
            <p:nvPr/>
          </p:nvSpPr>
          <p:spPr>
            <a:xfrm>
              <a:off x="2160" y="1392"/>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4" name="Rectangle 11"/>
            <p:cNvSpPr/>
            <p:nvPr/>
          </p:nvSpPr>
          <p:spPr>
            <a:xfrm>
              <a:off x="2160" y="3696"/>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5" name="Rectangle 12"/>
            <p:cNvSpPr/>
            <p:nvPr/>
          </p:nvSpPr>
          <p:spPr>
            <a:xfrm>
              <a:off x="2160" y="1584"/>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6" name="Rectangle 13"/>
            <p:cNvSpPr/>
            <p:nvPr/>
          </p:nvSpPr>
          <p:spPr>
            <a:xfrm>
              <a:off x="2160" y="1776"/>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7" name="Rectangle 14"/>
            <p:cNvSpPr/>
            <p:nvPr/>
          </p:nvSpPr>
          <p:spPr>
            <a:xfrm>
              <a:off x="2160" y="3504"/>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8" name="Rectangle 15"/>
            <p:cNvSpPr/>
            <p:nvPr/>
          </p:nvSpPr>
          <p:spPr>
            <a:xfrm>
              <a:off x="2160" y="1968"/>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19" name="Rectangle 16"/>
            <p:cNvSpPr/>
            <p:nvPr/>
          </p:nvSpPr>
          <p:spPr>
            <a:xfrm>
              <a:off x="2160" y="3312"/>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0" name="Rectangle 17"/>
            <p:cNvSpPr/>
            <p:nvPr/>
          </p:nvSpPr>
          <p:spPr>
            <a:xfrm>
              <a:off x="2160" y="2160"/>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1" name="Rectangle 18"/>
            <p:cNvSpPr/>
            <p:nvPr/>
          </p:nvSpPr>
          <p:spPr>
            <a:xfrm>
              <a:off x="2160" y="3120"/>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2" name="Rectangle 19"/>
            <p:cNvSpPr/>
            <p:nvPr/>
          </p:nvSpPr>
          <p:spPr>
            <a:xfrm>
              <a:off x="2160" y="2928"/>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3" name="Rectangle 20"/>
            <p:cNvSpPr/>
            <p:nvPr/>
          </p:nvSpPr>
          <p:spPr>
            <a:xfrm>
              <a:off x="2160" y="2352"/>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4" name="Rectangle 21"/>
            <p:cNvSpPr/>
            <p:nvPr/>
          </p:nvSpPr>
          <p:spPr>
            <a:xfrm>
              <a:off x="2160" y="2544"/>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5" name="Rectangle 22"/>
            <p:cNvSpPr/>
            <p:nvPr/>
          </p:nvSpPr>
          <p:spPr>
            <a:xfrm>
              <a:off x="2160" y="2736"/>
              <a:ext cx="1200"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en-US" altLang="en-US" dirty="0">
                <a:latin typeface="Arial" panose="020B0604020202020204" pitchFamily="34" charset="0"/>
              </a:endParaRPr>
            </a:p>
          </p:txBody>
        </p:sp>
        <p:sp>
          <p:nvSpPr>
            <p:cNvPr id="72726" name="Text Box 23"/>
            <p:cNvSpPr txBox="1"/>
            <p:nvPr/>
          </p:nvSpPr>
          <p:spPr>
            <a:xfrm>
              <a:off x="1676" y="816"/>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0000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27" name="Text Box 24"/>
            <p:cNvSpPr txBox="1"/>
            <p:nvPr/>
          </p:nvSpPr>
          <p:spPr>
            <a:xfrm>
              <a:off x="1680" y="1190"/>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0010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28" name="Text Box 25"/>
            <p:cNvSpPr txBox="1"/>
            <p:nvPr/>
          </p:nvSpPr>
          <p:spPr>
            <a:xfrm>
              <a:off x="1680" y="1008"/>
              <a:ext cx="436" cy="250"/>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0001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29" name="Text Box 26"/>
            <p:cNvSpPr txBox="1"/>
            <p:nvPr/>
          </p:nvSpPr>
          <p:spPr>
            <a:xfrm>
              <a:off x="1676" y="2352"/>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1000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0" name="Text Box 27"/>
            <p:cNvSpPr txBox="1"/>
            <p:nvPr/>
          </p:nvSpPr>
          <p:spPr>
            <a:xfrm>
              <a:off x="1680" y="1392"/>
              <a:ext cx="436" cy="250"/>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0011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1" name="Text Box 28"/>
            <p:cNvSpPr txBox="1"/>
            <p:nvPr/>
          </p:nvSpPr>
          <p:spPr>
            <a:xfrm>
              <a:off x="1676" y="1584"/>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0100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2" name="Text Box 29"/>
            <p:cNvSpPr txBox="1"/>
            <p:nvPr/>
          </p:nvSpPr>
          <p:spPr>
            <a:xfrm>
              <a:off x="1676" y="2544"/>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1001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3" name="Text Box 30"/>
            <p:cNvSpPr txBox="1"/>
            <p:nvPr/>
          </p:nvSpPr>
          <p:spPr>
            <a:xfrm>
              <a:off x="1676" y="2928"/>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1011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4" name="Text Box 31"/>
            <p:cNvSpPr txBox="1"/>
            <p:nvPr/>
          </p:nvSpPr>
          <p:spPr>
            <a:xfrm>
              <a:off x="1680" y="2150"/>
              <a:ext cx="436" cy="250"/>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0111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5" name="Text Box 32"/>
            <p:cNvSpPr txBox="1"/>
            <p:nvPr/>
          </p:nvSpPr>
          <p:spPr>
            <a:xfrm>
              <a:off x="1676" y="2736"/>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1010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6" name="Text Box 33"/>
            <p:cNvSpPr txBox="1"/>
            <p:nvPr/>
          </p:nvSpPr>
          <p:spPr>
            <a:xfrm>
              <a:off x="1680" y="1968"/>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0110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7" name="Text Box 34"/>
            <p:cNvSpPr txBox="1"/>
            <p:nvPr/>
          </p:nvSpPr>
          <p:spPr>
            <a:xfrm>
              <a:off x="1680" y="1776"/>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0101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8" name="Text Box 35"/>
            <p:cNvSpPr txBox="1"/>
            <p:nvPr/>
          </p:nvSpPr>
          <p:spPr>
            <a:xfrm>
              <a:off x="1676" y="3494"/>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1110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39" name="Text Box 36"/>
            <p:cNvSpPr txBox="1"/>
            <p:nvPr/>
          </p:nvSpPr>
          <p:spPr>
            <a:xfrm>
              <a:off x="1676" y="3696"/>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1111</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40" name="Text Box 37"/>
            <p:cNvSpPr txBox="1"/>
            <p:nvPr/>
          </p:nvSpPr>
          <p:spPr>
            <a:xfrm>
              <a:off x="1680" y="3110"/>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1100</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72741" name="Text Box 38"/>
            <p:cNvSpPr txBox="1"/>
            <p:nvPr/>
          </p:nvSpPr>
          <p:spPr>
            <a:xfrm>
              <a:off x="1680" y="3302"/>
              <a:ext cx="436" cy="250"/>
            </a:xfrm>
            <a:prstGeom prst="rect">
              <a:avLst/>
            </a:prstGeom>
            <a:noFill/>
            <a:ln w="9525">
              <a:noFill/>
            </a:ln>
          </p:spPr>
          <p:txBody>
            <a:bodyPr wrap="none"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1101</a:t>
              </a:r>
              <a:endParaRPr lang="zh-CN" altLang="en-US" sz="2400" b="0" dirty="0">
                <a:solidFill>
                  <a:srgbClr val="FF0000"/>
                </a:solidFill>
                <a:latin typeface="Times New Roman" panose="02020603050405020304" pitchFamily="18" charset="0"/>
                <a:ea typeface="宋体" panose="02010600030101010101" pitchFamily="2" charset="-122"/>
              </a:endParaRPr>
            </a:p>
          </p:txBody>
        </p:sp>
      </p:grpSp>
      <p:sp>
        <p:nvSpPr>
          <p:cNvPr id="72742" name="Line 39"/>
          <p:cNvSpPr/>
          <p:nvPr/>
        </p:nvSpPr>
        <p:spPr>
          <a:xfrm>
            <a:off x="395288" y="4076700"/>
            <a:ext cx="3097212" cy="0"/>
          </a:xfrm>
          <a:prstGeom prst="line">
            <a:avLst/>
          </a:prstGeom>
          <a:ln w="28575" cap="flat" cmpd="sng">
            <a:solidFill>
              <a:srgbClr val="0000FF"/>
            </a:solidFill>
            <a:prstDash val="solid"/>
            <a:round/>
            <a:headEnd type="none" w="med" len="med"/>
            <a:tailEnd type="none" w="med" len="med"/>
          </a:ln>
        </p:spPr>
      </p:sp>
      <p:sp>
        <p:nvSpPr>
          <p:cNvPr id="72743" name="Rectangle 40"/>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
        <p:nvSpPr>
          <p:cNvPr id="72744" name="Text Box 42"/>
          <p:cNvSpPr txBox="1"/>
          <p:nvPr/>
        </p:nvSpPr>
        <p:spPr>
          <a:xfrm>
            <a:off x="501650" y="692150"/>
            <a:ext cx="8607425" cy="822325"/>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设物理页框为</a:t>
            </a:r>
            <a:r>
              <a:rPr lang="en-US" altLang="zh-CN" sz="2400" dirty="0">
                <a:latin typeface="Times New Roman" panose="02020603050405020304" pitchFamily="18" charset="0"/>
              </a:rPr>
              <a:t>8</a:t>
            </a:r>
            <a:r>
              <a:rPr lang="zh-CN" altLang="en-US" sz="2400" dirty="0">
                <a:latin typeface="Times New Roman" panose="02020603050405020304" pitchFamily="18" charset="0"/>
                <a:ea typeface="宋体" panose="02010600030101010101" pitchFamily="2" charset="-122"/>
              </a:rPr>
              <a:t>字节，</a:t>
            </a:r>
            <a:r>
              <a:rPr lang="en-US" altLang="zh-CN" sz="2400" dirty="0">
                <a:latin typeface="Times New Roman" panose="02020603050405020304" pitchFamily="18" charset="0"/>
              </a:rPr>
              <a:t>16</a:t>
            </a:r>
            <a:r>
              <a:rPr lang="zh-CN" altLang="en-US" sz="2400" dirty="0">
                <a:latin typeface="Times New Roman" panose="02020603050405020304" pitchFamily="18" charset="0"/>
                <a:ea typeface="宋体" panose="02010600030101010101" pitchFamily="2" charset="-122"/>
              </a:rPr>
              <a:t>个字节的逻辑地址，逻辑上分成两组，</a:t>
            </a:r>
            <a:endParaRPr lang="zh-CN" altLang="en-US" sz="2400" dirty="0">
              <a:latin typeface="Times New Roman" panose="02020603050405020304" pitchFamily="18" charset="0"/>
              <a:ea typeface="宋体" panose="02010600030101010101" pitchFamily="2" charset="-122"/>
            </a:endParaRPr>
          </a:p>
          <a:p>
            <a:r>
              <a:rPr lang="zh-CN" altLang="en-US" sz="2400" dirty="0">
                <a:latin typeface="Times New Roman" panose="02020603050405020304" pitchFamily="18" charset="0"/>
                <a:ea typeface="宋体" panose="02010600030101010101" pitchFamily="2" charset="-122"/>
              </a:rPr>
              <a:t>称为两个逻辑页。</a:t>
            </a:r>
            <a:endParaRPr lang="zh-CN" altLang="zh-CN" sz="2400" b="0" dirty="0">
              <a:latin typeface="Times New Roman" panose="02020603050405020304" pitchFamily="18" charset="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68002"/>
                                        </p:tgtEl>
                                        <p:attrNameLst>
                                          <p:attrName>style.visibility</p:attrName>
                                        </p:attrNameLst>
                                      </p:cBhvr>
                                      <p:to>
                                        <p:strVal val="visible"/>
                                      </p:to>
                                    </p:set>
                                    <p:animEffect transition="in" filter="blinds(vertical)">
                                      <p:cBhvr>
                                        <p:cTn id="7" dur="500"/>
                                        <p:tgtEl>
                                          <p:spTgt spid="7680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68003"/>
                                        </p:tgtEl>
                                        <p:attrNameLst>
                                          <p:attrName>style.visibility</p:attrName>
                                        </p:attrNameLst>
                                      </p:cBhvr>
                                      <p:to>
                                        <p:strVal val="visible"/>
                                      </p:to>
                                    </p:set>
                                    <p:animEffect transition="in" filter="blinds(vertical)">
                                      <p:cBhvr>
                                        <p:cTn id="12" dur="500"/>
                                        <p:tgtEl>
                                          <p:spTgt spid="7680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68004"/>
                                        </p:tgtEl>
                                        <p:attrNameLst>
                                          <p:attrName>style.visibility</p:attrName>
                                        </p:attrNameLst>
                                      </p:cBhvr>
                                      <p:to>
                                        <p:strVal val="visible"/>
                                      </p:to>
                                    </p:set>
                                    <p:animEffect transition="in" filter="blinds(vertical)">
                                      <p:cBhvr>
                                        <p:cTn id="17" dur="500"/>
                                        <p:tgtEl>
                                          <p:spTgt spid="76800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68005"/>
                                        </p:tgtEl>
                                        <p:attrNameLst>
                                          <p:attrName>style.visibility</p:attrName>
                                        </p:attrNameLst>
                                      </p:cBhvr>
                                      <p:to>
                                        <p:strVal val="visible"/>
                                      </p:to>
                                    </p:set>
                                    <p:animEffect transition="in" filter="blinds(vertical)">
                                      <p:cBhvr>
                                        <p:cTn id="22" dur="500"/>
                                        <p:tgtEl>
                                          <p:spTgt spid="768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2" grpId="0"/>
      <p:bldP spid="768003" grpId="0"/>
      <p:bldP spid="768004" grpId="0"/>
      <p:bldP spid="76800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2"/>
          <p:cNvSpPr>
            <a:spLocks noGrp="1"/>
          </p:cNvSpPr>
          <p:nvPr>
            <p:ph idx="1"/>
          </p:nvPr>
        </p:nvSpPr>
        <p:spPr>
          <a:xfrm>
            <a:off x="551815" y="809625"/>
            <a:ext cx="8041005" cy="4996180"/>
          </a:xfrm>
        </p:spPr>
        <p:txBody>
          <a:bodyPr wrap="square" lIns="91440" tIns="45720" rIns="91440" bIns="45720" anchor="t" anchorCtr="0"/>
          <a:p>
            <a:pPr eaLnBrk="1" hangingPunct="1"/>
            <a:r>
              <a:rPr lang="zh-CN" altLang="en-US" dirty="0"/>
              <a:t>页面大小的选择</a:t>
            </a:r>
            <a:endParaRPr lang="zh-CN" altLang="en-US" dirty="0"/>
          </a:p>
          <a:p>
            <a:pPr lvl="1" eaLnBrk="1" hangingPunct="1"/>
            <a:r>
              <a:rPr lang="zh-CN" altLang="en-US" dirty="0"/>
              <a:t>和目前计算机的物理内存大小有关：</a:t>
            </a:r>
            <a:r>
              <a:rPr lang="en-US" altLang="zh-CN" dirty="0"/>
              <a:t>2</a:t>
            </a:r>
            <a:r>
              <a:rPr lang="en-US" altLang="zh-CN" baseline="30000" dirty="0"/>
              <a:t>n</a:t>
            </a:r>
            <a:r>
              <a:rPr lang="zh-CN" altLang="en-US" dirty="0"/>
              <a:t>。</a:t>
            </a:r>
            <a:endParaRPr lang="zh-CN" altLang="en-US" dirty="0"/>
          </a:p>
          <a:p>
            <a:pPr lvl="1" eaLnBrk="1" hangingPunct="1"/>
            <a:r>
              <a:rPr lang="zh-CN" altLang="en-US" dirty="0"/>
              <a:t>较小的页面，减小内碎片，但加大页表的长度，从而形成新的开销并增加换入、换出的开销；</a:t>
            </a:r>
            <a:endParaRPr lang="zh-CN" altLang="en-US" dirty="0"/>
          </a:p>
          <a:p>
            <a:pPr lvl="1" eaLnBrk="1" hangingPunct="1"/>
            <a:r>
              <a:rPr lang="zh-CN" altLang="en-US" dirty="0"/>
              <a:t>较大的页面，减小页表的长度，加大内碎片；管理开销小，交换时对外存</a:t>
            </a:r>
            <a:r>
              <a:rPr lang="en-US" altLang="zh-CN" dirty="0"/>
              <a:t>I/O</a:t>
            </a:r>
            <a:r>
              <a:rPr lang="zh-CN" altLang="en-US" dirty="0"/>
              <a:t>效率高。</a:t>
            </a:r>
            <a:endParaRPr lang="zh-CN" altLang="en-US" dirty="0"/>
          </a:p>
          <a:p>
            <a:pPr lvl="1" eaLnBrk="1" hangingPunct="1"/>
            <a:r>
              <a:rPr lang="zh-CN" altLang="en-US" dirty="0"/>
              <a:t>两者的折中。</a:t>
            </a:r>
            <a:endParaRPr lang="zh-CN" altLang="en-US" dirty="0"/>
          </a:p>
        </p:txBody>
      </p:sp>
      <p:sp>
        <p:nvSpPr>
          <p:cNvPr id="73730" name="Rectangle 3"/>
          <p:cNvSpPr/>
          <p:nvPr/>
        </p:nvSpPr>
        <p:spPr>
          <a:xfrm>
            <a:off x="3662363" y="32051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sp>
        <p:nvSpPr>
          <p:cNvPr id="73731" name="Text Box 4"/>
          <p:cNvSpPr txBox="1"/>
          <p:nvPr/>
        </p:nvSpPr>
        <p:spPr>
          <a:xfrm>
            <a:off x="1143000" y="4800600"/>
            <a:ext cx="4953000" cy="457200"/>
          </a:xfrm>
          <a:prstGeom prst="rect">
            <a:avLst/>
          </a:prstGeom>
          <a:noFill/>
          <a:ln w="9525">
            <a:noFill/>
          </a:ln>
        </p:spPr>
        <p:txBody>
          <a:bodyPr anchor="t" anchorCtr="0">
            <a:spAutoFit/>
          </a:bodyPr>
          <a:p>
            <a:pPr>
              <a:spcBef>
                <a:spcPct val="50000"/>
              </a:spcBef>
            </a:pPr>
            <a:endParaRPr lang="zh-CN" altLang="en-US" sz="2400" b="0" dirty="0">
              <a:latin typeface="Times New Roman" panose="02020603050405020304" pitchFamily="18" charset="0"/>
              <a:ea typeface="宋体" panose="02010600030101010101" pitchFamily="2" charset="-122"/>
            </a:endParaRPr>
          </a:p>
        </p:txBody>
      </p:sp>
      <p:sp>
        <p:nvSpPr>
          <p:cNvPr id="73732" name="Rectangle 5"/>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p:nvPr>
        </p:nvSpPr>
        <p:spPr/>
        <p:txBody>
          <a:bodyPr wrap="square" lIns="91440" tIns="45720" rIns="91440" bIns="45720" anchor="ctr" anchorCtr="0"/>
          <a:p>
            <a:pPr eaLnBrk="1" hangingPunct="1"/>
            <a:r>
              <a:rPr lang="zh-CN" altLang="en-US" dirty="0">
                <a:ea typeface="宋体" panose="02010600030101010101" pitchFamily="2" charset="-122"/>
              </a:rPr>
              <a:t>地址空间</a:t>
            </a:r>
            <a:endParaRPr lang="zh-CN" altLang="en-US" dirty="0">
              <a:ea typeface="宋体" panose="02010600030101010101" pitchFamily="2" charset="-122"/>
            </a:endParaRPr>
          </a:p>
        </p:txBody>
      </p:sp>
      <p:pic>
        <p:nvPicPr>
          <p:cNvPr id="10242" name="Picture 5" descr="I970O]OGZU4T3@5P]]]V3AJ"/>
          <p:cNvPicPr>
            <a:picLocks noChangeAspect="1"/>
          </p:cNvPicPr>
          <p:nvPr/>
        </p:nvPicPr>
        <p:blipFill>
          <a:blip r:embed="rId1"/>
          <a:stretch>
            <a:fillRect/>
          </a:stretch>
        </p:blipFill>
        <p:spPr>
          <a:xfrm>
            <a:off x="107950" y="476250"/>
            <a:ext cx="8904288" cy="5754688"/>
          </a:xfrm>
          <a:prstGeom prst="rect">
            <a:avLst/>
          </a:prstGeom>
          <a:noFill/>
          <a:ln w="9525">
            <a:noFill/>
          </a:ln>
        </p:spPr>
      </p:pic>
    </p:spTree>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a:spLocks noGrp="1"/>
          </p:cNvSpPr>
          <p:nvPr>
            <p:ph idx="1"/>
          </p:nvPr>
        </p:nvSpPr>
        <p:spPr>
          <a:xfrm>
            <a:off x="468313" y="627063"/>
            <a:ext cx="8280400" cy="5610225"/>
          </a:xfrm>
        </p:spPr>
        <p:txBody>
          <a:bodyPr wrap="square" lIns="91440" tIns="45720" rIns="91440" bIns="45720" anchor="t" anchorCtr="0"/>
          <a:p>
            <a:pPr eaLnBrk="1" hangingPunct="1"/>
            <a:r>
              <a:rPr lang="zh-CN" altLang="en-US" dirty="0"/>
              <a:t>页式管理的优缺点</a:t>
            </a:r>
            <a:endParaRPr lang="zh-CN" altLang="en-US" dirty="0"/>
          </a:p>
          <a:p>
            <a:pPr lvl="1" eaLnBrk="1" hangingPunct="1"/>
            <a:r>
              <a:rPr lang="zh-CN" altLang="en-US" dirty="0"/>
              <a:t>优点：</a:t>
            </a:r>
            <a:endParaRPr lang="zh-CN" altLang="en-US" dirty="0"/>
          </a:p>
          <a:p>
            <a:pPr lvl="2" eaLnBrk="1" hangingPunct="1"/>
            <a:r>
              <a:rPr lang="zh-CN" altLang="en-US" dirty="0"/>
              <a:t>没有外碎片，每个内碎片不超过页大小。</a:t>
            </a:r>
            <a:endParaRPr lang="zh-CN" altLang="en-US" dirty="0"/>
          </a:p>
          <a:p>
            <a:pPr lvl="2" eaLnBrk="1" hangingPunct="1"/>
            <a:r>
              <a:rPr lang="zh-CN" altLang="en-US" dirty="0"/>
              <a:t>一个程序不必连续存放。便于改变程序占用空间的大小（主要指随着程序运行而动态生成的数据增多，要求地址空间相应增大，通常由系统调用完成而不是操作系统自动完成）。</a:t>
            </a:r>
            <a:endParaRPr lang="zh-CN" altLang="en-US" dirty="0"/>
          </a:p>
          <a:p>
            <a:pPr lvl="1" eaLnBrk="1" hangingPunct="1"/>
            <a:r>
              <a:rPr lang="zh-CN" altLang="en-US" dirty="0"/>
              <a:t>缺点：</a:t>
            </a:r>
            <a:endParaRPr lang="zh-CN" altLang="en-US" dirty="0"/>
          </a:p>
          <a:p>
            <a:pPr lvl="2" eaLnBrk="1" hangingPunct="1"/>
            <a:r>
              <a:rPr lang="zh-CN" altLang="en-US" dirty="0"/>
              <a:t>程序全部装入内存。</a:t>
            </a:r>
            <a:endParaRPr lang="zh-CN" altLang="en-US" dirty="0"/>
          </a:p>
        </p:txBody>
      </p:sp>
      <p:sp>
        <p:nvSpPr>
          <p:cNvPr id="74754" name="Rectangle 3"/>
          <p:cNvSpPr/>
          <p:nvPr/>
        </p:nvSpPr>
        <p:spPr>
          <a:xfrm>
            <a:off x="3662363" y="32051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sp>
        <p:nvSpPr>
          <p:cNvPr id="74755" name="Rectangle 5"/>
          <p:cNvSpPr>
            <a:spLocks noGrp="1"/>
          </p:cNvSpPr>
          <p:nvPr>
            <p:ph type="title"/>
          </p:nvPr>
        </p:nvSpPr>
        <p:spPr/>
        <p:txBody>
          <a:bodyPr wrap="square" lIns="91440" tIns="45720" rIns="91440" bIns="45720" anchor="ctr" anchorCtr="0"/>
          <a:p>
            <a:pPr eaLnBrk="1" hangingPunct="1"/>
            <a:r>
              <a:rPr lang="en-US" altLang="zh-CN" b="1" dirty="0">
                <a:ea typeface="宋体" panose="02010600030101010101" pitchFamily="2" charset="-122"/>
              </a:rPr>
              <a:t>4.5  </a:t>
            </a:r>
            <a:r>
              <a:rPr lang="zh-CN" altLang="en-US" b="1" dirty="0">
                <a:ea typeface="宋体" panose="02010600030101010101" pitchFamily="2" charset="-122"/>
              </a:rPr>
              <a:t>基本分页存储管理方式</a:t>
            </a:r>
            <a:endParaRPr lang="zh-CN" altLang="en-US" b="1" dirty="0">
              <a:ea typeface="宋体" panose="02010600030101010101" pitchFamily="2" charset="-122"/>
            </a:endParaRPr>
          </a:p>
        </p:txBody>
      </p:sp>
    </p:spTree>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p:nvPr>
        </p:nvSpPr>
        <p:spPr>
          <a:xfrm>
            <a:off x="34925" y="44450"/>
            <a:ext cx="7772400" cy="455613"/>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4.5.2  </a:t>
            </a:r>
            <a:r>
              <a:rPr lang="zh-CN" altLang="en-US" b="1" dirty="0">
                <a:latin typeface="宋体" panose="02010600030101010101" pitchFamily="2" charset="-122"/>
                <a:ea typeface="宋体" panose="02010600030101010101" pitchFamily="2" charset="-122"/>
              </a:rPr>
              <a:t>地址变换机构</a:t>
            </a:r>
            <a:endParaRPr lang="zh-CN" altLang="en-US" b="1" dirty="0">
              <a:latin typeface="宋体" panose="02010600030101010101" pitchFamily="2" charset="-122"/>
              <a:ea typeface="宋体" panose="02010600030101010101" pitchFamily="2" charset="-122"/>
            </a:endParaRPr>
          </a:p>
        </p:txBody>
      </p:sp>
      <p:sp>
        <p:nvSpPr>
          <p:cNvPr id="75778" name="Rectangle 3"/>
          <p:cNvSpPr>
            <a:spLocks noGrp="1"/>
          </p:cNvSpPr>
          <p:nvPr>
            <p:ph idx="1"/>
          </p:nvPr>
        </p:nvSpPr>
        <p:spPr>
          <a:xfrm>
            <a:off x="395605" y="1196975"/>
            <a:ext cx="8497570" cy="3117850"/>
          </a:xfrm>
        </p:spPr>
        <p:txBody>
          <a:bodyPr wrap="square" lIns="91440" tIns="45720" rIns="91440" bIns="45720" anchor="t" anchorCtr="0"/>
          <a:p>
            <a:pPr eaLnBrk="1" hangingPunct="1"/>
            <a:r>
              <a:rPr lang="zh-CN" altLang="en-US" dirty="0"/>
              <a:t>基本地址变换机构</a:t>
            </a:r>
            <a:endParaRPr lang="zh-CN" altLang="en-US" dirty="0"/>
          </a:p>
          <a:p>
            <a:pPr lvl="1" eaLnBrk="1" hangingPunct="1"/>
            <a:r>
              <a:rPr lang="zh-CN" altLang="en-US" dirty="0"/>
              <a:t>逻辑上连续的目标程序在物理内存中已经不能保证连续存放，支持页式管理的机器硬件上都有一套地址变换机构完成逻辑地址到物理地址的变换。</a:t>
            </a:r>
            <a:endParaRPr lang="zh-CN" altLang="en-US" dirty="0"/>
          </a:p>
          <a:p>
            <a:pPr lvl="1" eaLnBrk="1" hangingPunct="1"/>
            <a:r>
              <a:rPr lang="zh-CN" altLang="en-US" dirty="0"/>
              <a:t>逻辑地址分为两部分：逻辑页号，页内偏移地址；</a:t>
            </a:r>
            <a:endParaRPr lang="zh-CN" altLang="en-US" dirty="0"/>
          </a:p>
          <a:p>
            <a:pPr lvl="1" eaLnBrk="1" hangingPunct="1"/>
            <a:r>
              <a:rPr lang="zh-CN" altLang="en-US" dirty="0"/>
              <a:t>通过查进程页表，得物理页号，从而形成物理地址。</a:t>
            </a:r>
            <a:endParaRPr lang="zh-CN" altLang="en-US" dirty="0"/>
          </a:p>
        </p:txBody>
      </p:sp>
      <p:sp>
        <p:nvSpPr>
          <p:cNvPr id="75779" name="Rectangle 4"/>
          <p:cNvSpPr/>
          <p:nvPr/>
        </p:nvSpPr>
        <p:spPr>
          <a:xfrm>
            <a:off x="3662363" y="32051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spTree>
  </p:cSld>
  <p:clrMapOvr>
    <a:masterClrMapping/>
  </p:clrMapOvr>
  <p:transition>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4.5.2  </a:t>
            </a:r>
            <a:r>
              <a:rPr lang="zh-CN" altLang="en-US" b="1" dirty="0">
                <a:latin typeface="宋体" panose="02010600030101010101" pitchFamily="2" charset="-122"/>
                <a:ea typeface="宋体" panose="02010600030101010101" pitchFamily="2" charset="-122"/>
              </a:rPr>
              <a:t>地址变换机构</a:t>
            </a:r>
            <a:endParaRPr lang="zh-CN" altLang="en-US" b="1" dirty="0">
              <a:latin typeface="宋体" panose="02010600030101010101" pitchFamily="2" charset="-122"/>
              <a:ea typeface="宋体" panose="02010600030101010101" pitchFamily="2" charset="-122"/>
            </a:endParaRPr>
          </a:p>
        </p:txBody>
      </p:sp>
      <p:pic>
        <p:nvPicPr>
          <p:cNvPr id="76802" name="Picture 4"/>
          <p:cNvPicPr>
            <a:picLocks noChangeAspect="1"/>
          </p:cNvPicPr>
          <p:nvPr/>
        </p:nvPicPr>
        <p:blipFill>
          <a:blip r:embed="rId1"/>
          <a:srcRect l="1123" t="3032" r="2821" b="2776"/>
          <a:stretch>
            <a:fillRect/>
          </a:stretch>
        </p:blipFill>
        <p:spPr>
          <a:xfrm>
            <a:off x="395605" y="692785"/>
            <a:ext cx="8406765" cy="5144770"/>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p:nvPr/>
        </p:nvSpPr>
        <p:spPr>
          <a:xfrm>
            <a:off x="3662363" y="3205163"/>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sp>
        <p:nvSpPr>
          <p:cNvPr id="77826" name="Text Box 3"/>
          <p:cNvSpPr txBox="1"/>
          <p:nvPr/>
        </p:nvSpPr>
        <p:spPr>
          <a:xfrm>
            <a:off x="1143000" y="4800600"/>
            <a:ext cx="4953000" cy="457200"/>
          </a:xfrm>
          <a:prstGeom prst="rect">
            <a:avLst/>
          </a:prstGeom>
          <a:noFill/>
          <a:ln w="9525">
            <a:noFill/>
          </a:ln>
        </p:spPr>
        <p:txBody>
          <a:bodyPr anchor="t" anchorCtr="0">
            <a:spAutoFit/>
          </a:bodyPr>
          <a:p>
            <a:pPr>
              <a:spcBef>
                <a:spcPct val="50000"/>
              </a:spcBef>
            </a:pPr>
            <a:endParaRPr lang="zh-CN" altLang="en-US" sz="2400" b="0" dirty="0">
              <a:latin typeface="Times New Roman" panose="02020603050405020304" pitchFamily="18" charset="0"/>
              <a:ea typeface="宋体" panose="02010600030101010101" pitchFamily="2" charset="-122"/>
            </a:endParaRPr>
          </a:p>
        </p:txBody>
      </p:sp>
      <p:sp>
        <p:nvSpPr>
          <p:cNvPr id="77827" name="Rectangle 4"/>
          <p:cNvSpPr/>
          <p:nvPr/>
        </p:nvSpPr>
        <p:spPr>
          <a:xfrm>
            <a:off x="2219325" y="1690688"/>
            <a:ext cx="9144000" cy="0"/>
          </a:xfrm>
          <a:prstGeom prst="rect">
            <a:avLst/>
          </a:prstGeom>
          <a:noFill/>
          <a:ln w="9525">
            <a:noFill/>
          </a:ln>
        </p:spPr>
        <p:txBody>
          <a:bodyPr anchor="t" anchorCtr="0">
            <a:spAutoFit/>
          </a:bodyPr>
          <a:p>
            <a:endParaRPr lang="en-US" altLang="en-US" dirty="0">
              <a:latin typeface="Arial" panose="020B0604020202020204" pitchFamily="34" charset="0"/>
            </a:endParaRPr>
          </a:p>
        </p:txBody>
      </p:sp>
      <p:graphicFrame>
        <p:nvGraphicFramePr>
          <p:cNvPr id="77828" name="Object 5"/>
          <p:cNvGraphicFramePr>
            <a:graphicFrameLocks noChangeAspect="1"/>
          </p:cNvGraphicFramePr>
          <p:nvPr/>
        </p:nvGraphicFramePr>
        <p:xfrm>
          <a:off x="252095" y="692785"/>
          <a:ext cx="8617585" cy="5461000"/>
        </p:xfrm>
        <a:graphic>
          <a:graphicData uri="http://schemas.openxmlformats.org/presentationml/2006/ole">
            <mc:AlternateContent xmlns:mc="http://schemas.openxmlformats.org/markup-compatibility/2006">
              <mc:Choice xmlns:v="urn:schemas-microsoft-com:vml" Requires="v">
                <p:oleObj spid="_x0000_s3090" name="" r:id="rId1" imgW="4710430" imgH="3473450" progId="Visio.Drawing.6">
                  <p:embed/>
                </p:oleObj>
              </mc:Choice>
              <mc:Fallback>
                <p:oleObj name="" r:id="rId1" imgW="4710430" imgH="3473450" progId="Visio.Drawing.6">
                  <p:embed/>
                  <p:pic>
                    <p:nvPicPr>
                      <p:cNvPr id="0" name="图片 3089"/>
                      <p:cNvPicPr/>
                      <p:nvPr/>
                    </p:nvPicPr>
                    <p:blipFill>
                      <a:blip r:embed="rId2"/>
                      <a:stretch>
                        <a:fillRect/>
                      </a:stretch>
                    </p:blipFill>
                    <p:spPr>
                      <a:xfrm>
                        <a:off x="252095" y="692785"/>
                        <a:ext cx="8617585" cy="5461000"/>
                      </a:xfrm>
                      <a:prstGeom prst="rect">
                        <a:avLst/>
                      </a:prstGeom>
                      <a:solidFill>
                        <a:schemeClr val="bg1"/>
                      </a:solidFill>
                      <a:ln w="38100">
                        <a:noFill/>
                        <a:miter/>
                      </a:ln>
                    </p:spPr>
                  </p:pic>
                </p:oleObj>
              </mc:Fallback>
            </mc:AlternateContent>
          </a:graphicData>
        </a:graphic>
      </p:graphicFrame>
      <p:sp>
        <p:nvSpPr>
          <p:cNvPr id="77829" name="Rectangle 6"/>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4.5.2  </a:t>
            </a:r>
            <a:r>
              <a:rPr lang="zh-CN" altLang="en-US" b="1" dirty="0">
                <a:latin typeface="宋体" panose="02010600030101010101" pitchFamily="2" charset="-122"/>
                <a:ea typeface="宋体" panose="02010600030101010101" pitchFamily="2" charset="-122"/>
              </a:rPr>
              <a:t>地址变换机构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99745"/>
            <a:ext cx="9144000" cy="5901055"/>
          </a:xfrm>
        </p:spPr>
        <p:txBody>
          <a:bodyPr/>
          <a:p>
            <a:r>
              <a:rPr lang="zh-CN" altLang="en-US"/>
              <a:t>例题：关于分页的地址变换计算</a:t>
            </a:r>
            <a:r>
              <a:rPr lang="en-US" altLang="zh-CN"/>
              <a:t> -- </a:t>
            </a:r>
            <a:r>
              <a:rPr lang="zh-CN" altLang="en-US"/>
              <a:t>虚地址结构</a:t>
            </a:r>
            <a:endParaRPr lang="zh-CN" altLang="en-US"/>
          </a:p>
          <a:p>
            <a:pPr marL="0" indent="0">
              <a:buNone/>
            </a:pPr>
            <a:endParaRPr lang="zh-CN" altLang="en-US"/>
          </a:p>
          <a:p>
            <a:pPr marL="0" indent="0">
              <a:buNone/>
            </a:pPr>
            <a:r>
              <a:rPr lang="zh-CN" altLang="en-US"/>
              <a:t>（</a:t>
            </a:r>
            <a:r>
              <a:rPr lang="en-US" altLang="zh-CN"/>
              <a:t>1</a:t>
            </a:r>
            <a:r>
              <a:rPr lang="zh-CN" altLang="en-US"/>
              <a:t>）设页面大小为</a:t>
            </a:r>
            <a:r>
              <a:rPr lang="en-US" altLang="zh-CN"/>
              <a:t>1KB</a:t>
            </a:r>
            <a:r>
              <a:rPr lang="zh-CN" altLang="en-US"/>
              <a:t>，将逻辑地址划</a:t>
            </a:r>
            <a:r>
              <a:rPr lang="en-US" altLang="zh-CN"/>
              <a:t>3BADH</a:t>
            </a:r>
            <a:r>
              <a:rPr lang="zh-CN" altLang="en-US"/>
              <a:t>划分为页号和页内偏移量两部分。用</a:t>
            </a:r>
            <a:r>
              <a:rPr lang="en-US" altLang="zh-CN"/>
              <a:t>16</a:t>
            </a:r>
            <a:r>
              <a:rPr lang="zh-CN" altLang="en-US"/>
              <a:t>进制</a:t>
            </a:r>
            <a:r>
              <a:rPr lang="zh-CN" altLang="en-US"/>
              <a:t>表示。</a:t>
            </a:r>
            <a:endParaRPr lang="zh-CN" altLang="en-US"/>
          </a:p>
          <a:p>
            <a:pPr marL="0" indent="0">
              <a:buNone/>
            </a:pPr>
            <a:endParaRPr lang="zh-CN" altLang="en-US"/>
          </a:p>
          <a:p>
            <a:pPr marL="0" indent="0">
              <a:buNone/>
            </a:pPr>
            <a:r>
              <a:rPr lang="zh-CN" altLang="en-US"/>
              <a:t>（</a:t>
            </a:r>
            <a:r>
              <a:rPr lang="en-US" altLang="zh-CN"/>
              <a:t>2</a:t>
            </a:r>
            <a:r>
              <a:rPr lang="zh-CN" altLang="en-US"/>
              <a:t>）设页面大小为</a:t>
            </a:r>
            <a:r>
              <a:rPr lang="en-US" altLang="zh-CN"/>
              <a:t>2KB</a:t>
            </a:r>
            <a:r>
              <a:rPr lang="zh-CN" altLang="en-US"/>
              <a:t>，将逻辑地址</a:t>
            </a:r>
            <a:r>
              <a:rPr lang="en-US" altLang="zh-CN">
                <a:sym typeface="+mn-ea"/>
              </a:rPr>
              <a:t>3BADH</a:t>
            </a:r>
            <a:r>
              <a:rPr lang="zh-CN" altLang="en-US">
                <a:sym typeface="+mn-ea"/>
              </a:rPr>
              <a:t>划分为页号和页内偏移量两部分。用</a:t>
            </a:r>
            <a:r>
              <a:rPr lang="en-US" altLang="zh-CN">
                <a:sym typeface="+mn-ea"/>
              </a:rPr>
              <a:t>16</a:t>
            </a:r>
            <a:r>
              <a:rPr lang="zh-CN" altLang="en-US">
                <a:sym typeface="+mn-ea"/>
              </a:rPr>
              <a:t>进制表示。</a:t>
            </a:r>
            <a:endParaRPr lang="zh-CN" altLang="en-US"/>
          </a:p>
        </p:txBody>
      </p:sp>
      <p:sp>
        <p:nvSpPr>
          <p:cNvPr id="78851" name="Rectangle 4"/>
          <p:cNvSpPr>
            <a:spLocks noGrp="1"/>
          </p:cNvSpPr>
          <p:nvPr>
            <p:ph type="title"/>
          </p:nvPr>
        </p:nvSpPr>
        <p:spPr>
          <a:xfrm>
            <a:off x="0" y="42545"/>
            <a:ext cx="9144000" cy="4572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4.5.2  </a:t>
            </a:r>
            <a:r>
              <a:rPr lang="zh-CN" altLang="en-US" b="1" dirty="0">
                <a:latin typeface="宋体" panose="02010600030101010101" pitchFamily="2" charset="-122"/>
                <a:ea typeface="宋体" panose="02010600030101010101" pitchFamily="2" charset="-122"/>
              </a:rPr>
              <a:t>地址变换机构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4800" y="720725"/>
            <a:ext cx="8641080" cy="5176520"/>
          </a:xfrm>
          <a:prstGeom prst="rect">
            <a:avLst/>
          </a:prstGeom>
        </p:spPr>
      </p:pic>
      <p:sp>
        <p:nvSpPr>
          <p:cNvPr id="78851" name="Rectangle 4"/>
          <p:cNvSpPr>
            <a:spLocks noGrp="1"/>
          </p:cNvSpPr>
          <p:nvPr>
            <p:ph type="title"/>
          </p:nvPr>
        </p:nvSpPr>
        <p:spPr>
          <a:xfrm>
            <a:off x="0" y="44450"/>
            <a:ext cx="9144000" cy="457200"/>
          </a:xfrm>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4.5.2  </a:t>
            </a:r>
            <a:r>
              <a:rPr lang="zh-CN" altLang="en-US" b="1" dirty="0">
                <a:latin typeface="宋体" panose="02010600030101010101" pitchFamily="2" charset="-122"/>
                <a:ea typeface="宋体" panose="02010600030101010101" pitchFamily="2" charset="-122"/>
              </a:rPr>
              <a:t>地址变换机构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idx="1"/>
          </p:nvPr>
        </p:nvSpPr>
        <p:spPr>
          <a:xfrm>
            <a:off x="35560" y="692785"/>
            <a:ext cx="2208530" cy="5539105"/>
          </a:xfrm>
        </p:spPr>
        <p:txBody>
          <a:bodyPr wrap="square" lIns="91440" tIns="45720" rIns="91440" bIns="45720" anchor="t" anchorCtr="0"/>
          <a:p>
            <a:pPr algn="just" eaLnBrk="1" hangingPunct="1">
              <a:lnSpc>
                <a:spcPct val="90000"/>
              </a:lnSpc>
            </a:pPr>
            <a:r>
              <a:rPr lang="zh-CN" altLang="en-US" sz="2400" dirty="0"/>
              <a:t>例题：</a:t>
            </a:r>
            <a:endParaRPr lang="zh-CN" altLang="en-US" sz="2400" dirty="0"/>
          </a:p>
          <a:p>
            <a:pPr algn="just" eaLnBrk="1" hangingPunct="1">
              <a:lnSpc>
                <a:spcPct val="90000"/>
              </a:lnSpc>
            </a:pPr>
            <a:r>
              <a:rPr lang="zh-CN" altLang="en-US" sz="2400" dirty="0"/>
              <a:t>页面大小为 </a:t>
            </a:r>
            <a:r>
              <a:rPr lang="en-US" altLang="zh-CN" sz="2400" dirty="0"/>
              <a:t>4 </a:t>
            </a:r>
            <a:r>
              <a:rPr lang="zh-CN" altLang="en-US" sz="2400" dirty="0"/>
              <a:t>字节。物理内存的大小为</a:t>
            </a:r>
            <a:r>
              <a:rPr lang="en-US" altLang="zh-CN" sz="2400" dirty="0"/>
              <a:t>32</a:t>
            </a:r>
            <a:r>
              <a:rPr lang="zh-CN" altLang="en-US" sz="2400" dirty="0"/>
              <a:t>字节。对应于该进程页表，则逻辑地址</a:t>
            </a:r>
            <a:r>
              <a:rPr lang="en-US" altLang="zh-CN" sz="2400" dirty="0"/>
              <a:t>0</a:t>
            </a:r>
            <a:r>
              <a:rPr lang="zh-CN" altLang="en-US" sz="2400" dirty="0"/>
              <a:t>映象到物理地址</a:t>
            </a:r>
            <a:r>
              <a:rPr lang="en-US" altLang="zh-CN" sz="2400" dirty="0"/>
              <a:t>20</a:t>
            </a:r>
            <a:r>
              <a:rPr lang="zh-CN" altLang="en-US" sz="2400" dirty="0"/>
              <a:t>，逻辑地址</a:t>
            </a:r>
            <a:r>
              <a:rPr lang="en-US" altLang="zh-CN" sz="2400" dirty="0"/>
              <a:t>13</a:t>
            </a:r>
            <a:r>
              <a:rPr lang="zh-CN" altLang="en-US" sz="2400" dirty="0"/>
              <a:t>映象到物理地址</a:t>
            </a:r>
            <a:r>
              <a:rPr lang="en-US" altLang="zh-CN" sz="2400" dirty="0"/>
              <a:t>9</a:t>
            </a:r>
            <a:r>
              <a:rPr lang="zh-CN" altLang="en-US" sz="2400" dirty="0"/>
              <a:t>。</a:t>
            </a:r>
            <a:endParaRPr lang="zh-CN" altLang="en-US" sz="2400" dirty="0"/>
          </a:p>
        </p:txBody>
      </p:sp>
      <p:pic>
        <p:nvPicPr>
          <p:cNvPr id="78850" name="Picture 3"/>
          <p:cNvPicPr>
            <a:picLocks noChangeAspect="1"/>
          </p:cNvPicPr>
          <p:nvPr/>
        </p:nvPicPr>
        <p:blipFill>
          <a:blip r:embed="rId1"/>
          <a:srcRect l="21315" t="1199" r="22215" b="2017"/>
          <a:stretch>
            <a:fillRect/>
          </a:stretch>
        </p:blipFill>
        <p:spPr>
          <a:xfrm>
            <a:off x="2484438" y="908050"/>
            <a:ext cx="6516687" cy="5319713"/>
          </a:xfrm>
          <a:prstGeom prst="rect">
            <a:avLst/>
          </a:prstGeom>
          <a:noFill/>
          <a:ln w="57150" cap="flat" cmpd="thickThin">
            <a:solidFill>
              <a:schemeClr val="tx1"/>
            </a:solidFill>
            <a:prstDash val="solid"/>
            <a:miter/>
            <a:headEnd type="none" w="med" len="med"/>
            <a:tailEnd type="none" w="med" len="med"/>
          </a:ln>
        </p:spPr>
      </p:pic>
      <p:sp>
        <p:nvSpPr>
          <p:cNvPr id="78851" name="Rectangle 4"/>
          <p:cNvSpPr>
            <a:spLocks noGrp="1"/>
          </p:cNvSpPr>
          <p:nvPr>
            <p:ph type="title"/>
          </p:nvPr>
        </p:nvSpPr>
        <p:spPr/>
        <p:txBody>
          <a:bodyPr wrap="square" lIns="91440" tIns="45720" rIns="91440" bIns="45720" anchor="ctr" anchorCtr="0"/>
          <a:p>
            <a:pPr eaLnBrk="1" hangingPunct="1"/>
            <a:r>
              <a:rPr lang="en-US" altLang="zh-CN" b="1" dirty="0">
                <a:latin typeface="宋体" panose="02010600030101010101" pitchFamily="2" charset="-122"/>
                <a:ea typeface="宋体" panose="02010600030101010101" pitchFamily="2" charset="-122"/>
              </a:rPr>
              <a:t>4.5.2  </a:t>
            </a:r>
            <a:r>
              <a:rPr lang="zh-CN" altLang="en-US" b="1" dirty="0">
                <a:latin typeface="宋体" panose="02010600030101010101" pitchFamily="2" charset="-122"/>
                <a:ea typeface="宋体" panose="02010600030101010101" pitchFamily="2" charset="-122"/>
              </a:rPr>
              <a:t>地址变换机构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wrap="square" lIns="91440" tIns="45720" rIns="91440" bIns="45720" anchor="ctr" anchorCtr="0"/>
          <a:p>
            <a:pPr eaLnBrk="1" hangingPunct="1"/>
            <a:r>
              <a:rPr lang="zh-CN" altLang="en-US" b="1" dirty="0">
                <a:ea typeface="宋体" panose="02010600030101010101" pitchFamily="2" charset="-122"/>
              </a:rPr>
              <a:t>具有快表的地址变换机构</a:t>
            </a:r>
            <a:endParaRPr lang="zh-CN" altLang="en-US" b="1" dirty="0">
              <a:ea typeface="宋体" panose="02010600030101010101" pitchFamily="2" charset="-122"/>
            </a:endParaRPr>
          </a:p>
        </p:txBody>
      </p:sp>
      <p:sp>
        <p:nvSpPr>
          <p:cNvPr id="81922" name="Rectangle 3"/>
          <p:cNvSpPr>
            <a:spLocks noGrp="1"/>
          </p:cNvSpPr>
          <p:nvPr>
            <p:ph idx="1"/>
          </p:nvPr>
        </p:nvSpPr>
        <p:spPr/>
        <p:txBody>
          <a:bodyPr wrap="square" lIns="91440" tIns="45720" rIns="91440" bIns="45720" anchor="t" anchorCtr="0"/>
          <a:p>
            <a:pPr eaLnBrk="1" hangingPunct="1"/>
            <a:r>
              <a:rPr lang="zh-CN" altLang="en-US" dirty="0"/>
              <a:t>对绝大部分系统，页表是利用内存存储的，因此进行一次内存操作至少需要</a:t>
            </a:r>
            <a:r>
              <a:rPr lang="zh-CN" altLang="en-US" dirty="0">
                <a:solidFill>
                  <a:srgbClr val="FF0000"/>
                </a:solidFill>
              </a:rPr>
              <a:t>两次访问内存</a:t>
            </a:r>
            <a:endParaRPr lang="zh-CN" altLang="en-US" dirty="0"/>
          </a:p>
          <a:p>
            <a:pPr lvl="1" eaLnBrk="1" hangingPunct="1"/>
            <a:r>
              <a:rPr lang="zh-CN" altLang="en-US" dirty="0"/>
              <a:t>第一次读页表</a:t>
            </a:r>
            <a:endParaRPr lang="zh-CN" altLang="en-US" dirty="0"/>
          </a:p>
          <a:p>
            <a:pPr lvl="1" eaLnBrk="1" hangingPunct="1"/>
            <a:r>
              <a:rPr lang="zh-CN" altLang="en-US" dirty="0"/>
              <a:t>第二次访问数据。</a:t>
            </a:r>
            <a:endParaRPr lang="zh-CN" altLang="en-US" dirty="0"/>
          </a:p>
          <a:p>
            <a:pPr eaLnBrk="1" hangingPunct="1"/>
            <a:r>
              <a:rPr lang="zh-CN" altLang="en-US" dirty="0"/>
              <a:t>如能将</a:t>
            </a:r>
            <a:r>
              <a:rPr lang="zh-CN" altLang="en-US" dirty="0">
                <a:solidFill>
                  <a:srgbClr val="FF0000"/>
                </a:solidFill>
              </a:rPr>
              <a:t>页表装在寄存器</a:t>
            </a:r>
            <a:r>
              <a:rPr lang="zh-CN" altLang="en-US" dirty="0"/>
              <a:t>中访问就快得多，但如果将其全部放在寄存器中，则成本太大。</a:t>
            </a:r>
            <a:endParaRPr lang="zh-CN" altLang="en-US" dirty="0"/>
          </a:p>
        </p:txBody>
      </p:sp>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idx="1"/>
          </p:nvPr>
        </p:nvSpPr>
        <p:spPr>
          <a:xfrm>
            <a:off x="179388" y="549275"/>
            <a:ext cx="8785225" cy="5761038"/>
          </a:xfrm>
        </p:spPr>
        <p:txBody>
          <a:bodyPr wrap="square" lIns="91440" tIns="45720" rIns="91440" bIns="45720" anchor="t" anchorCtr="0"/>
          <a:p>
            <a:pPr eaLnBrk="1" hangingPunct="1">
              <a:lnSpc>
                <a:spcPct val="80000"/>
              </a:lnSpc>
            </a:pPr>
            <a:r>
              <a:rPr lang="zh-CN" altLang="en-US" dirty="0"/>
              <a:t>联想存储器：</a:t>
            </a:r>
            <a:endParaRPr lang="zh-CN" altLang="en-US" dirty="0"/>
          </a:p>
          <a:p>
            <a:pPr lvl="1" eaLnBrk="1" hangingPunct="1">
              <a:lnSpc>
                <a:spcPct val="80000"/>
              </a:lnSpc>
            </a:pPr>
            <a:r>
              <a:rPr lang="zh-CN" altLang="en-US" dirty="0"/>
              <a:t>关联存储器</a:t>
            </a:r>
            <a:r>
              <a:rPr lang="en-US" altLang="zh-CN" dirty="0"/>
              <a:t>Associative Memory</a:t>
            </a:r>
            <a:endParaRPr lang="en-US" altLang="zh-CN" dirty="0"/>
          </a:p>
          <a:p>
            <a:pPr lvl="1" eaLnBrk="1" hangingPunct="1">
              <a:lnSpc>
                <a:spcPct val="80000"/>
              </a:lnSpc>
            </a:pPr>
            <a:r>
              <a:rPr lang="zh-CN" altLang="en-US" dirty="0"/>
              <a:t>具有并行查找功能的高速缓冲寄存器</a:t>
            </a:r>
            <a:endParaRPr lang="en-US" altLang="zh-CN" dirty="0"/>
          </a:p>
          <a:p>
            <a:pPr lvl="1" eaLnBrk="1" hangingPunct="1">
              <a:lnSpc>
                <a:spcPct val="80000"/>
              </a:lnSpc>
            </a:pPr>
            <a:r>
              <a:rPr lang="zh-CN" altLang="en-US" dirty="0"/>
              <a:t>快表</a:t>
            </a:r>
            <a:r>
              <a:rPr lang="en-US" altLang="zh-CN" dirty="0"/>
              <a:t>TLB</a:t>
            </a:r>
            <a:endParaRPr lang="zh-CN" altLang="en-US" dirty="0"/>
          </a:p>
          <a:p>
            <a:pPr lvl="1" eaLnBrk="1" hangingPunct="1">
              <a:lnSpc>
                <a:spcPct val="80000"/>
              </a:lnSpc>
            </a:pPr>
            <a:r>
              <a:rPr lang="zh-CN" altLang="en-US" dirty="0"/>
              <a:t>根据</a:t>
            </a:r>
            <a:r>
              <a:rPr lang="zh-CN" altLang="en-US" dirty="0">
                <a:solidFill>
                  <a:srgbClr val="FF0000"/>
                </a:solidFill>
              </a:rPr>
              <a:t>程序局部性原理</a:t>
            </a:r>
            <a:r>
              <a:rPr lang="zh-CN" altLang="en-US" dirty="0"/>
              <a:t>，将页表的一部分放在里面。</a:t>
            </a:r>
            <a:endParaRPr lang="zh-CN" altLang="en-US" dirty="0"/>
          </a:p>
          <a:p>
            <a:pPr lvl="1" eaLnBrk="1" hangingPunct="1">
              <a:lnSpc>
                <a:spcPct val="80000"/>
              </a:lnSpc>
            </a:pPr>
            <a:r>
              <a:rPr lang="zh-CN" altLang="en-US" dirty="0"/>
              <a:t>个数一般在8到32个。（超过32个效果并不明显）</a:t>
            </a:r>
            <a:endParaRPr lang="zh-CN" altLang="en-US" dirty="0"/>
          </a:p>
          <a:p>
            <a:pPr eaLnBrk="1" hangingPunct="1">
              <a:lnSpc>
                <a:spcPct val="80000"/>
              </a:lnSpc>
            </a:pPr>
            <a:r>
              <a:rPr lang="zh-CN" altLang="en-US" dirty="0"/>
              <a:t>有快表的地址变换过程：</a:t>
            </a:r>
            <a:endParaRPr lang="zh-CN" altLang="en-US" dirty="0"/>
          </a:p>
          <a:p>
            <a:pPr lvl="1" eaLnBrk="1" hangingPunct="1">
              <a:lnSpc>
                <a:spcPct val="80000"/>
              </a:lnSpc>
            </a:pPr>
            <a:r>
              <a:rPr lang="zh-CN" altLang="en-US" dirty="0"/>
              <a:t>访存时首先</a:t>
            </a:r>
            <a:r>
              <a:rPr lang="zh-CN" altLang="en-US" dirty="0">
                <a:solidFill>
                  <a:srgbClr val="FF0000"/>
                </a:solidFill>
              </a:rPr>
              <a:t>查找快表</a:t>
            </a:r>
            <a:r>
              <a:rPr lang="zh-CN" altLang="en-US" dirty="0"/>
              <a:t>，</a:t>
            </a:r>
            <a:r>
              <a:rPr lang="zh-CN" altLang="en-US" dirty="0">
                <a:solidFill>
                  <a:srgbClr val="0000FF"/>
                </a:solidFill>
              </a:rPr>
              <a:t>若命中</a:t>
            </a:r>
            <a:r>
              <a:rPr lang="zh-CN" altLang="en-US" dirty="0"/>
              <a:t>，则直接产生物理地址。只需访存</a:t>
            </a:r>
            <a:r>
              <a:rPr lang="zh-CN" altLang="en-US" dirty="0">
                <a:solidFill>
                  <a:srgbClr val="0000FF"/>
                </a:solidFill>
              </a:rPr>
              <a:t>一次</a:t>
            </a:r>
            <a:r>
              <a:rPr lang="zh-CN" altLang="en-US" dirty="0"/>
              <a:t>。</a:t>
            </a:r>
            <a:endParaRPr lang="zh-CN" altLang="en-US" dirty="0"/>
          </a:p>
          <a:p>
            <a:pPr lvl="1" eaLnBrk="1" hangingPunct="1">
              <a:lnSpc>
                <a:spcPct val="80000"/>
              </a:lnSpc>
            </a:pPr>
            <a:r>
              <a:rPr lang="zh-CN" altLang="en-US" dirty="0"/>
              <a:t>若快表</a:t>
            </a:r>
            <a:r>
              <a:rPr lang="zh-CN" altLang="en-US" dirty="0">
                <a:solidFill>
                  <a:srgbClr val="FF0000"/>
                </a:solidFill>
              </a:rPr>
              <a:t>不命中</a:t>
            </a:r>
            <a:r>
              <a:rPr lang="zh-CN" altLang="en-US" dirty="0"/>
              <a:t>，则查找</a:t>
            </a:r>
            <a:r>
              <a:rPr lang="zh-CN" altLang="en-US" dirty="0">
                <a:solidFill>
                  <a:srgbClr val="FF0000"/>
                </a:solidFill>
              </a:rPr>
              <a:t>内存里的页表</a:t>
            </a:r>
            <a:r>
              <a:rPr lang="zh-CN" altLang="en-US" dirty="0"/>
              <a:t>，并按照一定的置换算法，置换快表中的页表项。生成物理地址，此时要访存</a:t>
            </a:r>
            <a:r>
              <a:rPr lang="zh-CN" altLang="en-US" dirty="0">
                <a:solidFill>
                  <a:srgbClr val="0000FF"/>
                </a:solidFill>
              </a:rPr>
              <a:t>两次</a:t>
            </a:r>
            <a:r>
              <a:rPr lang="zh-CN" altLang="en-US" dirty="0"/>
              <a:t>。</a:t>
            </a:r>
            <a:endParaRPr lang="zh-CN" altLang="en-US" dirty="0"/>
          </a:p>
        </p:txBody>
      </p:sp>
      <p:sp>
        <p:nvSpPr>
          <p:cNvPr id="82946" name="Rectangle 3"/>
          <p:cNvSpPr>
            <a:spLocks noGrp="1"/>
          </p:cNvSpPr>
          <p:nvPr>
            <p:ph type="title"/>
          </p:nvPr>
        </p:nvSpPr>
        <p:spPr/>
        <p:txBody>
          <a:bodyPr wrap="square" lIns="91440" tIns="45720" rIns="91440" bIns="45720" anchor="ctr" anchorCtr="0"/>
          <a:p>
            <a:pPr eaLnBrk="1" hangingPunct="1"/>
            <a:r>
              <a:rPr lang="zh-CN" altLang="en-US" b="1" dirty="0">
                <a:ea typeface="宋体" panose="02010600030101010101" pitchFamily="2" charset="-122"/>
              </a:rPr>
              <a:t>具有快表的地址变换机构</a:t>
            </a:r>
            <a:endParaRPr lang="zh-CN" altLang="en-US" b="1" dirty="0">
              <a:ea typeface="宋体" panose="02010600030101010101" pitchFamily="2" charset="-122"/>
            </a:endParaRPr>
          </a:p>
        </p:txBody>
      </p:sp>
    </p:spTree>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3969" name="Group 2"/>
          <p:cNvGrpSpPr/>
          <p:nvPr/>
        </p:nvGrpSpPr>
        <p:grpSpPr>
          <a:xfrm>
            <a:off x="5638800" y="1447800"/>
            <a:ext cx="3352800" cy="1122363"/>
            <a:chOff x="2880" y="925"/>
            <a:chExt cx="2112" cy="707"/>
          </a:xfrm>
        </p:grpSpPr>
        <p:sp>
          <p:nvSpPr>
            <p:cNvPr id="83970" name="Rectangle 3"/>
            <p:cNvSpPr/>
            <p:nvPr/>
          </p:nvSpPr>
          <p:spPr>
            <a:xfrm>
              <a:off x="2880" y="1344"/>
              <a:ext cx="816"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页号（3）</a:t>
              </a:r>
              <a:endParaRPr lang="zh-CN" altLang="en-US" sz="2400" b="0" dirty="0">
                <a:latin typeface="Times New Roman" panose="02020603050405020304" pitchFamily="18" charset="0"/>
                <a:ea typeface="宋体" panose="02010600030101010101" pitchFamily="2" charset="-122"/>
              </a:endParaRPr>
            </a:p>
          </p:txBody>
        </p:sp>
        <p:sp>
          <p:nvSpPr>
            <p:cNvPr id="83971" name="Text Box 4"/>
            <p:cNvSpPr txBox="1"/>
            <p:nvPr/>
          </p:nvSpPr>
          <p:spPr>
            <a:xfrm>
              <a:off x="3398" y="925"/>
              <a:ext cx="888" cy="288"/>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逻辑地址</a:t>
              </a:r>
              <a:endParaRPr lang="zh-CN" altLang="en-US" sz="2400" dirty="0">
                <a:latin typeface="Times New Roman" panose="02020603050405020304" pitchFamily="18" charset="0"/>
                <a:ea typeface="宋体" panose="02010600030101010101" pitchFamily="2" charset="-122"/>
              </a:endParaRPr>
            </a:p>
          </p:txBody>
        </p:sp>
        <p:sp>
          <p:nvSpPr>
            <p:cNvPr id="83972" name="Rectangle 5"/>
            <p:cNvSpPr/>
            <p:nvPr/>
          </p:nvSpPr>
          <p:spPr>
            <a:xfrm>
              <a:off x="3696" y="1344"/>
              <a:ext cx="1296"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页内地址（100）</a:t>
              </a:r>
              <a:endParaRPr lang="zh-CN" altLang="en-US" sz="2000" b="0" dirty="0">
                <a:latin typeface="Times New Roman" panose="02020603050405020304" pitchFamily="18" charset="0"/>
                <a:ea typeface="宋体" panose="02010600030101010101" pitchFamily="2" charset="-122"/>
              </a:endParaRPr>
            </a:p>
          </p:txBody>
        </p:sp>
      </p:grpSp>
      <p:grpSp>
        <p:nvGrpSpPr>
          <p:cNvPr id="83973" name="Group 6"/>
          <p:cNvGrpSpPr/>
          <p:nvPr/>
        </p:nvGrpSpPr>
        <p:grpSpPr>
          <a:xfrm>
            <a:off x="822325" y="1673225"/>
            <a:ext cx="2530475" cy="917575"/>
            <a:chOff x="518" y="1054"/>
            <a:chExt cx="1594" cy="578"/>
          </a:xfrm>
        </p:grpSpPr>
        <p:grpSp>
          <p:nvGrpSpPr>
            <p:cNvPr id="83974" name="Group 7"/>
            <p:cNvGrpSpPr/>
            <p:nvPr/>
          </p:nvGrpSpPr>
          <p:grpSpPr>
            <a:xfrm>
              <a:off x="518" y="1054"/>
              <a:ext cx="921" cy="578"/>
              <a:chOff x="518" y="1054"/>
              <a:chExt cx="921" cy="578"/>
            </a:xfrm>
          </p:grpSpPr>
          <p:sp>
            <p:nvSpPr>
              <p:cNvPr id="83975" name="Rectangle 8"/>
              <p:cNvSpPr/>
              <p:nvPr/>
            </p:nvSpPr>
            <p:spPr>
              <a:xfrm>
                <a:off x="528" y="1392"/>
                <a:ext cx="86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页表地址</a:t>
                </a:r>
                <a:endParaRPr lang="zh-CN" altLang="en-US" sz="2400" b="0" dirty="0">
                  <a:latin typeface="Times New Roman" panose="02020603050405020304" pitchFamily="18" charset="0"/>
                  <a:ea typeface="宋体" panose="02010600030101010101" pitchFamily="2" charset="-122"/>
                </a:endParaRPr>
              </a:p>
            </p:txBody>
          </p:sp>
          <p:sp>
            <p:nvSpPr>
              <p:cNvPr id="83976" name="Text Box 9"/>
              <p:cNvSpPr txBox="1"/>
              <p:nvPr/>
            </p:nvSpPr>
            <p:spPr>
              <a:xfrm>
                <a:off x="518" y="1054"/>
                <a:ext cx="921"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页表寄存器</a:t>
                </a:r>
                <a:endParaRPr lang="zh-CN" altLang="en-US" sz="2000" b="0" dirty="0">
                  <a:latin typeface="Times New Roman" panose="02020603050405020304" pitchFamily="18" charset="0"/>
                  <a:ea typeface="宋体" panose="02010600030101010101" pitchFamily="2" charset="-122"/>
                </a:endParaRPr>
              </a:p>
            </p:txBody>
          </p:sp>
        </p:grpSp>
        <p:sp>
          <p:nvSpPr>
            <p:cNvPr id="83977" name="Rectangle 10"/>
            <p:cNvSpPr/>
            <p:nvPr/>
          </p:nvSpPr>
          <p:spPr>
            <a:xfrm>
              <a:off x="1392" y="1392"/>
              <a:ext cx="72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ea typeface="宋体" panose="02010600030101010101" pitchFamily="2" charset="-122"/>
                </a:rPr>
                <a:t>长度</a:t>
              </a:r>
              <a:endParaRPr lang="zh-CN" altLang="en-US" sz="2400" b="0" dirty="0">
                <a:latin typeface="Times New Roman" panose="02020603050405020304" pitchFamily="18" charset="0"/>
                <a:ea typeface="宋体" panose="02010600030101010101" pitchFamily="2" charset="-122"/>
              </a:endParaRPr>
            </a:p>
          </p:txBody>
        </p:sp>
      </p:grpSp>
      <p:grpSp>
        <p:nvGrpSpPr>
          <p:cNvPr id="83978" name="Group 11"/>
          <p:cNvGrpSpPr/>
          <p:nvPr/>
        </p:nvGrpSpPr>
        <p:grpSpPr>
          <a:xfrm>
            <a:off x="3429000" y="4191000"/>
            <a:ext cx="1371600" cy="2073275"/>
            <a:chOff x="2160" y="2640"/>
            <a:chExt cx="864" cy="1306"/>
          </a:xfrm>
        </p:grpSpPr>
        <p:sp>
          <p:nvSpPr>
            <p:cNvPr id="83979" name="Rectangle 12"/>
            <p:cNvSpPr/>
            <p:nvPr/>
          </p:nvSpPr>
          <p:spPr>
            <a:xfrm>
              <a:off x="2160" y="2832"/>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000" dirty="0">
                  <a:solidFill>
                    <a:srgbClr val="FF0000"/>
                  </a:solidFill>
                  <a:latin typeface="宋体" panose="02010600030101010101" pitchFamily="2" charset="-122"/>
                  <a:ea typeface="宋体" panose="02010600030101010101" pitchFamily="2" charset="-122"/>
                </a:rPr>
                <a:t>4</a:t>
              </a:r>
              <a:endParaRPr lang="zh-CN" altLang="en-US" sz="2000" dirty="0">
                <a:solidFill>
                  <a:srgbClr val="FF0000"/>
                </a:solidFill>
                <a:latin typeface="宋体" panose="02010600030101010101" pitchFamily="2" charset="-122"/>
                <a:ea typeface="宋体" panose="02010600030101010101" pitchFamily="2" charset="-122"/>
              </a:endParaRPr>
            </a:p>
          </p:txBody>
        </p:sp>
        <p:sp>
          <p:nvSpPr>
            <p:cNvPr id="83980" name="Rectangle 13"/>
            <p:cNvSpPr/>
            <p:nvPr/>
          </p:nvSpPr>
          <p:spPr>
            <a:xfrm>
              <a:off x="2160" y="2640"/>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1</a:t>
              </a: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3981" name="Rectangle 14"/>
            <p:cNvSpPr/>
            <p:nvPr/>
          </p:nvSpPr>
          <p:spPr>
            <a:xfrm>
              <a:off x="2160" y="3024"/>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5</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83982" name="Rectangle 15"/>
            <p:cNvSpPr/>
            <p:nvPr/>
          </p:nvSpPr>
          <p:spPr>
            <a:xfrm>
              <a:off x="2160" y="3408"/>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400" b="0" dirty="0">
                  <a:latin typeface="Times New Roman" panose="02020603050405020304" pitchFamily="18" charset="0"/>
                  <a:ea typeface="宋体" panose="02010600030101010101" pitchFamily="2" charset="-122"/>
                </a:rPr>
                <a:t>…..</a:t>
              </a:r>
              <a:endParaRPr lang="zh-CN" altLang="en-US" sz="2400" b="0" dirty="0">
                <a:latin typeface="Times New Roman" panose="02020603050405020304" pitchFamily="18" charset="0"/>
                <a:ea typeface="宋体" panose="02010600030101010101" pitchFamily="2" charset="-122"/>
              </a:endParaRPr>
            </a:p>
          </p:txBody>
        </p:sp>
        <p:sp>
          <p:nvSpPr>
            <p:cNvPr id="83983" name="Rectangle 16"/>
            <p:cNvSpPr/>
            <p:nvPr/>
          </p:nvSpPr>
          <p:spPr>
            <a:xfrm>
              <a:off x="2160" y="3216"/>
              <a:ext cx="864" cy="19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9</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83984" name="Text Box 17"/>
            <p:cNvSpPr txBox="1"/>
            <p:nvPr/>
          </p:nvSpPr>
          <p:spPr>
            <a:xfrm>
              <a:off x="2160" y="3696"/>
              <a:ext cx="760" cy="250"/>
            </a:xfrm>
            <a:prstGeom prst="rect">
              <a:avLst/>
            </a:prstGeom>
            <a:noFill/>
            <a:ln w="9525">
              <a:noFill/>
            </a:ln>
          </p:spPr>
          <p:txBody>
            <a:bodyPr wrap="none" anchor="t" anchorCtr="0">
              <a:spAutoFit/>
            </a:bodyPr>
            <a:p>
              <a:r>
                <a:rPr lang="zh-CN" altLang="en-US" sz="2000" dirty="0">
                  <a:latin typeface="Times New Roman" panose="02020603050405020304" pitchFamily="18" charset="0"/>
                  <a:ea typeface="宋体" panose="02010600030101010101" pitchFamily="2" charset="-122"/>
                </a:rPr>
                <a:t>进程页表</a:t>
              </a:r>
              <a:endParaRPr lang="zh-CN" altLang="en-US" sz="2000" dirty="0">
                <a:latin typeface="Times New Roman" panose="02020603050405020304" pitchFamily="18" charset="0"/>
                <a:ea typeface="宋体" panose="02010600030101010101" pitchFamily="2" charset="-122"/>
              </a:endParaRPr>
            </a:p>
          </p:txBody>
        </p:sp>
      </p:grpSp>
      <p:grpSp>
        <p:nvGrpSpPr>
          <p:cNvPr id="83985" name="Group 18"/>
          <p:cNvGrpSpPr/>
          <p:nvPr/>
        </p:nvGrpSpPr>
        <p:grpSpPr>
          <a:xfrm>
            <a:off x="3962400" y="2590800"/>
            <a:ext cx="2590800" cy="685800"/>
            <a:chOff x="2544" y="1632"/>
            <a:chExt cx="768" cy="432"/>
          </a:xfrm>
        </p:grpSpPr>
        <p:sp>
          <p:nvSpPr>
            <p:cNvPr id="83986" name="Line 19"/>
            <p:cNvSpPr/>
            <p:nvPr/>
          </p:nvSpPr>
          <p:spPr>
            <a:xfrm>
              <a:off x="3312" y="1632"/>
              <a:ext cx="0" cy="432"/>
            </a:xfrm>
            <a:prstGeom prst="line">
              <a:avLst/>
            </a:prstGeom>
            <a:ln w="28575" cap="flat" cmpd="sng">
              <a:solidFill>
                <a:schemeClr val="tx1"/>
              </a:solidFill>
              <a:prstDash val="solid"/>
              <a:round/>
              <a:headEnd type="none" w="med" len="med"/>
              <a:tailEnd type="none" w="med" len="med"/>
            </a:ln>
          </p:spPr>
        </p:sp>
        <p:sp>
          <p:nvSpPr>
            <p:cNvPr id="83987" name="Line 20"/>
            <p:cNvSpPr/>
            <p:nvPr/>
          </p:nvSpPr>
          <p:spPr>
            <a:xfrm flipH="1">
              <a:off x="2544" y="2064"/>
              <a:ext cx="768" cy="0"/>
            </a:xfrm>
            <a:prstGeom prst="line">
              <a:avLst/>
            </a:prstGeom>
            <a:ln w="28575" cap="flat" cmpd="sng">
              <a:solidFill>
                <a:schemeClr val="tx1"/>
              </a:solidFill>
              <a:prstDash val="solid"/>
              <a:round/>
              <a:headEnd type="none" w="med" len="med"/>
              <a:tailEnd type="none" w="med" len="med"/>
            </a:ln>
          </p:spPr>
        </p:sp>
      </p:grpSp>
      <p:sp>
        <p:nvSpPr>
          <p:cNvPr id="83988" name="Line 21"/>
          <p:cNvSpPr/>
          <p:nvPr/>
        </p:nvSpPr>
        <p:spPr>
          <a:xfrm flipV="1">
            <a:off x="4038600" y="2590800"/>
            <a:ext cx="0" cy="685800"/>
          </a:xfrm>
          <a:prstGeom prst="line">
            <a:avLst/>
          </a:prstGeom>
          <a:ln w="28575" cap="flat" cmpd="sng">
            <a:solidFill>
              <a:schemeClr val="tx1"/>
            </a:solidFill>
            <a:prstDash val="solid"/>
            <a:round/>
            <a:headEnd type="triangle" w="med" len="med"/>
            <a:tailEnd type="none" w="med" len="med"/>
          </a:ln>
        </p:spPr>
      </p:sp>
      <p:sp>
        <p:nvSpPr>
          <p:cNvPr id="83989" name="Oval 22"/>
          <p:cNvSpPr/>
          <p:nvPr/>
        </p:nvSpPr>
        <p:spPr>
          <a:xfrm>
            <a:off x="3810000" y="2209800"/>
            <a:ext cx="4572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latin typeface="宋体" panose="02010600030101010101" pitchFamily="2" charset="-122"/>
                <a:ea typeface="宋体" panose="02010600030101010101" pitchFamily="2" charset="-122"/>
              </a:rPr>
              <a:t>&lt;</a:t>
            </a:r>
            <a:endParaRPr lang="zh-CN" altLang="en-US" sz="2400" dirty="0">
              <a:latin typeface="Times New Roman" panose="02020603050405020304" pitchFamily="18" charset="0"/>
              <a:ea typeface="宋体" panose="02010600030101010101" pitchFamily="2" charset="-122"/>
            </a:endParaRPr>
          </a:p>
        </p:txBody>
      </p:sp>
      <p:sp>
        <p:nvSpPr>
          <p:cNvPr id="83990" name="Line 23"/>
          <p:cNvSpPr/>
          <p:nvPr/>
        </p:nvSpPr>
        <p:spPr>
          <a:xfrm flipV="1">
            <a:off x="4038600" y="1752600"/>
            <a:ext cx="0" cy="457200"/>
          </a:xfrm>
          <a:prstGeom prst="line">
            <a:avLst/>
          </a:prstGeom>
          <a:ln w="28575" cap="flat" cmpd="sng">
            <a:solidFill>
              <a:schemeClr val="tx1"/>
            </a:solidFill>
            <a:prstDash val="solid"/>
            <a:round/>
            <a:headEnd type="none" w="med" len="med"/>
            <a:tailEnd type="triangle" w="med" len="med"/>
          </a:ln>
        </p:spPr>
      </p:sp>
      <p:sp>
        <p:nvSpPr>
          <p:cNvPr id="83991" name="Text Box 24"/>
          <p:cNvSpPr txBox="1"/>
          <p:nvPr/>
        </p:nvSpPr>
        <p:spPr>
          <a:xfrm>
            <a:off x="3581400" y="990600"/>
            <a:ext cx="1409700" cy="457200"/>
          </a:xfrm>
          <a:prstGeom prst="rect">
            <a:avLst/>
          </a:prstGeom>
          <a:noFill/>
          <a:ln w="9525">
            <a:noFill/>
          </a:ln>
        </p:spPr>
        <p:txBody>
          <a:bodyPr wrap="none" anchor="t" anchorCtr="0">
            <a:spAutoFit/>
          </a:bodyPr>
          <a:p>
            <a:r>
              <a:rPr lang="zh-CN" altLang="en-US" sz="2400" dirty="0">
                <a:latin typeface="Times New Roman" panose="02020603050405020304" pitchFamily="18" charset="0"/>
                <a:ea typeface="宋体" panose="02010600030101010101" pitchFamily="2" charset="-122"/>
              </a:rPr>
              <a:t>越界中断</a:t>
            </a:r>
            <a:endParaRPr lang="zh-CN" altLang="en-US" sz="2400" dirty="0">
              <a:latin typeface="Times New Roman" panose="02020603050405020304" pitchFamily="18" charset="0"/>
              <a:ea typeface="宋体" panose="02010600030101010101" pitchFamily="2" charset="-122"/>
            </a:endParaRPr>
          </a:p>
        </p:txBody>
      </p:sp>
      <p:grpSp>
        <p:nvGrpSpPr>
          <p:cNvPr id="83992" name="Group 25"/>
          <p:cNvGrpSpPr/>
          <p:nvPr/>
        </p:nvGrpSpPr>
        <p:grpSpPr>
          <a:xfrm>
            <a:off x="468313" y="2349500"/>
            <a:ext cx="1143000" cy="1905000"/>
            <a:chOff x="288" y="1488"/>
            <a:chExt cx="720" cy="1200"/>
          </a:xfrm>
        </p:grpSpPr>
        <p:sp>
          <p:nvSpPr>
            <p:cNvPr id="83993" name="Line 26"/>
            <p:cNvSpPr/>
            <p:nvPr/>
          </p:nvSpPr>
          <p:spPr>
            <a:xfrm flipH="1">
              <a:off x="288" y="1488"/>
              <a:ext cx="240" cy="0"/>
            </a:xfrm>
            <a:prstGeom prst="line">
              <a:avLst/>
            </a:prstGeom>
            <a:ln w="28575" cap="flat" cmpd="sng">
              <a:solidFill>
                <a:srgbClr val="0000FF"/>
              </a:solidFill>
              <a:prstDash val="solid"/>
              <a:round/>
              <a:headEnd type="none" w="med" len="med"/>
              <a:tailEnd type="none" w="med" len="med"/>
            </a:ln>
          </p:spPr>
        </p:sp>
        <p:sp>
          <p:nvSpPr>
            <p:cNvPr id="83994" name="Line 27"/>
            <p:cNvSpPr/>
            <p:nvPr/>
          </p:nvSpPr>
          <p:spPr>
            <a:xfrm>
              <a:off x="288" y="2688"/>
              <a:ext cx="720" cy="0"/>
            </a:xfrm>
            <a:prstGeom prst="line">
              <a:avLst/>
            </a:prstGeom>
            <a:ln w="28575" cap="flat" cmpd="sng">
              <a:solidFill>
                <a:srgbClr val="0000FF"/>
              </a:solidFill>
              <a:prstDash val="solid"/>
              <a:round/>
              <a:headEnd type="none" w="med" len="med"/>
              <a:tailEnd type="triangle" w="med" len="med"/>
            </a:ln>
          </p:spPr>
        </p:sp>
        <p:sp>
          <p:nvSpPr>
            <p:cNvPr id="83995" name="Line 28"/>
            <p:cNvSpPr/>
            <p:nvPr/>
          </p:nvSpPr>
          <p:spPr>
            <a:xfrm>
              <a:off x="288" y="1488"/>
              <a:ext cx="0" cy="1200"/>
            </a:xfrm>
            <a:prstGeom prst="line">
              <a:avLst/>
            </a:prstGeom>
            <a:ln w="28575" cap="flat" cmpd="sng">
              <a:solidFill>
                <a:srgbClr val="0000FF"/>
              </a:solidFill>
              <a:prstDash val="solid"/>
              <a:round/>
              <a:headEnd type="none" w="med" len="med"/>
              <a:tailEnd type="none" w="med" len="med"/>
            </a:ln>
          </p:spPr>
        </p:sp>
      </p:grpSp>
      <p:grpSp>
        <p:nvGrpSpPr>
          <p:cNvPr id="83996" name="Group 29"/>
          <p:cNvGrpSpPr/>
          <p:nvPr/>
        </p:nvGrpSpPr>
        <p:grpSpPr>
          <a:xfrm>
            <a:off x="1835150" y="3284538"/>
            <a:ext cx="2209800" cy="609600"/>
            <a:chOff x="1152" y="2064"/>
            <a:chExt cx="1392" cy="384"/>
          </a:xfrm>
        </p:grpSpPr>
        <p:sp>
          <p:nvSpPr>
            <p:cNvPr id="83997" name="Line 30"/>
            <p:cNvSpPr/>
            <p:nvPr/>
          </p:nvSpPr>
          <p:spPr>
            <a:xfrm flipH="1">
              <a:off x="1152" y="2064"/>
              <a:ext cx="1392" cy="0"/>
            </a:xfrm>
            <a:prstGeom prst="line">
              <a:avLst/>
            </a:prstGeom>
            <a:ln w="28575" cap="flat" cmpd="sng">
              <a:solidFill>
                <a:srgbClr val="0000FF"/>
              </a:solidFill>
              <a:prstDash val="solid"/>
              <a:round/>
              <a:headEnd type="none" w="med" len="med"/>
              <a:tailEnd type="none" w="med" len="med"/>
            </a:ln>
          </p:spPr>
        </p:sp>
        <p:sp>
          <p:nvSpPr>
            <p:cNvPr id="83998" name="Line 31"/>
            <p:cNvSpPr/>
            <p:nvPr/>
          </p:nvSpPr>
          <p:spPr>
            <a:xfrm>
              <a:off x="1152" y="2064"/>
              <a:ext cx="0" cy="384"/>
            </a:xfrm>
            <a:prstGeom prst="line">
              <a:avLst/>
            </a:prstGeom>
            <a:ln w="28575" cap="flat" cmpd="sng">
              <a:solidFill>
                <a:srgbClr val="0000FF"/>
              </a:solidFill>
              <a:prstDash val="solid"/>
              <a:round/>
              <a:headEnd type="none" w="med" len="med"/>
              <a:tailEnd type="triangle" w="med" len="med"/>
            </a:ln>
          </p:spPr>
        </p:sp>
      </p:grpSp>
      <p:sp>
        <p:nvSpPr>
          <p:cNvPr id="83999" name="Oval 32"/>
          <p:cNvSpPr/>
          <p:nvPr/>
        </p:nvSpPr>
        <p:spPr>
          <a:xfrm>
            <a:off x="1600200" y="3886200"/>
            <a:ext cx="533400" cy="762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zh-CN" altLang="en-US" sz="2400" dirty="0">
                <a:solidFill>
                  <a:srgbClr val="000000"/>
                </a:solidFill>
                <a:latin typeface="宋体" panose="02010600030101010101" pitchFamily="2" charset="-122"/>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pSp>
        <p:nvGrpSpPr>
          <p:cNvPr id="84000" name="Group 33"/>
          <p:cNvGrpSpPr/>
          <p:nvPr/>
        </p:nvGrpSpPr>
        <p:grpSpPr>
          <a:xfrm>
            <a:off x="2133600" y="4267200"/>
            <a:ext cx="1219200" cy="990600"/>
            <a:chOff x="1344" y="2688"/>
            <a:chExt cx="768" cy="624"/>
          </a:xfrm>
        </p:grpSpPr>
        <p:sp>
          <p:nvSpPr>
            <p:cNvPr id="84001" name="Line 34"/>
            <p:cNvSpPr/>
            <p:nvPr/>
          </p:nvSpPr>
          <p:spPr>
            <a:xfrm>
              <a:off x="1344" y="2688"/>
              <a:ext cx="240" cy="0"/>
            </a:xfrm>
            <a:prstGeom prst="line">
              <a:avLst/>
            </a:prstGeom>
            <a:ln w="28575" cap="flat" cmpd="sng">
              <a:solidFill>
                <a:srgbClr val="FF0000"/>
              </a:solidFill>
              <a:prstDash val="solid"/>
              <a:round/>
              <a:headEnd type="none" w="med" len="med"/>
              <a:tailEnd type="none" w="med" len="med"/>
            </a:ln>
          </p:spPr>
        </p:sp>
        <p:sp>
          <p:nvSpPr>
            <p:cNvPr id="84002" name="Line 35"/>
            <p:cNvSpPr/>
            <p:nvPr/>
          </p:nvSpPr>
          <p:spPr>
            <a:xfrm>
              <a:off x="1584" y="2688"/>
              <a:ext cx="0" cy="624"/>
            </a:xfrm>
            <a:prstGeom prst="line">
              <a:avLst/>
            </a:prstGeom>
            <a:ln w="28575" cap="flat" cmpd="sng">
              <a:solidFill>
                <a:srgbClr val="FF0000"/>
              </a:solidFill>
              <a:prstDash val="solid"/>
              <a:round/>
              <a:headEnd type="none" w="med" len="med"/>
              <a:tailEnd type="none" w="med" len="med"/>
            </a:ln>
          </p:spPr>
        </p:sp>
        <p:sp>
          <p:nvSpPr>
            <p:cNvPr id="84003" name="Line 36"/>
            <p:cNvSpPr/>
            <p:nvPr/>
          </p:nvSpPr>
          <p:spPr>
            <a:xfrm>
              <a:off x="1584" y="3312"/>
              <a:ext cx="528" cy="0"/>
            </a:xfrm>
            <a:prstGeom prst="line">
              <a:avLst/>
            </a:prstGeom>
            <a:ln w="28575" cap="flat" cmpd="sng">
              <a:solidFill>
                <a:srgbClr val="FF0000"/>
              </a:solidFill>
              <a:prstDash val="solid"/>
              <a:round/>
              <a:headEnd type="none" w="med" len="med"/>
              <a:tailEnd type="triangle" w="med" len="med"/>
            </a:ln>
          </p:spPr>
        </p:sp>
      </p:grpSp>
      <p:sp>
        <p:nvSpPr>
          <p:cNvPr id="84004" name="Line 37"/>
          <p:cNvSpPr/>
          <p:nvPr/>
        </p:nvSpPr>
        <p:spPr>
          <a:xfrm>
            <a:off x="4800600" y="5257800"/>
            <a:ext cx="457200" cy="0"/>
          </a:xfrm>
          <a:prstGeom prst="line">
            <a:avLst/>
          </a:prstGeom>
          <a:ln w="28575" cap="flat" cmpd="sng">
            <a:solidFill>
              <a:srgbClr val="FF0000"/>
            </a:solidFill>
            <a:prstDash val="solid"/>
            <a:round/>
            <a:headEnd type="none" w="med" len="med"/>
            <a:tailEnd type="none" w="med" len="med"/>
          </a:ln>
        </p:spPr>
      </p:sp>
      <p:grpSp>
        <p:nvGrpSpPr>
          <p:cNvPr id="84005" name="Group 38"/>
          <p:cNvGrpSpPr/>
          <p:nvPr/>
        </p:nvGrpSpPr>
        <p:grpSpPr>
          <a:xfrm>
            <a:off x="6400800" y="6019800"/>
            <a:ext cx="2743200" cy="533400"/>
            <a:chOff x="3360" y="3168"/>
            <a:chExt cx="1728" cy="336"/>
          </a:xfrm>
        </p:grpSpPr>
        <p:sp>
          <p:nvSpPr>
            <p:cNvPr id="84006" name="Rectangle 39"/>
            <p:cNvSpPr/>
            <p:nvPr/>
          </p:nvSpPr>
          <p:spPr>
            <a:xfrm>
              <a:off x="3360" y="3168"/>
              <a:ext cx="624"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solidFill>
                    <a:srgbClr val="000000"/>
                  </a:solidFill>
                  <a:latin typeface="宋体" panose="02010600030101010101" pitchFamily="2" charset="-122"/>
                  <a:ea typeface="宋体" panose="02010600030101010101" pitchFamily="2" charset="-122"/>
                </a:rPr>
                <a:t>9</a:t>
              </a:r>
              <a:endParaRPr lang="zh-CN" altLang="en-US" sz="2400" b="0" dirty="0">
                <a:latin typeface="Times New Roman" panose="02020603050405020304" pitchFamily="18" charset="0"/>
                <a:ea typeface="宋体" panose="02010600030101010101" pitchFamily="2" charset="-122"/>
              </a:endParaRPr>
            </a:p>
          </p:txBody>
        </p:sp>
        <p:sp>
          <p:nvSpPr>
            <p:cNvPr id="84007" name="Rectangle 40"/>
            <p:cNvSpPr/>
            <p:nvPr/>
          </p:nvSpPr>
          <p:spPr>
            <a:xfrm>
              <a:off x="3984" y="3168"/>
              <a:ext cx="1104"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solidFill>
                    <a:srgbClr val="000000"/>
                  </a:solidFill>
                  <a:latin typeface="宋体" panose="02010600030101010101" pitchFamily="2" charset="-122"/>
                  <a:ea typeface="宋体" panose="02010600030101010101" pitchFamily="2" charset="-122"/>
                </a:rPr>
                <a:t>100</a:t>
              </a:r>
              <a:endParaRPr lang="zh-CN" altLang="en-US" sz="2400" dirty="0">
                <a:solidFill>
                  <a:srgbClr val="000000"/>
                </a:solidFill>
                <a:latin typeface="宋体" panose="02010600030101010101" pitchFamily="2" charset="-122"/>
                <a:ea typeface="宋体" panose="02010600030101010101" pitchFamily="2" charset="-122"/>
              </a:endParaRPr>
            </a:p>
          </p:txBody>
        </p:sp>
      </p:grpSp>
      <p:sp>
        <p:nvSpPr>
          <p:cNvPr id="84008" name="Line 41"/>
          <p:cNvSpPr/>
          <p:nvPr/>
        </p:nvSpPr>
        <p:spPr>
          <a:xfrm>
            <a:off x="3352800" y="2362200"/>
            <a:ext cx="457200" cy="0"/>
          </a:xfrm>
          <a:prstGeom prst="line">
            <a:avLst/>
          </a:prstGeom>
          <a:ln w="28575" cap="flat" cmpd="sng">
            <a:solidFill>
              <a:schemeClr val="tx1"/>
            </a:solidFill>
            <a:prstDash val="solid"/>
            <a:round/>
            <a:headEnd type="none" w="med" len="med"/>
            <a:tailEnd type="none" w="med" len="med"/>
          </a:ln>
        </p:spPr>
      </p:sp>
      <p:sp>
        <p:nvSpPr>
          <p:cNvPr id="84009" name="Line 42"/>
          <p:cNvSpPr/>
          <p:nvPr/>
        </p:nvSpPr>
        <p:spPr>
          <a:xfrm>
            <a:off x="8305800" y="2590800"/>
            <a:ext cx="0" cy="3429000"/>
          </a:xfrm>
          <a:prstGeom prst="line">
            <a:avLst/>
          </a:prstGeom>
          <a:ln w="28575" cap="flat" cmpd="sng">
            <a:solidFill>
              <a:srgbClr val="FF3300"/>
            </a:solidFill>
            <a:prstDash val="solid"/>
            <a:round/>
            <a:headEnd type="none" w="med" len="med"/>
            <a:tailEnd type="triangle" w="med" len="med"/>
          </a:ln>
        </p:spPr>
      </p:sp>
      <p:sp>
        <p:nvSpPr>
          <p:cNvPr id="84010" name="Line 43"/>
          <p:cNvSpPr/>
          <p:nvPr/>
        </p:nvSpPr>
        <p:spPr>
          <a:xfrm>
            <a:off x="5257800" y="5257800"/>
            <a:ext cx="0" cy="457200"/>
          </a:xfrm>
          <a:prstGeom prst="line">
            <a:avLst/>
          </a:prstGeom>
          <a:ln w="28575" cap="flat" cmpd="sng">
            <a:solidFill>
              <a:srgbClr val="FF0000"/>
            </a:solidFill>
            <a:prstDash val="solid"/>
            <a:round/>
            <a:headEnd type="none" w="med" len="med"/>
            <a:tailEnd type="none" w="med" len="med"/>
          </a:ln>
        </p:spPr>
      </p:sp>
      <p:sp>
        <p:nvSpPr>
          <p:cNvPr id="84011" name="Line 44"/>
          <p:cNvSpPr/>
          <p:nvPr/>
        </p:nvSpPr>
        <p:spPr>
          <a:xfrm>
            <a:off x="5257800" y="5715000"/>
            <a:ext cx="1600200" cy="0"/>
          </a:xfrm>
          <a:prstGeom prst="line">
            <a:avLst/>
          </a:prstGeom>
          <a:ln w="28575" cap="flat" cmpd="sng">
            <a:solidFill>
              <a:srgbClr val="FF0000"/>
            </a:solidFill>
            <a:prstDash val="solid"/>
            <a:round/>
            <a:headEnd type="none" w="med" len="med"/>
            <a:tailEnd type="none" w="med" len="med"/>
          </a:ln>
        </p:spPr>
      </p:sp>
      <p:sp>
        <p:nvSpPr>
          <p:cNvPr id="84012" name="Line 45"/>
          <p:cNvSpPr/>
          <p:nvPr/>
        </p:nvSpPr>
        <p:spPr>
          <a:xfrm>
            <a:off x="6858000" y="5715000"/>
            <a:ext cx="0" cy="304800"/>
          </a:xfrm>
          <a:prstGeom prst="line">
            <a:avLst/>
          </a:prstGeom>
          <a:ln w="28575" cap="flat" cmpd="sng">
            <a:solidFill>
              <a:srgbClr val="FF0000"/>
            </a:solidFill>
            <a:prstDash val="solid"/>
            <a:round/>
            <a:headEnd type="none" w="med" len="med"/>
            <a:tailEnd type="triangle" w="med" len="med"/>
          </a:ln>
        </p:spPr>
      </p:sp>
      <p:grpSp>
        <p:nvGrpSpPr>
          <p:cNvPr id="779310" name="Group 46"/>
          <p:cNvGrpSpPr/>
          <p:nvPr/>
        </p:nvGrpSpPr>
        <p:grpSpPr>
          <a:xfrm>
            <a:off x="5795963" y="3284538"/>
            <a:ext cx="2209800" cy="2438400"/>
            <a:chOff x="3648" y="2064"/>
            <a:chExt cx="1392" cy="1536"/>
          </a:xfrm>
        </p:grpSpPr>
        <p:sp>
          <p:nvSpPr>
            <p:cNvPr id="84014" name="Line 47"/>
            <p:cNvSpPr/>
            <p:nvPr/>
          </p:nvSpPr>
          <p:spPr>
            <a:xfrm>
              <a:off x="3744" y="2064"/>
              <a:ext cx="0" cy="240"/>
            </a:xfrm>
            <a:prstGeom prst="line">
              <a:avLst/>
            </a:prstGeom>
            <a:ln w="28575" cap="flat" cmpd="sng">
              <a:solidFill>
                <a:schemeClr val="tx1"/>
              </a:solidFill>
              <a:prstDash val="solid"/>
              <a:round/>
              <a:headEnd type="none" w="med" len="med"/>
              <a:tailEnd type="none" w="med" len="med"/>
            </a:ln>
          </p:spPr>
        </p:sp>
        <p:grpSp>
          <p:nvGrpSpPr>
            <p:cNvPr id="84015" name="Group 48"/>
            <p:cNvGrpSpPr/>
            <p:nvPr/>
          </p:nvGrpSpPr>
          <p:grpSpPr>
            <a:xfrm>
              <a:off x="3648" y="2160"/>
              <a:ext cx="1251" cy="1200"/>
              <a:chOff x="3648" y="2160"/>
              <a:chExt cx="1251" cy="1200"/>
            </a:xfrm>
          </p:grpSpPr>
          <p:sp>
            <p:nvSpPr>
              <p:cNvPr id="84016" name="Rectangle 49"/>
              <p:cNvSpPr/>
              <p:nvPr/>
            </p:nvSpPr>
            <p:spPr>
              <a:xfrm>
                <a:off x="4225" y="2583"/>
                <a:ext cx="288"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eaLnBrk="0" hangingPunct="0"/>
                <a:r>
                  <a:rPr lang="zh-CN" altLang="en-US" sz="2000" dirty="0">
                    <a:solidFill>
                      <a:srgbClr val="0000FF"/>
                    </a:solidFill>
                    <a:latin typeface="宋体" panose="02010600030101010101" pitchFamily="2" charset="-122"/>
                    <a:ea typeface="宋体" panose="02010600030101010101" pitchFamily="2" charset="-122"/>
                  </a:rPr>
                  <a:t>1</a:t>
                </a:r>
                <a:endParaRPr lang="zh-CN" altLang="en-US" sz="2000" dirty="0">
                  <a:solidFill>
                    <a:srgbClr val="0000FF"/>
                  </a:solidFill>
                  <a:latin typeface="宋体" panose="02010600030101010101" pitchFamily="2" charset="-122"/>
                  <a:ea typeface="宋体" panose="02010600030101010101" pitchFamily="2" charset="-122"/>
                </a:endParaRPr>
              </a:p>
            </p:txBody>
          </p:sp>
          <p:sp>
            <p:nvSpPr>
              <p:cNvPr id="84017" name="Rectangle 50"/>
              <p:cNvSpPr/>
              <p:nvPr/>
            </p:nvSpPr>
            <p:spPr>
              <a:xfrm>
                <a:off x="4225" y="2391"/>
                <a:ext cx="288"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0</a:t>
                </a: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4018" name="Rectangle 51"/>
              <p:cNvSpPr/>
              <p:nvPr/>
            </p:nvSpPr>
            <p:spPr>
              <a:xfrm>
                <a:off x="4225" y="2775"/>
                <a:ext cx="288"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2</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84019" name="Rectangle 52"/>
              <p:cNvSpPr/>
              <p:nvPr/>
            </p:nvSpPr>
            <p:spPr>
              <a:xfrm>
                <a:off x="4225" y="3159"/>
                <a:ext cx="288"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eaLnBrk="0" hangingPunct="0"/>
                <a:r>
                  <a:rPr lang="zh-CN" altLang="en-US" sz="2400" b="0" dirty="0">
                    <a:latin typeface="Times New Roman" panose="02020603050405020304" pitchFamily="18" charset="0"/>
                    <a:ea typeface="宋体" panose="02010600030101010101" pitchFamily="2" charset="-122"/>
                  </a:rPr>
                  <a:t>..</a:t>
                </a:r>
                <a:endParaRPr lang="zh-CN" altLang="en-US" sz="2400" b="0" dirty="0">
                  <a:latin typeface="Times New Roman" panose="02020603050405020304" pitchFamily="18" charset="0"/>
                  <a:ea typeface="宋体" panose="02010600030101010101" pitchFamily="2" charset="-122"/>
                </a:endParaRPr>
              </a:p>
            </p:txBody>
          </p:sp>
          <p:sp>
            <p:nvSpPr>
              <p:cNvPr id="84020" name="Rectangle 53"/>
              <p:cNvSpPr/>
              <p:nvPr/>
            </p:nvSpPr>
            <p:spPr>
              <a:xfrm>
                <a:off x="4225" y="2967"/>
                <a:ext cx="288"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3</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84021" name="Rectangle 54"/>
              <p:cNvSpPr/>
              <p:nvPr/>
            </p:nvSpPr>
            <p:spPr>
              <a:xfrm>
                <a:off x="4513" y="2583"/>
                <a:ext cx="336"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eaLnBrk="0" hangingPunct="0"/>
                <a:r>
                  <a:rPr lang="zh-CN" altLang="en-US" sz="2000" dirty="0">
                    <a:solidFill>
                      <a:srgbClr val="0000FF"/>
                    </a:solidFill>
                    <a:latin typeface="宋体" panose="02010600030101010101" pitchFamily="2" charset="-122"/>
                    <a:ea typeface="宋体" panose="02010600030101010101" pitchFamily="2" charset="-122"/>
                  </a:rPr>
                  <a:t>4</a:t>
                </a:r>
                <a:endParaRPr lang="zh-CN" altLang="en-US" sz="2000" dirty="0">
                  <a:solidFill>
                    <a:srgbClr val="0000FF"/>
                  </a:solidFill>
                  <a:latin typeface="宋体" panose="02010600030101010101" pitchFamily="2" charset="-122"/>
                  <a:ea typeface="宋体" panose="02010600030101010101" pitchFamily="2" charset="-122"/>
                </a:endParaRPr>
              </a:p>
            </p:txBody>
          </p:sp>
          <p:sp>
            <p:nvSpPr>
              <p:cNvPr id="84022" name="Rectangle 55"/>
              <p:cNvSpPr/>
              <p:nvPr/>
            </p:nvSpPr>
            <p:spPr>
              <a:xfrm>
                <a:off x="4513" y="2391"/>
                <a:ext cx="336"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1</a:t>
                </a:r>
                <a:endParaRPr lang="zh-CN" altLang="en-US" sz="2000" b="0" dirty="0">
                  <a:solidFill>
                    <a:srgbClr val="000000"/>
                  </a:solidFill>
                  <a:latin typeface="Times New Roman" panose="02020603050405020304" pitchFamily="18" charset="0"/>
                  <a:ea typeface="宋体" panose="02010600030101010101" pitchFamily="2" charset="-122"/>
                </a:endParaRPr>
              </a:p>
            </p:txBody>
          </p:sp>
          <p:sp>
            <p:nvSpPr>
              <p:cNvPr id="84023" name="Rectangle 56"/>
              <p:cNvSpPr/>
              <p:nvPr/>
            </p:nvSpPr>
            <p:spPr>
              <a:xfrm>
                <a:off x="4513" y="2775"/>
                <a:ext cx="336"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5</a:t>
                </a:r>
                <a:endParaRPr lang="zh-CN" altLang="en-US" sz="2000" dirty="0">
                  <a:solidFill>
                    <a:srgbClr val="000000"/>
                  </a:solidFill>
                  <a:latin typeface="Times New Roman" panose="02020603050405020304" pitchFamily="18" charset="0"/>
                  <a:ea typeface="宋体" panose="02010600030101010101" pitchFamily="2" charset="-122"/>
                </a:endParaRPr>
              </a:p>
            </p:txBody>
          </p:sp>
          <p:sp>
            <p:nvSpPr>
              <p:cNvPr id="84024" name="Rectangle 57"/>
              <p:cNvSpPr/>
              <p:nvPr/>
            </p:nvSpPr>
            <p:spPr>
              <a:xfrm>
                <a:off x="4513" y="3159"/>
                <a:ext cx="336"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eaLnBrk="0" hangingPunct="0"/>
                <a:r>
                  <a:rPr lang="zh-CN" altLang="en-US" sz="2400" b="0" dirty="0">
                    <a:latin typeface="Times New Roman" panose="02020603050405020304" pitchFamily="18" charset="0"/>
                    <a:ea typeface="宋体" panose="02010600030101010101" pitchFamily="2" charset="-122"/>
                  </a:rPr>
                  <a:t>..</a:t>
                </a:r>
                <a:endParaRPr lang="zh-CN" altLang="en-US" sz="2400" b="0" dirty="0">
                  <a:latin typeface="Times New Roman" panose="02020603050405020304" pitchFamily="18" charset="0"/>
                  <a:ea typeface="宋体" panose="02010600030101010101" pitchFamily="2" charset="-122"/>
                </a:endParaRPr>
              </a:p>
            </p:txBody>
          </p:sp>
          <p:sp>
            <p:nvSpPr>
              <p:cNvPr id="84025" name="Rectangle 58"/>
              <p:cNvSpPr/>
              <p:nvPr/>
            </p:nvSpPr>
            <p:spPr>
              <a:xfrm>
                <a:off x="4513" y="2967"/>
                <a:ext cx="336" cy="192"/>
              </a:xfrm>
              <a:prstGeom prst="rect">
                <a:avLst/>
              </a:prstGeom>
              <a:solidFill>
                <a:srgbClr val="CCFFFF"/>
              </a:solidFill>
              <a:ln w="9525" cap="flat" cmpd="sng">
                <a:solidFill>
                  <a:schemeClr val="bg1"/>
                </a:solidFill>
                <a:prstDash val="solid"/>
                <a:miter/>
                <a:headEnd type="none" w="med" len="med"/>
                <a:tailEnd type="none" w="med" len="med"/>
              </a:ln>
            </p:spPr>
            <p:txBody>
              <a:bodyPr wrap="none" anchor="ctr" anchorCtr="0"/>
              <a:p>
                <a:pPr algn="ctr"/>
                <a:r>
                  <a:rPr lang="zh-CN" altLang="en-US" sz="2000" dirty="0">
                    <a:solidFill>
                      <a:srgbClr val="000000"/>
                    </a:solidFill>
                    <a:latin typeface="宋体" panose="02010600030101010101" pitchFamily="2" charset="-122"/>
                    <a:ea typeface="宋体" panose="02010600030101010101" pitchFamily="2" charset="-122"/>
                  </a:rPr>
                  <a:t>9</a:t>
                </a:r>
                <a:endParaRPr lang="zh-CN" altLang="en-US" sz="2000" dirty="0">
                  <a:solidFill>
                    <a:srgbClr val="000000"/>
                  </a:solidFill>
                  <a:latin typeface="宋体" panose="02010600030101010101" pitchFamily="2" charset="-122"/>
                  <a:ea typeface="宋体" panose="02010600030101010101" pitchFamily="2" charset="-122"/>
                </a:endParaRPr>
              </a:p>
            </p:txBody>
          </p:sp>
          <p:sp>
            <p:nvSpPr>
              <p:cNvPr id="84026" name="Text Box 59"/>
              <p:cNvSpPr txBox="1"/>
              <p:nvPr/>
            </p:nvSpPr>
            <p:spPr>
              <a:xfrm>
                <a:off x="4167" y="2160"/>
                <a:ext cx="732" cy="231"/>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页号 块号</a:t>
                </a:r>
                <a:endParaRPr lang="zh-CN" altLang="en-US" sz="2400" b="0" dirty="0">
                  <a:latin typeface="Times New Roman" panose="02020603050405020304" pitchFamily="18" charset="0"/>
                  <a:ea typeface="宋体" panose="02010600030101010101" pitchFamily="2" charset="-122"/>
                </a:endParaRPr>
              </a:p>
            </p:txBody>
          </p:sp>
          <p:sp>
            <p:nvSpPr>
              <p:cNvPr id="84027" name="Rectangle 60"/>
              <p:cNvSpPr/>
              <p:nvPr/>
            </p:nvSpPr>
            <p:spPr>
              <a:xfrm>
                <a:off x="3648" y="2304"/>
                <a:ext cx="192" cy="1056"/>
              </a:xfrm>
              <a:prstGeom prst="rect">
                <a:avLst/>
              </a:prstGeom>
              <a:solidFill>
                <a:srgbClr val="CCFFFF"/>
              </a:solidFill>
              <a:ln w="9525" cap="flat" cmpd="sng">
                <a:solidFill>
                  <a:schemeClr val="bg1"/>
                </a:solidFill>
                <a:prstDash val="solid"/>
                <a:miter/>
                <a:headEnd type="none" w="med" len="med"/>
                <a:tailEnd type="none" w="med" len="med"/>
              </a:ln>
            </p:spPr>
            <p:txBody>
              <a:bodyPr vert="eaVert" wrap="none" anchor="ctr" anchorCtr="0"/>
              <a:p>
                <a:pPr algn="ctr"/>
                <a:r>
                  <a:rPr lang="zh-CN" altLang="en-US" b="0" dirty="0">
                    <a:solidFill>
                      <a:srgbClr val="000000"/>
                    </a:solidFill>
                    <a:latin typeface="Times New Roman" panose="02020603050405020304" pitchFamily="18" charset="0"/>
                    <a:ea typeface="宋体" panose="02010600030101010101" pitchFamily="2" charset="-122"/>
                  </a:rPr>
                  <a:t>输入寄存器</a:t>
                </a:r>
                <a:endParaRPr lang="zh-CN" altLang="en-US" sz="2400" b="0" dirty="0">
                  <a:latin typeface="Times New Roman" panose="02020603050405020304" pitchFamily="18" charset="0"/>
                  <a:ea typeface="宋体" panose="02010600030101010101" pitchFamily="2" charset="-122"/>
                </a:endParaRPr>
              </a:p>
            </p:txBody>
          </p:sp>
          <p:sp>
            <p:nvSpPr>
              <p:cNvPr id="84028" name="Line 61"/>
              <p:cNvSpPr/>
              <p:nvPr/>
            </p:nvSpPr>
            <p:spPr>
              <a:xfrm flipV="1">
                <a:off x="3840" y="2496"/>
                <a:ext cx="384" cy="48"/>
              </a:xfrm>
              <a:prstGeom prst="line">
                <a:avLst/>
              </a:prstGeom>
              <a:ln w="28575" cap="flat" cmpd="sng">
                <a:solidFill>
                  <a:schemeClr val="tx1"/>
                </a:solidFill>
                <a:prstDash val="solid"/>
                <a:round/>
                <a:headEnd type="none" w="med" len="med"/>
                <a:tailEnd type="triangle" w="med" len="med"/>
              </a:ln>
            </p:spPr>
          </p:sp>
          <p:sp>
            <p:nvSpPr>
              <p:cNvPr id="84029" name="Line 62"/>
              <p:cNvSpPr/>
              <p:nvPr/>
            </p:nvSpPr>
            <p:spPr>
              <a:xfrm flipV="1">
                <a:off x="3840" y="2688"/>
                <a:ext cx="384" cy="48"/>
              </a:xfrm>
              <a:prstGeom prst="line">
                <a:avLst/>
              </a:prstGeom>
              <a:ln w="28575" cap="flat" cmpd="sng">
                <a:solidFill>
                  <a:schemeClr val="tx1"/>
                </a:solidFill>
                <a:prstDash val="solid"/>
                <a:round/>
                <a:headEnd type="none" w="med" len="med"/>
                <a:tailEnd type="triangle" w="med" len="med"/>
              </a:ln>
            </p:spPr>
          </p:sp>
          <p:sp>
            <p:nvSpPr>
              <p:cNvPr id="84030" name="Line 63"/>
              <p:cNvSpPr/>
              <p:nvPr/>
            </p:nvSpPr>
            <p:spPr>
              <a:xfrm>
                <a:off x="3840" y="2880"/>
                <a:ext cx="384" cy="0"/>
              </a:xfrm>
              <a:prstGeom prst="line">
                <a:avLst/>
              </a:prstGeom>
              <a:ln w="28575" cap="flat" cmpd="sng">
                <a:solidFill>
                  <a:schemeClr val="tx1"/>
                </a:solidFill>
                <a:prstDash val="solid"/>
                <a:round/>
                <a:headEnd type="none" w="med" len="med"/>
                <a:tailEnd type="triangle" w="med" len="med"/>
              </a:ln>
            </p:spPr>
          </p:sp>
          <p:sp>
            <p:nvSpPr>
              <p:cNvPr id="84031" name="Line 64"/>
              <p:cNvSpPr/>
              <p:nvPr/>
            </p:nvSpPr>
            <p:spPr>
              <a:xfrm>
                <a:off x="3840" y="3024"/>
                <a:ext cx="384" cy="48"/>
              </a:xfrm>
              <a:prstGeom prst="line">
                <a:avLst/>
              </a:prstGeom>
              <a:ln w="28575" cap="flat" cmpd="sng">
                <a:solidFill>
                  <a:schemeClr val="tx1"/>
                </a:solidFill>
                <a:prstDash val="solid"/>
                <a:round/>
                <a:headEnd type="none" w="med" len="med"/>
                <a:tailEnd type="triangle" w="med" len="med"/>
              </a:ln>
            </p:spPr>
          </p:sp>
        </p:grpSp>
        <p:sp>
          <p:nvSpPr>
            <p:cNvPr id="84032" name="Line 65"/>
            <p:cNvSpPr/>
            <p:nvPr/>
          </p:nvSpPr>
          <p:spPr>
            <a:xfrm>
              <a:off x="4848" y="2880"/>
              <a:ext cx="192" cy="0"/>
            </a:xfrm>
            <a:prstGeom prst="line">
              <a:avLst/>
            </a:prstGeom>
            <a:ln w="28575" cap="flat" cmpd="sng">
              <a:solidFill>
                <a:schemeClr val="tx1"/>
              </a:solidFill>
              <a:prstDash val="solid"/>
              <a:round/>
              <a:headEnd type="triangle" w="med" len="med"/>
              <a:tailEnd type="none" w="med" len="med"/>
            </a:ln>
          </p:spPr>
        </p:sp>
        <p:sp>
          <p:nvSpPr>
            <p:cNvPr id="84033" name="Line 66"/>
            <p:cNvSpPr/>
            <p:nvPr/>
          </p:nvSpPr>
          <p:spPr>
            <a:xfrm>
              <a:off x="5040" y="2880"/>
              <a:ext cx="0" cy="720"/>
            </a:xfrm>
            <a:prstGeom prst="line">
              <a:avLst/>
            </a:prstGeom>
            <a:ln w="28575" cap="flat" cmpd="sng">
              <a:solidFill>
                <a:schemeClr val="tx1"/>
              </a:solidFill>
              <a:prstDash val="solid"/>
              <a:round/>
              <a:headEnd type="none" w="med" len="med"/>
              <a:tailEnd type="none" w="med" len="med"/>
            </a:ln>
          </p:spPr>
        </p:sp>
        <p:sp>
          <p:nvSpPr>
            <p:cNvPr id="84034" name="Line 67"/>
            <p:cNvSpPr/>
            <p:nvPr/>
          </p:nvSpPr>
          <p:spPr>
            <a:xfrm>
              <a:off x="4320" y="3600"/>
              <a:ext cx="720" cy="0"/>
            </a:xfrm>
            <a:prstGeom prst="line">
              <a:avLst/>
            </a:prstGeom>
            <a:ln w="28575" cap="flat" cmpd="sng">
              <a:solidFill>
                <a:schemeClr val="tx1"/>
              </a:solidFill>
              <a:prstDash val="solid"/>
              <a:round/>
              <a:headEnd type="none" w="med" len="med"/>
              <a:tailEnd type="none" w="med" len="med"/>
            </a:ln>
          </p:spPr>
        </p:sp>
      </p:grpSp>
      <p:sp>
        <p:nvSpPr>
          <p:cNvPr id="84035" name="Rectangle 68"/>
          <p:cNvSpPr>
            <a:spLocks noGrp="1"/>
          </p:cNvSpPr>
          <p:nvPr>
            <p:ph type="title"/>
          </p:nvPr>
        </p:nvSpPr>
        <p:spPr/>
        <p:txBody>
          <a:bodyPr wrap="square" lIns="91440" tIns="45720" rIns="91440" bIns="45720" anchor="ctr" anchorCtr="0"/>
          <a:p>
            <a:pPr eaLnBrk="1" hangingPunct="1"/>
            <a:r>
              <a:rPr lang="zh-CN" altLang="en-US" b="1" dirty="0">
                <a:ea typeface="宋体" panose="02010600030101010101" pitchFamily="2" charset="-122"/>
              </a:rPr>
              <a:t>具有快表的地址变换机构</a:t>
            </a:r>
            <a:endParaRPr lang="zh-CN" altLang="en-US" b="1" dirty="0">
              <a:ea typeface="宋体" panose="02010600030101010101"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9310"/>
                                        </p:tgtEl>
                                        <p:attrNameLst>
                                          <p:attrName>style.visibility</p:attrName>
                                        </p:attrNameLst>
                                      </p:cBhvr>
                                      <p:to>
                                        <p:strVal val="visible"/>
                                      </p:to>
                                    </p:set>
                                    <p:animEffect transition="in" filter="blinds(horizontal)">
                                      <p:cBhvr>
                                        <p:cTn id="7" dur="500"/>
                                        <p:tgtEl>
                                          <p:spTgt spid="779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148.65,&quot;left&quot;:7.55,&quot;top&quot;:240.7,&quot;width&quot;:420.65}"/>
</p:tagLst>
</file>

<file path=ppt/tags/tag10.xml><?xml version="1.0" encoding="utf-8"?>
<p:tagLst xmlns:p="http://schemas.openxmlformats.org/presentationml/2006/main">
  <p:tag name="KSO_WM_DIAGRAM_VIRTUALLY_FRAME" val="{&quot;height&quot;:148.65,&quot;left&quot;:7.55,&quot;top&quot;:240.7,&quot;width&quot;:420.65}"/>
</p:tagLst>
</file>

<file path=ppt/tags/tag11.xml><?xml version="1.0" encoding="utf-8"?>
<p:tagLst xmlns:p="http://schemas.openxmlformats.org/presentationml/2006/main">
  <p:tag name="KSO_WM_DIAGRAM_VIRTUALLY_FRAME" val="{&quot;height&quot;:148.65,&quot;left&quot;:7.55,&quot;top&quot;:240.7,&quot;width&quot;:420.65}"/>
</p:tagLst>
</file>

<file path=ppt/tags/tag12.xml><?xml version="1.0" encoding="utf-8"?>
<p:tagLst xmlns:p="http://schemas.openxmlformats.org/presentationml/2006/main">
  <p:tag name="KSO_WM_DIAGRAM_VIRTUALLY_FRAME" val="{&quot;height&quot;:148.65,&quot;left&quot;:7.55,&quot;top&quot;:240.7,&quot;width&quot;:420.65}"/>
</p:tagLst>
</file>

<file path=ppt/tags/tag13.xml><?xml version="1.0" encoding="utf-8"?>
<p:tagLst xmlns:p="http://schemas.openxmlformats.org/presentationml/2006/main">
  <p:tag name="KSO_WM_DIAGRAM_VIRTUALLY_FRAME" val="{&quot;height&quot;:148.65,&quot;left&quot;:7.55,&quot;top&quot;:240.7,&quot;width&quot;:420.65}"/>
</p:tagLst>
</file>

<file path=ppt/tags/tag14.xml><?xml version="1.0" encoding="utf-8"?>
<p:tagLst xmlns:p="http://schemas.openxmlformats.org/presentationml/2006/main">
  <p:tag name="KSO_WM_DIAGRAM_VIRTUALLY_FRAME" val="{&quot;height&quot;:148.65,&quot;left&quot;:7.55,&quot;top&quot;:240.7,&quot;width&quot;:420.65}"/>
</p:tagLst>
</file>

<file path=ppt/tags/tag15.xml><?xml version="1.0" encoding="utf-8"?>
<p:tagLst xmlns:p="http://schemas.openxmlformats.org/presentationml/2006/main">
  <p:tag name="KSO_WM_DIAGRAM_VIRTUALLY_FRAME" val="{&quot;height&quot;:148.65,&quot;left&quot;:7.55,&quot;top&quot;:240.7,&quot;width&quot;:420.65}"/>
</p:tagLst>
</file>

<file path=ppt/tags/tag16.xml><?xml version="1.0" encoding="utf-8"?>
<p:tagLst xmlns:p="http://schemas.openxmlformats.org/presentationml/2006/main">
  <p:tag name="TABLE_ENDDRAG_ORIGIN_RECT" val="581*161"/>
  <p:tag name="TABLE_ENDDRAG_RECT" val="65*162*581*161"/>
</p:tagLst>
</file>

<file path=ppt/tags/tag17.xml><?xml version="1.0" encoding="utf-8"?>
<p:tagLst xmlns:p="http://schemas.openxmlformats.org/presentationml/2006/main">
  <p:tag name="TABLE_ENDDRAG_ORIGIN_RECT" val="524*85"/>
  <p:tag name="TABLE_ENDDRAG_RECT" val="65*94*524*85"/>
</p:tagLst>
</file>

<file path=ppt/tags/tag18.xml><?xml version="1.0" encoding="utf-8"?>
<p:tagLst xmlns:p="http://schemas.openxmlformats.org/presentationml/2006/main">
  <p:tag name="TABLE_ENDDRAG_ORIGIN_RECT" val="212*114"/>
  <p:tag name="TABLE_ENDDRAG_RECT" val="303*201*212*114"/>
</p:tagLst>
</file>

<file path=ppt/tags/tag19.xml><?xml version="1.0" encoding="utf-8"?>
<p:tagLst xmlns:p="http://schemas.openxmlformats.org/presentationml/2006/main">
  <p:tag name="TABLE_ENDDRAG_ORIGIN_RECT" val="212*114"/>
  <p:tag name="TABLE_ENDDRAG_RECT" val="303*201*212*114"/>
</p:tagLst>
</file>

<file path=ppt/tags/tag2.xml><?xml version="1.0" encoding="utf-8"?>
<p:tagLst xmlns:p="http://schemas.openxmlformats.org/presentationml/2006/main">
  <p:tag name="KSO_WM_DIAGRAM_VIRTUALLY_FRAME" val="{&quot;height&quot;:148.65,&quot;left&quot;:7.55,&quot;top&quot;:240.7,&quot;width&quot;:420.65}"/>
</p:tagLst>
</file>

<file path=ppt/tags/tag20.xml><?xml version="1.0" encoding="utf-8"?>
<p:tagLst xmlns:p="http://schemas.openxmlformats.org/presentationml/2006/main">
  <p:tag name="TABLE_ENDDRAG_ORIGIN_RECT" val="212*114"/>
  <p:tag name="TABLE_ENDDRAG_RECT" val="303*201*212*114"/>
</p:tagLst>
</file>

<file path=ppt/tags/tag21.xml><?xml version="1.0" encoding="utf-8"?>
<p:tagLst xmlns:p="http://schemas.openxmlformats.org/presentationml/2006/main">
  <p:tag name="TABLE_ENDDRAG_ORIGIN_RECT" val="212*114"/>
  <p:tag name="TABLE_ENDDRAG_RECT" val="303*201*212*114"/>
</p:tagLst>
</file>

<file path=ppt/tags/tag22.xml><?xml version="1.0" encoding="utf-8"?>
<p:tagLst xmlns:p="http://schemas.openxmlformats.org/presentationml/2006/main">
  <p:tag name="TABLE_ENDDRAG_ORIGIN_RECT" val="212*114"/>
  <p:tag name="TABLE_ENDDRAG_RECT" val="303*201*212*114"/>
</p:tagLst>
</file>

<file path=ppt/tags/tag23.xml><?xml version="1.0" encoding="utf-8"?>
<p:tagLst xmlns:p="http://schemas.openxmlformats.org/presentationml/2006/main">
  <p:tag name="TABLE_ENDDRAG_ORIGIN_RECT" val="212*114"/>
  <p:tag name="TABLE_ENDDRAG_RECT" val="303*201*212*114"/>
</p:tagLst>
</file>

<file path=ppt/tags/tag24.xml><?xml version="1.0" encoding="utf-8"?>
<p:tagLst xmlns:p="http://schemas.openxmlformats.org/presentationml/2006/main">
  <p:tag name="TABLE_ENDDRAG_ORIGIN_RECT" val="167*115"/>
  <p:tag name="TABLE_ENDDRAG_RECT" val="48*309*167*115"/>
</p:tagLst>
</file>

<file path=ppt/tags/tag25.xml><?xml version="1.0" encoding="utf-8"?>
<p:tagLst xmlns:p="http://schemas.openxmlformats.org/presentationml/2006/main">
  <p:tag name="TABLE_ENDDRAG_ORIGIN_RECT" val="658*194"/>
  <p:tag name="TABLE_ENDDRAG_RECT" val="31*224*658*194"/>
</p:tagLst>
</file>

<file path=ppt/tags/tag26.xml><?xml version="1.0" encoding="utf-8"?>
<p:tagLst xmlns:p="http://schemas.openxmlformats.org/presentationml/2006/main">
  <p:tag name="commondata" val="eyJoZGlkIjoiYjg4ZTE1MDViNWEyMGY4NmQ3ZjVmNDlmZTlmYWQ3ZTgifQ=="/>
</p:tagLst>
</file>

<file path=ppt/tags/tag3.xml><?xml version="1.0" encoding="utf-8"?>
<p:tagLst xmlns:p="http://schemas.openxmlformats.org/presentationml/2006/main">
  <p:tag name="KSO_WM_DIAGRAM_VIRTUALLY_FRAME" val="{&quot;height&quot;:148.65,&quot;left&quot;:7.55,&quot;top&quot;:240.7,&quot;width&quot;:420.65}"/>
</p:tagLst>
</file>

<file path=ppt/tags/tag4.xml><?xml version="1.0" encoding="utf-8"?>
<p:tagLst xmlns:p="http://schemas.openxmlformats.org/presentationml/2006/main">
  <p:tag name="KSO_WM_DIAGRAM_VIRTUALLY_FRAME" val="{&quot;height&quot;:148.65,&quot;left&quot;:7.55,&quot;top&quot;:240.7,&quot;width&quot;:420.65}"/>
</p:tagLst>
</file>

<file path=ppt/tags/tag5.xml><?xml version="1.0" encoding="utf-8"?>
<p:tagLst xmlns:p="http://schemas.openxmlformats.org/presentationml/2006/main">
  <p:tag name="KSO_WM_DIAGRAM_VIRTUALLY_FRAME" val="{&quot;height&quot;:148.65,&quot;left&quot;:7.55,&quot;top&quot;:240.7,&quot;width&quot;:420.65}"/>
</p:tagLst>
</file>

<file path=ppt/tags/tag6.xml><?xml version="1.0" encoding="utf-8"?>
<p:tagLst xmlns:p="http://schemas.openxmlformats.org/presentationml/2006/main">
  <p:tag name="KSO_WM_DIAGRAM_VIRTUALLY_FRAME" val="{&quot;height&quot;:148.65,&quot;left&quot;:7.55,&quot;top&quot;:240.7,&quot;width&quot;:420.65}"/>
</p:tagLst>
</file>

<file path=ppt/tags/tag7.xml><?xml version="1.0" encoding="utf-8"?>
<p:tagLst xmlns:p="http://schemas.openxmlformats.org/presentationml/2006/main">
  <p:tag name="KSO_WM_DIAGRAM_VIRTUALLY_FRAME" val="{&quot;height&quot;:148.65,&quot;left&quot;:7.55,&quot;top&quot;:240.7,&quot;width&quot;:420.65}"/>
</p:tagLst>
</file>

<file path=ppt/tags/tag8.xml><?xml version="1.0" encoding="utf-8"?>
<p:tagLst xmlns:p="http://schemas.openxmlformats.org/presentationml/2006/main">
  <p:tag name="KSO_WM_DIAGRAM_VIRTUALLY_FRAME" val="{&quot;height&quot;:148.65,&quot;left&quot;:7.55,&quot;top&quot;:240.7,&quot;width&quot;:420.65}"/>
</p:tagLst>
</file>

<file path=ppt/tags/tag9.xml><?xml version="1.0" encoding="utf-8"?>
<p:tagLst xmlns:p="http://schemas.openxmlformats.org/presentationml/2006/main">
  <p:tag name="KSO_WM_DIAGRAM_VIRTUALLY_FRAME" val="{&quot;height&quot;:148.65,&quot;left&quot;:7.55,&quot;top&quot;:240.7,&quot;width&quot;:420.65}"/>
</p:tagLst>
</file>

<file path=ppt/theme/theme1.xml><?xml version="1.0" encoding="utf-8"?>
<a:theme xmlns:a="http://schemas.openxmlformats.org/drawingml/2006/main" name="code_number_popups">
  <a:themeElements>
    <a:clrScheme name="code_number_popu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_number_popup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ode_number_popu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de_number_popup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de_number_popup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de_number_popup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de_number_popup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de_number_popup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de_number_popup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de_number_popup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de_number_popup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de_number_popup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de_number_popup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de_number_popup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nological_awakening">
  <a:themeElements>
    <a:clrScheme name="technological_awaken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chnological_awakening">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echnological_awaken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chnological_awaken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chnological_awaken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chnological_awaken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chnological_awaken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chnological_awaken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chnological_awaken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chnological_awakening">
  <a:themeElements>
    <a:clrScheme name="technological_awaken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chnological_awakening">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technological_awaken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chnological_awaken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chnological_awaken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chnological_awaken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chnological_awaken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chnological_awaken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chnological_awaken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code_number_popups</Template>
  <TotalTime>0</TotalTime>
  <Words>35649</Words>
  <Application>WPS 演示</Application>
  <PresentationFormat>全屏显示(4:3)</PresentationFormat>
  <Paragraphs>4252</Paragraphs>
  <Slides>221</Slides>
  <Notes>4</Notes>
  <HiddenSlides>0</HiddenSlides>
  <MMClips>0</MMClips>
  <ScaleCrop>false</ScaleCrop>
  <HeadingPairs>
    <vt:vector size="8" baseType="variant">
      <vt:variant>
        <vt:lpstr>已用的字体</vt:lpstr>
      </vt:variant>
      <vt:variant>
        <vt:i4>22</vt:i4>
      </vt:variant>
      <vt:variant>
        <vt:lpstr>主题</vt:lpstr>
      </vt:variant>
      <vt:variant>
        <vt:i4>4</vt:i4>
      </vt:variant>
      <vt:variant>
        <vt:lpstr>嵌入 OLE 服务器</vt:lpstr>
      </vt:variant>
      <vt:variant>
        <vt:i4>17</vt:i4>
      </vt:variant>
      <vt:variant>
        <vt:lpstr>幻灯片标题</vt:lpstr>
      </vt:variant>
      <vt:variant>
        <vt:i4>221</vt:i4>
      </vt:variant>
    </vt:vector>
  </HeadingPairs>
  <TitlesOfParts>
    <vt:vector size="264" baseType="lpstr">
      <vt:lpstr>Arial</vt:lpstr>
      <vt:lpstr>宋体</vt:lpstr>
      <vt:lpstr>Wingdings</vt:lpstr>
      <vt:lpstr>Arial Rounded MT Bold</vt:lpstr>
      <vt:lpstr>Eurostile</vt:lpstr>
      <vt:lpstr>Segoe Print</vt:lpstr>
      <vt:lpstr>隶书</vt:lpstr>
      <vt:lpstr>微软雅黑</vt:lpstr>
      <vt:lpstr>Franklin Gothic Book</vt:lpstr>
      <vt:lpstr>Times New Roman</vt:lpstr>
      <vt:lpstr>楷体_GB2312</vt:lpstr>
      <vt:lpstr>新宋体</vt:lpstr>
      <vt:lpstr>Arial Unicode MS</vt:lpstr>
      <vt:lpstr>楷体</vt:lpstr>
      <vt:lpstr>Verdana</vt:lpstr>
      <vt:lpstr>Symbol</vt:lpstr>
      <vt:lpstr>黑体</vt:lpstr>
      <vt:lpstr>Tahoma</vt:lpstr>
      <vt:lpstr>Helvetica</vt:lpstr>
      <vt:lpstr>Abadi MT Condensed Light</vt:lpstr>
      <vt:lpstr>Times New Roman</vt:lpstr>
      <vt:lpstr>隶书</vt:lpstr>
      <vt:lpstr>code_number_popups</vt:lpstr>
      <vt:lpstr>Custom Design</vt:lpstr>
      <vt:lpstr>technological_awakening</vt:lpstr>
      <vt:lpstr>1_technological_awakening</vt:lpstr>
      <vt:lpstr>Visio.Drawing.6</vt:lpstr>
      <vt:lpstr>Equation.DSMT4</vt:lpstr>
      <vt:lpstr>Visio.Drawing.6</vt:lpstr>
      <vt:lpstr>Visio.Drawing.6</vt:lpstr>
      <vt:lpstr>Visio.Drawing.6</vt:lpstr>
      <vt:lpstr>Visio.Drawing.6</vt:lpstr>
      <vt:lpstr>Visio.Drawing.6</vt:lpstr>
      <vt:lpstr>Visio.Drawing.6</vt:lpstr>
      <vt:lpstr>Visio.Drawing.6</vt:lpstr>
      <vt:lpstr>Visio.Drawing.6</vt:lpstr>
      <vt:lpstr>Visio.Drawing.6</vt:lpstr>
      <vt:lpstr>Equation.3</vt:lpstr>
      <vt:lpstr>Visio.Drawing.6</vt:lpstr>
      <vt:lpstr>Visio.Drawing.6</vt:lpstr>
      <vt:lpstr>Word.Picture.8</vt:lpstr>
      <vt:lpstr>Visio.Drawing.6</vt:lpstr>
      <vt:lpstr>Visio.Drawing.6</vt:lpstr>
      <vt:lpstr>第4章 存储器管理</vt:lpstr>
      <vt:lpstr>第4章 存储器管理</vt:lpstr>
      <vt:lpstr>PowerPoint 演示文稿</vt:lpstr>
      <vt:lpstr>PowerPoint 演示文稿</vt:lpstr>
      <vt:lpstr>PowerPoint 演示文稿</vt:lpstr>
      <vt:lpstr>PowerPoint 演示文稿</vt:lpstr>
      <vt:lpstr>PowerPoint 演示文稿</vt:lpstr>
      <vt:lpstr>存储器管理的功能</vt:lpstr>
      <vt:lpstr>地址空间</vt:lpstr>
      <vt:lpstr>逻辑地址和物理地址</vt:lpstr>
      <vt:lpstr>逻辑地址空间与物理地址空间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 存储器的层次结构</vt:lpstr>
      <vt:lpstr>存储器的层次结构</vt:lpstr>
      <vt:lpstr>PowerPoint 演示文稿</vt:lpstr>
      <vt:lpstr>4.2 程序的装入和链接</vt:lpstr>
      <vt:lpstr>4.2 程序的装入和链接</vt:lpstr>
      <vt:lpstr>4.2.1  程序的装入 </vt:lpstr>
      <vt:lpstr>4.1.1  程序的装入</vt:lpstr>
      <vt:lpstr>PowerPoint 演示文稿</vt:lpstr>
      <vt:lpstr>4.2.1  程序的装入</vt:lpstr>
      <vt:lpstr>4.2.1  程序的装入</vt:lpstr>
      <vt:lpstr>4.2.2  程序的链接 </vt:lpstr>
      <vt:lpstr>4.2.2  程序的链接</vt:lpstr>
      <vt:lpstr>4.2.2  程序的链接</vt:lpstr>
      <vt:lpstr>4.2.2  程序的链接</vt:lpstr>
      <vt:lpstr>地址生成</vt:lpstr>
      <vt:lpstr>地址安全检查</vt:lpstr>
      <vt:lpstr>地址安全检查</vt:lpstr>
      <vt:lpstr>PowerPoint 演示文稿</vt:lpstr>
      <vt:lpstr>分区式存储管理 </vt:lpstr>
      <vt:lpstr>4.3.2 固定分区分配(fixed partitioning) </vt:lpstr>
      <vt:lpstr>PowerPoint 演示文稿</vt:lpstr>
      <vt:lpstr>4.3.2 固定分区分配(fixed partitioning)</vt:lpstr>
      <vt:lpstr>4.3.3 动态分区分配(dynamic partitioning) </vt:lpstr>
      <vt:lpstr>PowerPoint 演示文稿</vt:lpstr>
      <vt:lpstr>PowerPoint 演示文稿</vt:lpstr>
      <vt:lpstr>4.3.3 动态分区分配(dynamic partitioning)</vt:lpstr>
      <vt:lpstr>4.3.3 动态分区分配(dynamic partitioning)</vt:lpstr>
      <vt:lpstr>4.3.3 动态分区分配(dynamic partitioning)</vt:lpstr>
      <vt:lpstr>4.3.3 动态分区分配(dynamic partitioning)</vt:lpstr>
      <vt:lpstr>4.3.3 动态分区分配(dynamic partitioning)</vt:lpstr>
      <vt:lpstr>4.3.5 基于索引搜索的动态分区分配算法</vt:lpstr>
      <vt:lpstr>4.3.5 基于索引搜索的动态分区分配算法</vt:lpstr>
      <vt:lpstr>PowerPoint 演示文稿</vt:lpstr>
      <vt:lpstr>PowerPoint 演示文稿</vt:lpstr>
      <vt:lpstr>PowerPoint 演示文稿</vt:lpstr>
      <vt:lpstr>PowerPoint 演示文稿</vt:lpstr>
      <vt:lpstr>PowerPoint 演示文稿</vt:lpstr>
      <vt:lpstr>PowerPoint 演示文稿</vt:lpstr>
      <vt:lpstr>4.3.5 基于索引搜索的动态分区分配算法</vt:lpstr>
      <vt:lpstr>PowerPoint 演示文稿</vt:lpstr>
      <vt:lpstr>例</vt:lpstr>
      <vt:lpstr>PowerPoint 演示文稿</vt:lpstr>
      <vt:lpstr>4.3.6 可重定位分区分配 </vt:lpstr>
      <vt:lpstr>4.3.6 可重定位分区分配</vt:lpstr>
      <vt:lpstr>4.3.6  可重定位分区分配</vt:lpstr>
      <vt:lpstr>PowerPoint 演示文稿</vt:lpstr>
      <vt:lpstr>PowerPoint 演示文稿</vt:lpstr>
      <vt:lpstr>动态重定位分区分配算法</vt:lpstr>
      <vt:lpstr>4.3.7 覆盖(overlay) </vt:lpstr>
      <vt:lpstr>4.3.7 覆盖(overlay)</vt:lpstr>
      <vt:lpstr>4.4 对换(swapping)</vt:lpstr>
      <vt:lpstr>对换</vt:lpstr>
      <vt:lpstr>4.4 对换(swapping)</vt:lpstr>
      <vt:lpstr>PowerPoint 演示文稿</vt:lpstr>
      <vt:lpstr>PowerPoint 演示文稿</vt:lpstr>
      <vt:lpstr>PowerPoint 演示文稿</vt:lpstr>
      <vt:lpstr>4.5 基本分页存储管理方式 </vt:lpstr>
      <vt:lpstr>4.5  基本分页存储管理方式</vt:lpstr>
      <vt:lpstr>4.5  基本分页存储管理方式</vt:lpstr>
      <vt:lpstr>如何为进程分配物理页框</vt:lpstr>
      <vt:lpstr>4.5  基本分页存储管理方式</vt:lpstr>
      <vt:lpstr>4.5 基本分页存储管理方式</vt:lpstr>
      <vt:lpstr>4.5  基本分页存储管理方式</vt:lpstr>
      <vt:lpstr>4.5  基本分页存储管理方式</vt:lpstr>
      <vt:lpstr>4.5  基本分页存储管理方式</vt:lpstr>
      <vt:lpstr>4.5.2  地址变换机构</vt:lpstr>
      <vt:lpstr>4.5.2  地址变换机构</vt:lpstr>
      <vt:lpstr>4.5.2  地址变换机构</vt:lpstr>
      <vt:lpstr>4.5.2  地址变换机构</vt:lpstr>
      <vt:lpstr>4.5.2  地址变换机构</vt:lpstr>
      <vt:lpstr>4.5.2  地址变换机构</vt:lpstr>
      <vt:lpstr>具有快表的地址变换机构</vt:lpstr>
      <vt:lpstr>具有快表的地址变换机构</vt:lpstr>
      <vt:lpstr>具有快表的地址变换机构</vt:lpstr>
      <vt:lpstr>PowerPoint 演示文稿</vt:lpstr>
      <vt:lpstr>4.5.4  两级和多级页表 </vt:lpstr>
      <vt:lpstr>4.5.4  两级和多级页表 </vt:lpstr>
      <vt:lpstr>4.5.4  两级和多级页表 </vt:lpstr>
      <vt:lpstr>4.5.4  两级和多级页表 </vt:lpstr>
      <vt:lpstr>4.5.4  两级和多级页表 </vt:lpstr>
      <vt:lpstr>4.5.4  两级和多级页表 </vt:lpstr>
      <vt:lpstr>PowerPoint 演示文稿</vt:lpstr>
      <vt:lpstr>PowerPoint 演示文稿</vt:lpstr>
      <vt:lpstr>4.5.5  反置页表</vt:lpstr>
      <vt:lpstr>4.5.5  反置页表</vt:lpstr>
      <vt:lpstr>4.5.5  反置页表</vt:lpstr>
      <vt:lpstr>页面共享</vt:lpstr>
      <vt:lpstr>PowerPoint 演示文稿</vt:lpstr>
      <vt:lpstr>4.6  基本分段存储管理 </vt:lpstr>
      <vt:lpstr>4.6.1 分段存储管理方式的引入</vt:lpstr>
      <vt:lpstr>4.6.1 分段存储管理方式的引入</vt:lpstr>
      <vt:lpstr>4.6.2 分段系统的基本原理</vt:lpstr>
      <vt:lpstr>4.6.2 分段系统的基本原理</vt:lpstr>
      <vt:lpstr>4.6.2 分段系统的基本原理</vt:lpstr>
      <vt:lpstr>4.6.2 分段系统的基本原理</vt:lpstr>
      <vt:lpstr>4.6.2 分段系统的基本原理</vt:lpstr>
      <vt:lpstr>4.6.2 分段系统的基本原理</vt:lpstr>
      <vt:lpstr>4.6.2 分段系统的基本原理</vt:lpstr>
      <vt:lpstr>4.6.2 分段系统的基本原理</vt:lpstr>
      <vt:lpstr>4.6.2 分段系统的基本原理</vt:lpstr>
      <vt:lpstr>4.6.2 分段系统的基本原理</vt:lpstr>
      <vt:lpstr>4.6.3  信息共享</vt:lpstr>
      <vt:lpstr>PowerPoint 演示文稿</vt:lpstr>
      <vt:lpstr>4.6.3  信息共享</vt:lpstr>
      <vt:lpstr>4.6.3  信息共享</vt:lpstr>
      <vt:lpstr>4.6.4  段页式存储管理方式 </vt:lpstr>
      <vt:lpstr>4.6.4  段页式存储管理方式 </vt:lpstr>
      <vt:lpstr>4.6.4  段页式存储管理方式 </vt:lpstr>
      <vt:lpstr>总结</vt:lpstr>
      <vt:lpstr>第5章 虚拟存储器</vt:lpstr>
      <vt:lpstr>5.1 虚拟存储器的基本概念</vt:lpstr>
      <vt:lpstr>5.1.1  虚拟存储器的引入 </vt:lpstr>
      <vt:lpstr>5.1.1  虚拟存储器的引入</vt:lpstr>
      <vt:lpstr>5.1.1  虚拟存储器的引入</vt:lpstr>
      <vt:lpstr>5.1.1  虚拟存储器的引入</vt:lpstr>
      <vt:lpstr>5.1.2  虚拟存储器的实现方式 </vt:lpstr>
      <vt:lpstr>5.1.2  虚拟存储器的实现方式</vt:lpstr>
      <vt:lpstr>5.1.2  虚拟存储器的实现方式</vt:lpstr>
      <vt:lpstr>5.1.3 虚拟存储器的特征 </vt:lpstr>
      <vt:lpstr>5.2 请求分页存储器管理方式 </vt:lpstr>
      <vt:lpstr>5.2.1 请求分页中的硬件支持 </vt:lpstr>
      <vt:lpstr>5.2.1 请求分页中的硬件支持 </vt:lpstr>
      <vt:lpstr>5.2.1 请求分页中的硬件支持 </vt:lpstr>
      <vt:lpstr>4.6.1 请求分页中的硬件支持 </vt:lpstr>
      <vt:lpstr>缺页中断的处理步骤</vt:lpstr>
      <vt:lpstr>5.2.1 请求分页中的硬件支持</vt:lpstr>
      <vt:lpstr>5.2.1 请求分页中的硬件支持</vt:lpstr>
      <vt:lpstr>5.2.1 请求分页中的硬件支持</vt:lpstr>
      <vt:lpstr>5.2.1 请求分页中的硬件支持</vt:lpstr>
      <vt:lpstr>5.2.1 请求分页中的硬件支持</vt:lpstr>
      <vt:lpstr>5.2.1 请求分页中的硬件支持</vt:lpstr>
      <vt:lpstr>5.2.2 内存分配策略和分配算法</vt:lpstr>
      <vt:lpstr>5.2.2 内存分配策略和分配算法</vt:lpstr>
      <vt:lpstr>5.2.2 内存分配策略和分配算法</vt:lpstr>
      <vt:lpstr>5.2.2 内存分配策略和分配算法</vt:lpstr>
      <vt:lpstr>5.2.2 内存分配策略和分配算法</vt:lpstr>
      <vt:lpstr>5.2.2 内存分配策略和分配算法</vt:lpstr>
      <vt:lpstr>5.2.3 页面调入策略 </vt:lpstr>
      <vt:lpstr>5.2.3 页面调入策略 </vt:lpstr>
      <vt:lpstr>5.2.3 页面调入策略 </vt:lpstr>
      <vt:lpstr>5.3 页面置换算法 </vt:lpstr>
      <vt:lpstr>5.3 页面置换算法 </vt:lpstr>
      <vt:lpstr>5.3 页面置换算法 </vt:lpstr>
      <vt:lpstr>5.3 页面置换算法 </vt:lpstr>
      <vt:lpstr>5.3 页面置换算法</vt:lpstr>
      <vt:lpstr>5.3 页面置换算法</vt:lpstr>
      <vt:lpstr>5.3 页面置换算法 </vt:lpstr>
      <vt:lpstr>PowerPoint 演示文稿</vt:lpstr>
      <vt:lpstr>PowerPoint 演示文稿</vt:lpstr>
      <vt:lpstr>使用堆栈实现LRU的例子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5.3.4 其它置换算法 </vt:lpstr>
      <vt:lpstr>5.3.4 其它置换算法</vt:lpstr>
      <vt:lpstr>5.3.4 其它置换算法</vt:lpstr>
      <vt:lpstr>作业</vt:lpstr>
      <vt:lpstr>作业</vt:lpstr>
      <vt:lpstr>作业</vt:lpstr>
      <vt:lpstr>PowerPoint 演示文稿</vt:lpstr>
      <vt:lpstr>PowerPoint 演示文稿</vt:lpstr>
      <vt:lpstr>PowerPoint 演示文稿</vt:lpstr>
      <vt:lpstr>PowerPoint 演示文稿</vt:lpstr>
      <vt:lpstr>PowerPoint 演示文稿</vt:lpstr>
      <vt:lpstr>PowerPoint 演示文稿</vt:lpstr>
      <vt:lpstr>5.3.5 请求分页系统的性能分析 </vt:lpstr>
      <vt:lpstr>5.3.5 请求分页系统的性能分析</vt:lpstr>
      <vt:lpstr>5.4 “抖动”与工作集</vt:lpstr>
      <vt:lpstr>5.4 工作集</vt:lpstr>
      <vt:lpstr>工作集模型</vt:lpstr>
      <vt:lpstr>5.4 工作集</vt:lpstr>
      <vt:lpstr>5.4 工作集</vt:lpstr>
      <vt:lpstr>5.4  抖动产生的原因和预防方法</vt:lpstr>
      <vt:lpstr>5.4  抖动产生的原因和预防方法</vt:lpstr>
      <vt:lpstr>5.4  抖动产生的原因和预防方法</vt:lpstr>
      <vt:lpstr>作业</vt:lpstr>
      <vt:lpstr>PowerPoint 演示文稿</vt:lpstr>
      <vt:lpstr>PowerPoint 演示文稿</vt:lpstr>
      <vt:lpstr>5.4  抖动产生的原因和预防方法</vt:lpstr>
      <vt:lpstr>5.4  抖动产生的原因和预防方法</vt:lpstr>
      <vt:lpstr>5.4  抖动产生的原因和预防方法</vt:lpstr>
      <vt:lpstr>5.5 请求分段存储器管理方式 </vt:lpstr>
      <vt:lpstr>5.5.1  请求分段中的硬件支持 </vt:lpstr>
      <vt:lpstr>5.5.1  请求分段中的硬件支持</vt:lpstr>
      <vt:lpstr>5.5.1  请求分段中的硬件支持</vt:lpstr>
      <vt:lpstr>5.5.2 分段共享与保护 </vt:lpstr>
      <vt:lpstr>5.5.2 分段共享与保护</vt:lpstr>
      <vt:lpstr>5.5.2 分段共享与保护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邹建伟</dc:creator>
  <cp:lastModifiedBy>Administrator</cp:lastModifiedBy>
  <cp:revision>1412</cp:revision>
  <dcterms:created xsi:type="dcterms:W3CDTF">2002-02-05T11:01:00Z</dcterms:created>
  <dcterms:modified xsi:type="dcterms:W3CDTF">2025-05-09T04:06:25Z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98CE8874763A440CBF693506773D4873_12</vt:lpwstr>
  </property>
</Properties>
</file>